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80" r:id="rId3"/>
    <p:sldId id="258" r:id="rId4"/>
    <p:sldId id="262" r:id="rId5"/>
    <p:sldId id="263" r:id="rId6"/>
    <p:sldId id="264" r:id="rId7"/>
    <p:sldId id="265" r:id="rId8"/>
    <p:sldId id="274" r:id="rId9"/>
    <p:sldId id="266" r:id="rId10"/>
    <p:sldId id="259" r:id="rId11"/>
    <p:sldId id="267" r:id="rId12"/>
    <p:sldId id="268" r:id="rId13"/>
    <p:sldId id="269" r:id="rId14"/>
    <p:sldId id="270" r:id="rId15"/>
    <p:sldId id="260" r:id="rId16"/>
    <p:sldId id="271" r:id="rId17"/>
    <p:sldId id="261" r:id="rId18"/>
    <p:sldId id="272" r:id="rId19"/>
    <p:sldId id="273" r:id="rId20"/>
    <p:sldId id="276" r:id="rId21"/>
    <p:sldId id="277" r:id="rId22"/>
    <p:sldId id="278" r:id="rId23"/>
    <p:sldId id="275" r:id="rId24"/>
    <p:sldId id="27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564904"/>
            <a:ext cx="7774632" cy="997282"/>
          </a:xfrm>
        </p:spPr>
        <p:txBody>
          <a:bodyPr/>
          <a:lstStyle/>
          <a:p>
            <a:r>
              <a:rPr lang="en-GB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SIGNIFICANT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NVENTORS, DISCOVERERS, EXPLORERS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en-GB" b="1" dirty="0"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869160"/>
            <a:ext cx="6840760" cy="1219200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Mgr. Naďa </a:t>
            </a:r>
            <a:r>
              <a:rPr lang="cs-CZ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endParaRPr lang="en-GB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5618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623562"/>
          </a:xfrm>
        </p:spPr>
        <p:txBody>
          <a:bodyPr/>
          <a:lstStyle/>
          <a:p>
            <a:r>
              <a:rPr lang="cs-CZ" b="1" dirty="0" smtClean="0">
                <a:effectLst/>
                <a:latin typeface="Times New Roman" pitchFamily="18" charset="0"/>
                <a:cs typeface="Times New Roman" pitchFamily="18" charset="0"/>
              </a:rPr>
              <a:t>Anotace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616624"/>
          </a:xfrm>
        </p:spPr>
        <p:txBody>
          <a:bodyPr>
            <a:normAutofit fontScale="47500" lnSpcReduction="200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500" b="1" dirty="0" smtClean="0">
                <a:solidFill>
                  <a:schemeClr val="tx1"/>
                </a:solidFill>
              </a:rPr>
              <a:t>Kód </a:t>
            </a:r>
            <a:r>
              <a:rPr lang="cs-CZ" sz="2500" b="1" dirty="0" err="1" smtClean="0">
                <a:solidFill>
                  <a:schemeClr val="tx1"/>
                </a:solidFill>
              </a:rPr>
              <a:t>DUMu</a:t>
            </a:r>
            <a:r>
              <a:rPr lang="cs-CZ" sz="2500" b="1" dirty="0" smtClean="0">
                <a:solidFill>
                  <a:schemeClr val="tx1"/>
                </a:solidFill>
              </a:rPr>
              <a:t>: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500" dirty="0" smtClean="0">
                <a:solidFill>
                  <a:schemeClr val="tx1"/>
                </a:solidFill>
              </a:rPr>
              <a:t>VY_32_INOVACE_6.AJ.02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500" b="1" dirty="0" smtClean="0">
                <a:solidFill>
                  <a:schemeClr val="tx1"/>
                </a:solidFill>
              </a:rPr>
              <a:t>2.     Číslo projektu: 	</a:t>
            </a:r>
            <a:r>
              <a:rPr lang="cs-CZ" sz="2500" dirty="0" smtClean="0">
                <a:solidFill>
                  <a:schemeClr val="tx1"/>
                </a:solidFill>
              </a:rPr>
              <a:t>CZ.1.07/1.5.00/34.0114	</a:t>
            </a:r>
            <a:endParaRPr lang="cs-CZ" sz="2500" b="1" dirty="0" smtClean="0">
              <a:solidFill>
                <a:schemeClr val="tx1"/>
              </a:solidFill>
            </a:endParaRPr>
          </a:p>
          <a:p>
            <a:endParaRPr lang="cs-CZ" sz="25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2500" b="1" dirty="0" smtClean="0">
                <a:solidFill>
                  <a:schemeClr val="tx1"/>
                </a:solidFill>
              </a:rPr>
              <a:t>3.      Vytvořeno: 	</a:t>
            </a:r>
            <a:r>
              <a:rPr lang="cs-CZ" sz="2500" dirty="0" smtClean="0">
                <a:solidFill>
                  <a:schemeClr val="tx1"/>
                </a:solidFill>
              </a:rPr>
              <a:t>červenec - září</a:t>
            </a:r>
            <a:r>
              <a:rPr lang="cs-CZ" sz="2500" b="1" dirty="0" smtClean="0">
                <a:solidFill>
                  <a:schemeClr val="tx1"/>
                </a:solidFill>
              </a:rPr>
              <a:t> </a:t>
            </a:r>
            <a:r>
              <a:rPr lang="cs-CZ" sz="2500" dirty="0" smtClean="0">
                <a:solidFill>
                  <a:schemeClr val="tx1"/>
                </a:solidFill>
              </a:rPr>
              <a:t>2012</a:t>
            </a: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r>
              <a:rPr lang="cs-CZ" sz="2500" b="1" dirty="0" smtClean="0">
                <a:solidFill>
                  <a:schemeClr val="tx1"/>
                </a:solidFill>
              </a:rPr>
              <a:t>4.      Ročník: 	</a:t>
            </a:r>
            <a:r>
              <a:rPr lang="cs-CZ" sz="2500" dirty="0">
                <a:solidFill>
                  <a:schemeClr val="tx1"/>
                </a:solidFill>
              </a:rPr>
              <a:t>3. ročník a 4. ročník – čtyřleté gymnázium (RVP-G)</a:t>
            </a:r>
          </a:p>
          <a:p>
            <a:pPr marL="0" lvl="0" indent="0">
              <a:buNone/>
            </a:pPr>
            <a:r>
              <a:rPr lang="cs-CZ" sz="2500" dirty="0">
                <a:solidFill>
                  <a:schemeClr val="tx1"/>
                </a:solidFill>
              </a:rPr>
              <a:t>                         </a:t>
            </a:r>
            <a:r>
              <a:rPr lang="cs-CZ" sz="2500" dirty="0" smtClean="0">
                <a:solidFill>
                  <a:schemeClr val="tx1"/>
                </a:solidFill>
              </a:rPr>
              <a:t>         Septima </a:t>
            </a:r>
            <a:r>
              <a:rPr lang="cs-CZ" sz="2500" dirty="0">
                <a:solidFill>
                  <a:schemeClr val="tx1"/>
                </a:solidFill>
              </a:rPr>
              <a:t>a Oktáva – osmileté gymnázium (RVP-G)</a:t>
            </a:r>
          </a:p>
          <a:p>
            <a:pPr marL="0" indent="0">
              <a:buNone/>
            </a:pPr>
            <a:endParaRPr lang="cs-CZ" sz="2500" b="1" dirty="0">
              <a:solidFill>
                <a:schemeClr val="tx1"/>
              </a:solidFill>
            </a:endParaRPr>
          </a:p>
          <a:p>
            <a:endParaRPr lang="cs-CZ" sz="2500" b="1" dirty="0" smtClean="0">
              <a:solidFill>
                <a:schemeClr val="tx1"/>
              </a:solidFill>
            </a:endParaRPr>
          </a:p>
          <a:p>
            <a:endParaRPr lang="cs-CZ" sz="2500" b="1" dirty="0">
              <a:solidFill>
                <a:schemeClr val="tx1"/>
              </a:solidFill>
            </a:endParaRPr>
          </a:p>
          <a:p>
            <a:endParaRPr lang="cs-CZ" sz="2500" b="1" dirty="0" smtClean="0">
              <a:solidFill>
                <a:schemeClr val="tx1"/>
              </a:solidFill>
            </a:endParaRPr>
          </a:p>
          <a:p>
            <a:endParaRPr lang="cs-CZ" sz="2500" b="1" dirty="0">
              <a:solidFill>
                <a:schemeClr val="tx1"/>
              </a:solidFill>
            </a:endParaRPr>
          </a:p>
          <a:p>
            <a:endParaRPr lang="cs-CZ" sz="2500" b="1" dirty="0" smtClean="0">
              <a:solidFill>
                <a:schemeClr val="tx1"/>
              </a:solidFill>
            </a:endParaRP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endParaRPr lang="cs-CZ" sz="2500" dirty="0" smtClean="0">
              <a:solidFill>
                <a:schemeClr val="tx1"/>
              </a:solidFill>
            </a:endParaRPr>
          </a:p>
          <a:p>
            <a:pPr algn="just"/>
            <a:endParaRPr lang="cs-CZ" sz="2500" b="1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500" b="1" dirty="0" smtClean="0">
                <a:solidFill>
                  <a:schemeClr val="tx1"/>
                </a:solidFill>
              </a:rPr>
              <a:t>5.       Anotace: </a:t>
            </a:r>
          </a:p>
          <a:p>
            <a:pPr marL="0" lvl="0" indent="0" algn="just">
              <a:buNone/>
            </a:pPr>
            <a:r>
              <a:rPr lang="cs-CZ" sz="2900" dirty="0">
                <a:solidFill>
                  <a:schemeClr val="tx1"/>
                </a:solidFill>
              </a:rPr>
              <a:t>Tento materiál by vytvořen jako téma pro maturitní okruh: Science and Technology. </a:t>
            </a:r>
            <a:r>
              <a:rPr lang="en-GB" sz="2900" dirty="0">
                <a:solidFill>
                  <a:schemeClr val="tx1"/>
                </a:solidFill>
              </a:rPr>
              <a:t>Nature</a:t>
            </a:r>
            <a:r>
              <a:rPr lang="cs-CZ" sz="2900" dirty="0">
                <a:solidFill>
                  <a:schemeClr val="tx1"/>
                </a:solidFill>
              </a:rPr>
              <a:t> na Gymnáziu a JŠ Svitavy; přibližně na jednu, popřípadě více vyučovacích hodin (pro výklad i opakování – shrnutí učiva). Obsahuje jednak přehled faktografických údajů, tak i anglickou ustálenou terminologii, doplněné o interaktivní </a:t>
            </a:r>
            <a:r>
              <a:rPr lang="cs-CZ" sz="2900" dirty="0" smtClean="0">
                <a:solidFill>
                  <a:schemeClr val="tx1"/>
                </a:solidFill>
              </a:rPr>
              <a:t>cvičení: otázky pro ověření míry porozumění. </a:t>
            </a:r>
            <a:r>
              <a:rPr lang="cs-CZ" sz="2900" dirty="0">
                <a:solidFill>
                  <a:schemeClr val="tx1"/>
                </a:solidFill>
              </a:rPr>
              <a:t>Je primárně zaměřen na dva poslední ročníky gymnázia, i přesto se dá využít i v nižších ročnících osmiletého i čtyřletého studia vcelku nebo jeho jednotlivé části.</a:t>
            </a:r>
          </a:p>
          <a:p>
            <a:pPr marL="0" lvl="0" indent="0" algn="just">
              <a:buNone/>
            </a:pPr>
            <a:r>
              <a:rPr lang="cs-CZ" sz="2900" dirty="0">
                <a:solidFill>
                  <a:schemeClr val="tx1"/>
                </a:solidFill>
              </a:rPr>
              <a:t>Pomůcky: interaktivní tabule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655047"/>
              </p:ext>
            </p:extLst>
          </p:nvPr>
        </p:nvGraphicFramePr>
        <p:xfrm>
          <a:off x="611560" y="2924944"/>
          <a:ext cx="7632848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16424"/>
                <a:gridCol w="38164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Vzdělávací oblast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Science and Technology. 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Nature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1336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Prokop Diviš</a:t>
            </a: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Josef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Ressel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Johann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Gregor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Mendel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Jánský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 Evangelista Purkyně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František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Křižík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Dr. Emil Holub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Jaroslav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Heyrovský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Otto Wichterle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Antonín Holý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Etc.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30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Prokop Diviš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Helvíkovice near Vamberk in 1698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Natural scientist, researcher in physics, particularly in electricity and the constructor of the lightening rod/conductor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GB" sz="2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osef Ressel</a:t>
            </a:r>
            <a:endParaRPr lang="cs-CZ" sz="26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the tiny Bohemian town of Holice, near Pardubice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Lack of money, had to leave the Vienna university, became a forester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Among many other inventions, Ressel became famous for the ship´s propeller</a:t>
            </a: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012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Johann</a:t>
            </a: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Gregor</a:t>
            </a: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Mendel 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Hynčice in 1822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Known as the „father of modern genetics“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 first his work rejected, his ideas were rediscovered in the 20th century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Jan 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Jánský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Prague in 1873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 credited with the first classification of blood into the four types (A,B, AB, 0)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his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classification remains in use today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proponent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voluntary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blood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donations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735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Jan Evangelista Purkyně 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nineteenth-century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physician and natural scientist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est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known for identifying the unique nature of individual fingerprints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 discovery has played a vital role in criminal investigations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1853 Purkyně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began publishing the important Czech science journal 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Živa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(meaning „alive“).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František Křižík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nvented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differential arc lamp in 1880</a:t>
            </a:r>
          </a:p>
          <a:p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ounded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company to produce various electro-engineering devices 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elped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to build the first electric tram in Prague, his illuminated fountain is still working today, developed the equipment for electric power stations, built three automobiles with an electric engine</a:t>
            </a:r>
          </a:p>
          <a:p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730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Dr. Emil Holub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Best known Czech explorer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the town of Holice, near Pardubice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Made vast contribution to public understanding of Africa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Spend nearly 11 years there, died at the age of 54 in 1902</a:t>
            </a:r>
            <a:endParaRPr lang="cs-CZ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965" y="1862827"/>
            <a:ext cx="4752528" cy="3564395"/>
          </a:xfrm>
        </p:spPr>
      </p:pic>
      <p:sp>
        <p:nvSpPr>
          <p:cNvPr id="4" name="TextovéPole 3"/>
          <p:cNvSpPr txBox="1"/>
          <p:nvPr/>
        </p:nvSpPr>
        <p:spPr>
          <a:xfrm>
            <a:off x="4355976" y="55892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603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Jaroslav Heyrovský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(1890 – 1967)</a:t>
            </a:r>
          </a:p>
          <a:p>
            <a:pPr>
              <a:buFontTx/>
              <a:buChar char="-"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Czech chemist and inventor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inventor of the polarographic method (1922)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recipient of the Nobel Prize in 1959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164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Czech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Otto Wichterle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Born in the Moravian town of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Prostějov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inventor of gel contact lenses in 1961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Died in 1998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Antonín 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Holý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 internationally-renowned Czech scientist specializing in the field of chemistry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ooperated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on the development of important drugs used in the treatment of HIV and hepatitis B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holder of 60 patents, more than 400 discoveries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Died on 16 July 2012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863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International inventors, discoverers, explorers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19256" cy="39989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8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Isaac </a:t>
            </a: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Newton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English physicist and mathematician, the greatest scientist of his era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nterested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mathematics, optics, physics and astronomy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discovery: white light is comp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of the same system of colours  that can be seen in a rainbow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aws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of motion and gravity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nighted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buried in Westminster Abbey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James Watt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Scottish inventor and mechanical engineer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enowned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for his improvements in steam engine technology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unit of measurement of electrical and mechanical power – the watt – is named in his honour</a:t>
            </a:r>
          </a:p>
          <a:p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726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International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George Stephenson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pioneering railway engineer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inventor of the „Rocket“, the most famous early railway locomotive</a:t>
            </a:r>
          </a:p>
          <a:p>
            <a:pPr marL="0" indent="0">
              <a:buNone/>
            </a:pPr>
            <a:endParaRPr lang="en-GB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Charles Darwin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British scientist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aid the foundations of the theory of evolution</a:t>
            </a:r>
          </a:p>
          <a:p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Book: On the Origin of Species by Means of Natural Selection</a:t>
            </a:r>
          </a:p>
        </p:txBody>
      </p:sp>
    </p:spTree>
    <p:extLst>
      <p:ext uri="{BB962C8B-B14F-4D97-AF65-F5344CB8AC3E}">
        <p14:creationId xmlns:p14="http://schemas.microsoft.com/office/powerpoint/2010/main" val="2049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International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Alexander Graham Bell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Scottish-born American scientist and inventor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ioneering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work on the development of the telephone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 of the founding members of the National Geographic Society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Ernest Rutherford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New-Zealand-born physicist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warded the Nobel Prize for Chemistry for pioneering work in nu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lear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physics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uried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Westminster Abbey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„the rutherford“ – a unit of radioactivity named in his honour</a:t>
            </a: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60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International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Samuel Morse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American inventor and painter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inventor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several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improvements to the telegraph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eveloped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„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Morse Code“ – method of transmitting textual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information as a series of on and off tones, still used in various areas of radio communications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John </a:t>
            </a:r>
            <a:r>
              <a:rPr lang="en-GB" sz="3100" b="1" dirty="0" err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Logie</a:t>
            </a:r>
            <a:r>
              <a:rPr lang="en-GB" sz="31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Baird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Scottish engineer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first person to demonstrate a working television based on the mechanical system</a:t>
            </a: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However, electronic television system developed by Marconi in America became more popular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preferred and used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as forgotten by the time he died at the age of 58</a:t>
            </a:r>
          </a:p>
          <a:p>
            <a:endParaRPr lang="en-GB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6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International inventors, discoverers, explorers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19256" cy="425840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Sir Alexander Fleming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Scottish bacteriologist and Nobel Prize winner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est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known for his discovery of penicillin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rote numerous papers on bacteriology, immunology and chemotherapy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nighted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in 1944, died in 1955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Thomas Alva Edison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 American inventor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ingly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or jointly held a world record of 1,093 patents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reated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the world´s first industrial research laboratory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nventions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phonograph, microphone, first commercial electric light and power system, long-lasting electric light bulbs, etc.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en-GB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33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Nobel Prize Winners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Nobel Prize in Physics: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Albert Einstein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 theory of relativity)</a:t>
            </a:r>
          </a:p>
          <a:p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Guglielmo Marconi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wireless telegraphic communication)</a:t>
            </a:r>
          </a:p>
          <a:p>
            <a:r>
              <a:rPr lang="de-DE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r>
              <a:rPr lang="de-DE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</a:t>
            </a:r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Curie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(the discovery of radiation, radium, polonium)</a:t>
            </a:r>
          </a:p>
          <a:p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Marie </a:t>
            </a:r>
            <a:r>
              <a:rPr lang="de-DE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Curie </a:t>
            </a:r>
            <a:r>
              <a:rPr lang="de-DE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Sklodowska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(see above)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Wilhelm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Conrad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Rontgen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(x-rays)</a:t>
            </a:r>
          </a:p>
          <a:p>
            <a:pPr marL="0" indent="0">
              <a:buNone/>
            </a:pPr>
            <a:r>
              <a:rPr lang="de-DE" sz="2900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29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93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/>
                <a:latin typeface="Times New Roman" pitchFamily="18" charset="0"/>
                <a:cs typeface="Times New Roman" pitchFamily="18" charset="0"/>
              </a:rPr>
              <a:t>Nobel Prize Winners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Nobel Prize in Chemistry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en-US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Marie Curie </a:t>
            </a:r>
            <a:r>
              <a:rPr lang="en-US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Sklodowska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Ernest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Rutherford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Jaroslav Heyrovský</a:t>
            </a:r>
            <a:endParaRPr lang="en-GB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Nobel Prize in Medicine</a:t>
            </a:r>
            <a:r>
              <a:rPr lang="cs-CZ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Sir Alexander Fleming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Francis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Harry Compton Crick, James Dewey Watson, Maurice Hugh Frederick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Wilkins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(the structure of DNA)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126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effectLst/>
                <a:latin typeface="Times New Roman" pitchFamily="18" charset="0"/>
                <a:cs typeface="Times New Roman" pitchFamily="18" charset="0"/>
              </a:rPr>
              <a:t>Nobel Prize</a:t>
            </a:r>
            <a:endParaRPr lang="en-GB" b="1" dirty="0"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330417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www.nobelprize.org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 international award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generally awarded annually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(at least once every five years)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nominees must be living at the time they are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nominated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Since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1901, the Nobel Prize has been honouring men and women for outstanding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achievements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achievements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physics, chemistry, medicine, literature and for work in peace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plus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since 1968 </a:t>
            </a:r>
            <a:r>
              <a:rPr lang="en-GB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Economic studies (based on a don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from </a:t>
            </a:r>
            <a:r>
              <a:rPr lang="en-GB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Sweriges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Riksbank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lvl="0">
              <a:buFont typeface="Wingdings" pitchFamily="2" charset="2"/>
              <a:buChar char="Ø"/>
            </a:pP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According to his will, A. Nobel had left much of his wealth for the establishment of a prize.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Wingdings" pitchFamily="2" charset="2"/>
              <a:buChar char="Ø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Each </a:t>
            </a:r>
            <a:r>
              <a:rPr lang="en-GB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prize consists of a medal, personal diploma and a cash 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award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2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Times New Roman" pitchFamily="18" charset="0"/>
                <a:cs typeface="Times New Roman" pitchFamily="18" charset="0"/>
              </a:rPr>
              <a:t>Comprehension Questions</a:t>
            </a:r>
            <a:endParaRPr lang="en-GB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Who are the most famous scientist from your country? 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What foreign scientists do you respect the most and why?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What do you know about the Nobel prize and its winners?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What is your favourite branch of science? (for example: biology, physics, astronomy, </a:t>
            </a:r>
            <a:r>
              <a:rPr lang="en-GB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etc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) Why?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How has science influenced the way the police investigate crimes?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your opinion, what is the greatest medical advancement? Why?</a:t>
            </a:r>
          </a:p>
          <a:p>
            <a:pPr marL="457200" indent="-457200">
              <a:buAutoNum type="arabicPeriod"/>
            </a:pPr>
            <a:r>
              <a:rPr lang="en-GB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How would society be different if scientists had not discovered and developed electricity?</a:t>
            </a:r>
          </a:p>
        </p:txBody>
      </p:sp>
    </p:spTree>
    <p:extLst>
      <p:ext uri="{BB962C8B-B14F-4D97-AF65-F5344CB8AC3E}">
        <p14:creationId xmlns:p14="http://schemas.microsoft.com/office/powerpoint/2010/main" val="1037657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  <a:endParaRPr lang="en-GB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Elektronické zdroje: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FALVEY, Christian.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Emil Holub and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exploration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Africa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section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czech-history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emil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-holub-and-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exploration-of-africa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Prokop Diviš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/divis&gt;.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Josef Ressel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ressel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Johann Gregor Mendel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mendel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 Janský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jansky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endParaRPr lang="en-GB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27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Jan Evangelista Purkyně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purkyne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František Křižík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krizik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8.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Jaroslav Heyrovský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heyrovsky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Otto Wichterle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wichterle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10.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Antonín Holý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&lt;http://www.radio.cz/en/static/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inventors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holy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11.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Nobel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Prizes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&lt;http://www.nobelprize.org/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nobel_prizes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/&gt;.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5984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12.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Isaac Newton (1643 - 1727)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&lt;http://www.bbc.co.uk/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historic_figures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/newton_isaac.shtml&gt;.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13.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James Watt (1736 - 1819)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&lt;http://www.bbc.co.uk/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historic_figures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/watt_james.shtml&gt;.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14.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George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Stephenson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(1781-1848)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&lt;http://www.bbc.co.uk/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historic_figures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/stephenson_george.shtml&gt;.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Charles Darwin (1809 - 1882)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&lt;http://www.bbc.co.uk/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historic_figures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/darwin_charles.shtml&gt;.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89930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16.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Thomas Alva Edison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&lt;http://www.britannica.com/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EBchecked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/179233/Thomas-Alva-Edison&gt;.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17.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NEUVEDEN, Autor.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Alexander Graham Bell (1847 - 1922)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[online]. [cit. 22.7.2012]. Dostupný na WWW: &lt;http://www.bbc.co.uk/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history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historic_figures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/bell_alexander_graham.shtml&gt;.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EL-HMOUDOVÁ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CHUDÝ, Tomáš; CHUDÁ, Jana.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Some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Basic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Facts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about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Countries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Havlíčkův Brod: Fragment, 1997, ISBN 8072000853.</a:t>
            </a:r>
          </a:p>
          <a:p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88363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19256" cy="418640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FOTOGALERIE:</a:t>
            </a:r>
          </a:p>
          <a:p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Bisová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Naďa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u="sng" dirty="0" smtClean="0"/>
              <a:t>Zdroj</a:t>
            </a:r>
            <a:r>
              <a:rPr lang="cs-CZ" u="sng" dirty="0"/>
              <a:t>: Tvorba autora</a:t>
            </a:r>
            <a:endParaRPr lang="cs-CZ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0825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použitá literatura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KNIŽNÍ ZDROJE: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SMITH-DLUHÁ,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Gabrielle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Angličtina, Otázky a odpovědi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Dubicko: INFOA, 2008, ISBN 978-80-7240-489-6.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2. ROBERTS, Rachel J..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Speak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Up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88-493-0439.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 TIERNEY, James.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Carousel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English-speaking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world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Italy: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Modern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languages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2006, ISBN 88-493-0355.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4. EL-HMOUDOVÁ, Dagmar. 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Angličtina - Maturitní témata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Český Těšín: Petra </a:t>
            </a:r>
            <a:r>
              <a:rPr lang="cs-CZ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, Třebíč, 2006, ISBN 9788086873046.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5. CHUDÁ, Jana; CHUDÝ, Tomáš.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Topics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for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English</a:t>
            </a:r>
            <a:r>
              <a:rPr lang="cs-CZ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Conversation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Havlíčkův Brod: Fragment, 1996, ISBN 8072000519.</a:t>
            </a:r>
          </a:p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Veškeré hypertextové odkazy jsou platné ke dni vytvoření díla.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61750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412</TotalTime>
  <Words>1868</Words>
  <Application>Microsoft Office PowerPoint</Application>
  <PresentationFormat>Předvádění na obrazovce (4:3)</PresentationFormat>
  <Paragraphs>229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projekt_logo_cent</vt:lpstr>
      <vt:lpstr>SIGNIFICANT  INVENTORS, DISCOVERERS, EXPLORERS </vt:lpstr>
      <vt:lpstr>Anotace</vt:lpstr>
      <vt:lpstr>Czech inventors, discoverers, explorers</vt:lpstr>
      <vt:lpstr>Czech inventors, discoverers, explorers</vt:lpstr>
      <vt:lpstr>Czech inventors, discoverers, explorers</vt:lpstr>
      <vt:lpstr>Czech inventors, discoverers, explorers</vt:lpstr>
      <vt:lpstr>Czech inventors, discoverers, explorers</vt:lpstr>
      <vt:lpstr>Czech inventors, discoverers, explorers</vt:lpstr>
      <vt:lpstr>Czech inventors, discoverers, explorers</vt:lpstr>
      <vt:lpstr>International inventors, discoverers, explorers</vt:lpstr>
      <vt:lpstr>International inventors, discoverers, explorers</vt:lpstr>
      <vt:lpstr>International inventors, discoverers, explorers</vt:lpstr>
      <vt:lpstr>International inventors, discoverers, explorers</vt:lpstr>
      <vt:lpstr>International inventors, discoverers, explorers</vt:lpstr>
      <vt:lpstr>Nobel Prize Winners</vt:lpstr>
      <vt:lpstr>Nobel Prize Winners</vt:lpstr>
      <vt:lpstr>Nobel Prize</vt:lpstr>
      <vt:lpstr>Comprehension Questions</vt:lpstr>
      <vt:lpstr>Zdroje a použitá literatura</vt:lpstr>
      <vt:lpstr>Zdroje a použitá literatura</vt:lpstr>
      <vt:lpstr>Zdroje a použitá literatura</vt:lpstr>
      <vt:lpstr>Zdroje a použitá literatura</vt:lpstr>
      <vt:lpstr>Zdroje a použitá literatura</vt:lpstr>
      <vt:lpstr>Zdroje a 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bi</cp:lastModifiedBy>
  <cp:revision>98</cp:revision>
  <dcterms:created xsi:type="dcterms:W3CDTF">2012-07-22T08:33:16Z</dcterms:created>
  <dcterms:modified xsi:type="dcterms:W3CDTF">2013-01-03T12:43:57Z</dcterms:modified>
</cp:coreProperties>
</file>