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38"/>
  </p:notesMasterIdLst>
  <p:sldIdLst>
    <p:sldId id="256" r:id="rId2"/>
    <p:sldId id="290" r:id="rId3"/>
    <p:sldId id="291" r:id="rId4"/>
    <p:sldId id="258" r:id="rId5"/>
    <p:sldId id="259" r:id="rId6"/>
    <p:sldId id="260" r:id="rId7"/>
    <p:sldId id="261" r:id="rId8"/>
    <p:sldId id="292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93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80" r:id="rId28"/>
    <p:sldId id="285" r:id="rId29"/>
    <p:sldId id="281" r:id="rId30"/>
    <p:sldId id="282" r:id="rId31"/>
    <p:sldId id="279" r:id="rId32"/>
    <p:sldId id="283" r:id="rId33"/>
    <p:sldId id="294" r:id="rId34"/>
    <p:sldId id="284" r:id="rId35"/>
    <p:sldId id="286" r:id="rId36"/>
    <p:sldId id="288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147A53-2A77-4344-BC60-4828EAF372FC}" type="doc">
      <dgm:prSet loTypeId="urn:microsoft.com/office/officeart/2005/8/layout/cycle3" loCatId="cycle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C2F2BD77-8BA5-406B-8F39-ABC301D5E0F5}">
      <dgm:prSet phldrT="[Text]" custT="1"/>
      <dgm:spPr/>
      <dgm:t>
        <a:bodyPr/>
        <a:lstStyle/>
        <a:p>
          <a:r>
            <a:rPr lang="en-GB" sz="2000" b="1" noProof="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rPr>
            <a:t>planets</a:t>
          </a:r>
          <a:endParaRPr lang="en-GB" sz="2000" b="1" noProof="0" dirty="0">
            <a:solidFill>
              <a:schemeClr val="tx1"/>
            </a:solidFill>
            <a:latin typeface="Georgia" pitchFamily="18" charset="0"/>
            <a:cs typeface="Times New Roman" pitchFamily="18" charset="0"/>
          </a:endParaRPr>
        </a:p>
      </dgm:t>
    </dgm:pt>
    <dgm:pt modelId="{28052FDD-F17B-4BDB-AB95-AEC78517DEC7}" type="parTrans" cxnId="{3BF54BB9-DBFB-4788-817C-409282C717DD}">
      <dgm:prSet/>
      <dgm:spPr/>
      <dgm:t>
        <a:bodyPr/>
        <a:lstStyle/>
        <a:p>
          <a:endParaRPr lang="cs-CZ"/>
        </a:p>
      </dgm:t>
    </dgm:pt>
    <dgm:pt modelId="{A34D2E40-D44A-4EB6-A5BA-5D3598B8F07D}" type="sibTrans" cxnId="{3BF54BB9-DBFB-4788-817C-409282C717DD}">
      <dgm:prSet/>
      <dgm:spPr/>
      <dgm:t>
        <a:bodyPr/>
        <a:lstStyle/>
        <a:p>
          <a:endParaRPr lang="cs-CZ"/>
        </a:p>
      </dgm:t>
    </dgm:pt>
    <dgm:pt modelId="{3F70E62E-A003-414A-9A17-E4D726245C87}">
      <dgm:prSet phldrT="[Text]"/>
      <dgm:spPr/>
      <dgm:t>
        <a:bodyPr/>
        <a:lstStyle/>
        <a:p>
          <a:r>
            <a:rPr lang="cs-CZ" b="1" dirty="0" err="1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rPr>
            <a:t>etc</a:t>
          </a:r>
          <a:r>
            <a:rPr lang="cs-CZ" dirty="0" smtClean="0"/>
            <a:t>.</a:t>
          </a:r>
          <a:endParaRPr lang="cs-CZ" dirty="0"/>
        </a:p>
      </dgm:t>
    </dgm:pt>
    <dgm:pt modelId="{BC02AE6B-87B3-4D83-8519-9073456B68D6}" type="parTrans" cxnId="{BB7F6146-E33C-4B48-A632-878C853F9148}">
      <dgm:prSet/>
      <dgm:spPr/>
      <dgm:t>
        <a:bodyPr/>
        <a:lstStyle/>
        <a:p>
          <a:endParaRPr lang="cs-CZ"/>
        </a:p>
      </dgm:t>
    </dgm:pt>
    <dgm:pt modelId="{81DA412D-6A54-4597-9F81-DC77D9A2F2B9}" type="sibTrans" cxnId="{BB7F6146-E33C-4B48-A632-878C853F9148}">
      <dgm:prSet/>
      <dgm:spPr/>
      <dgm:t>
        <a:bodyPr/>
        <a:lstStyle/>
        <a:p>
          <a:endParaRPr lang="cs-CZ"/>
        </a:p>
      </dgm:t>
    </dgm:pt>
    <dgm:pt modelId="{400A2059-EC10-4489-AD7D-16854434FD25}">
      <dgm:prSet phldrT="[Text]"/>
      <dgm:spPr/>
      <dgm:t>
        <a:bodyPr/>
        <a:lstStyle/>
        <a:p>
          <a:r>
            <a:rPr lang="en-GB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rPr>
            <a:t>meteors</a:t>
          </a:r>
          <a:endParaRPr lang="cs-CZ" b="1" dirty="0">
            <a:solidFill>
              <a:schemeClr val="tx1"/>
            </a:solidFill>
            <a:latin typeface="Georgia" pitchFamily="18" charset="0"/>
            <a:cs typeface="Times New Roman" pitchFamily="18" charset="0"/>
          </a:endParaRPr>
        </a:p>
      </dgm:t>
    </dgm:pt>
    <dgm:pt modelId="{28D9FA42-B57E-4952-99B8-18D835ACF8F0}" type="parTrans" cxnId="{7091BE97-FEA0-4B08-A8E9-D061A89EBF95}">
      <dgm:prSet/>
      <dgm:spPr/>
      <dgm:t>
        <a:bodyPr/>
        <a:lstStyle/>
        <a:p>
          <a:endParaRPr lang="cs-CZ"/>
        </a:p>
      </dgm:t>
    </dgm:pt>
    <dgm:pt modelId="{B8AFF9C8-9823-47FD-BAAA-E112DF404F7D}" type="sibTrans" cxnId="{7091BE97-FEA0-4B08-A8E9-D061A89EBF95}">
      <dgm:prSet/>
      <dgm:spPr/>
      <dgm:t>
        <a:bodyPr/>
        <a:lstStyle/>
        <a:p>
          <a:endParaRPr lang="cs-CZ"/>
        </a:p>
      </dgm:t>
    </dgm:pt>
    <dgm:pt modelId="{9D72A5D2-41E4-456A-86E2-178ED53DC913}">
      <dgm:prSet phldrT="[Text]"/>
      <dgm:spPr/>
      <dgm:t>
        <a:bodyPr/>
        <a:lstStyle/>
        <a:p>
          <a:r>
            <a:rPr lang="en-GB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rPr>
            <a:t>comets</a:t>
          </a:r>
          <a:endParaRPr lang="cs-CZ" b="1" dirty="0">
            <a:solidFill>
              <a:schemeClr val="tx1"/>
            </a:solidFill>
            <a:latin typeface="Georgia" pitchFamily="18" charset="0"/>
            <a:cs typeface="Times New Roman" pitchFamily="18" charset="0"/>
          </a:endParaRPr>
        </a:p>
      </dgm:t>
    </dgm:pt>
    <dgm:pt modelId="{FC84BCBC-DADF-429D-8166-44EF5C125618}" type="parTrans" cxnId="{ECB16815-A154-4B8D-A041-48581FE213C9}">
      <dgm:prSet/>
      <dgm:spPr/>
      <dgm:t>
        <a:bodyPr/>
        <a:lstStyle/>
        <a:p>
          <a:endParaRPr lang="cs-CZ"/>
        </a:p>
      </dgm:t>
    </dgm:pt>
    <dgm:pt modelId="{829AA5FC-9DC5-4E61-BDA0-C252ECBB75F4}" type="sibTrans" cxnId="{ECB16815-A154-4B8D-A041-48581FE213C9}">
      <dgm:prSet/>
      <dgm:spPr/>
      <dgm:t>
        <a:bodyPr/>
        <a:lstStyle/>
        <a:p>
          <a:endParaRPr lang="cs-CZ"/>
        </a:p>
      </dgm:t>
    </dgm:pt>
    <dgm:pt modelId="{98DB9874-6635-4547-AE4D-9DBFAE6E4CC4}">
      <dgm:prSet/>
      <dgm:spPr/>
      <dgm:t>
        <a:bodyPr/>
        <a:lstStyle/>
        <a:p>
          <a:r>
            <a:rPr lang="en-GB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dwarf</a:t>
          </a:r>
          <a:r>
            <a:rPr lang="en-GB" dirty="0" smtClean="0"/>
            <a:t> </a:t>
          </a:r>
          <a:r>
            <a:rPr lang="en-GB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planets</a:t>
          </a:r>
          <a:r>
            <a:rPr lang="en-GB" dirty="0" smtClean="0"/>
            <a:t> </a:t>
          </a:r>
          <a:endParaRPr lang="cs-CZ" dirty="0"/>
        </a:p>
      </dgm:t>
    </dgm:pt>
    <dgm:pt modelId="{5FB815F7-B1B5-4B51-ADF3-EC70CC2E3798}" type="parTrans" cxnId="{10E43F6A-B8EC-4718-BDEF-3E8E35396F48}">
      <dgm:prSet/>
      <dgm:spPr/>
      <dgm:t>
        <a:bodyPr/>
        <a:lstStyle/>
        <a:p>
          <a:endParaRPr lang="cs-CZ"/>
        </a:p>
      </dgm:t>
    </dgm:pt>
    <dgm:pt modelId="{E61A0FF0-F42F-4E0E-8E3F-F03E60406024}" type="sibTrans" cxnId="{10E43F6A-B8EC-4718-BDEF-3E8E35396F48}">
      <dgm:prSet/>
      <dgm:spPr/>
      <dgm:t>
        <a:bodyPr/>
        <a:lstStyle/>
        <a:p>
          <a:endParaRPr lang="cs-CZ"/>
        </a:p>
      </dgm:t>
    </dgm:pt>
    <dgm:pt modelId="{142B55F8-218C-4B8B-B70F-D3B581C1B448}">
      <dgm:prSet/>
      <dgm:spPr/>
      <dgm:t>
        <a:bodyPr/>
        <a:lstStyle/>
        <a:p>
          <a:r>
            <a:rPr lang="en-GB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rPr>
            <a:t>asteroids</a:t>
          </a:r>
          <a:endParaRPr lang="cs-CZ" b="1" dirty="0">
            <a:solidFill>
              <a:schemeClr val="tx1"/>
            </a:solidFill>
            <a:latin typeface="Georgia" pitchFamily="18" charset="0"/>
            <a:cs typeface="Times New Roman" pitchFamily="18" charset="0"/>
          </a:endParaRPr>
        </a:p>
      </dgm:t>
    </dgm:pt>
    <dgm:pt modelId="{669330A9-698A-4B10-8988-CB6565F56FFB}" type="parTrans" cxnId="{48FE550B-3182-4033-BB3D-273534D6F43E}">
      <dgm:prSet/>
      <dgm:spPr/>
      <dgm:t>
        <a:bodyPr/>
        <a:lstStyle/>
        <a:p>
          <a:endParaRPr lang="cs-CZ"/>
        </a:p>
      </dgm:t>
    </dgm:pt>
    <dgm:pt modelId="{94E18882-740F-4328-9937-4F3DF3A981DE}" type="sibTrans" cxnId="{48FE550B-3182-4033-BB3D-273534D6F43E}">
      <dgm:prSet/>
      <dgm:spPr/>
      <dgm:t>
        <a:bodyPr/>
        <a:lstStyle/>
        <a:p>
          <a:endParaRPr lang="cs-CZ"/>
        </a:p>
      </dgm:t>
    </dgm:pt>
    <dgm:pt modelId="{F21B7D64-956D-4255-8230-D03EB5603EFA}" type="pres">
      <dgm:prSet presAssocID="{B8147A53-2A77-4344-BC60-4828EAF372F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755931B-C7ED-4985-93DD-A6B0056A6DF0}" type="pres">
      <dgm:prSet presAssocID="{B8147A53-2A77-4344-BC60-4828EAF372FC}" presName="cycle" presStyleCnt="0"/>
      <dgm:spPr/>
    </dgm:pt>
    <dgm:pt modelId="{601788C2-B429-4A45-9B69-973FAF96C870}" type="pres">
      <dgm:prSet presAssocID="{C2F2BD77-8BA5-406B-8F39-ABC301D5E0F5}" presName="nodeFirst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FFC80F-56C8-4060-9664-D60A8B2BA11D}" type="pres">
      <dgm:prSet presAssocID="{A34D2E40-D44A-4EB6-A5BA-5D3598B8F07D}" presName="sibTransFirstNode" presStyleLbl="bgShp" presStyleIdx="0" presStyleCnt="1"/>
      <dgm:spPr/>
      <dgm:t>
        <a:bodyPr/>
        <a:lstStyle/>
        <a:p>
          <a:endParaRPr lang="cs-CZ"/>
        </a:p>
      </dgm:t>
    </dgm:pt>
    <dgm:pt modelId="{2EF00D54-3962-4A05-B4E5-B780B982734B}" type="pres">
      <dgm:prSet presAssocID="{142B55F8-218C-4B8B-B70F-D3B581C1B448}" presName="nodeFollowingNodes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05D4D2-D59A-4936-A363-244D5A5601EA}" type="pres">
      <dgm:prSet presAssocID="{98DB9874-6635-4547-AE4D-9DBFAE6E4CC4}" presName="nodeFollowingNodes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11577-6772-4AB2-8F4E-F30C125E4C1E}" type="pres">
      <dgm:prSet presAssocID="{3F70E62E-A003-414A-9A17-E4D726245C87}" presName="nodeFollowingNodes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BC302F-5B30-45C6-A063-E2FD00CDEBA5}" type="pres">
      <dgm:prSet presAssocID="{400A2059-EC10-4489-AD7D-16854434FD25}" presName="nodeFollowingNodes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487B50-E0D7-4E54-A7B1-8162258371CB}" type="pres">
      <dgm:prSet presAssocID="{9D72A5D2-41E4-456A-86E2-178ED53DC913}" presName="nodeFollowingNodes" presStyleLbl="node1" presStyleIdx="5" presStyleCnt="6" custRadScaleRad="104449" custRadScaleInc="-28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B16815-A154-4B8D-A041-48581FE213C9}" srcId="{B8147A53-2A77-4344-BC60-4828EAF372FC}" destId="{9D72A5D2-41E4-456A-86E2-178ED53DC913}" srcOrd="5" destOrd="0" parTransId="{FC84BCBC-DADF-429D-8166-44EF5C125618}" sibTransId="{829AA5FC-9DC5-4E61-BDA0-C252ECBB75F4}"/>
    <dgm:cxn modelId="{3553286F-EF3F-474D-A151-3B25862FF861}" type="presOf" srcId="{142B55F8-218C-4B8B-B70F-D3B581C1B448}" destId="{2EF00D54-3962-4A05-B4E5-B780B982734B}" srcOrd="0" destOrd="0" presId="urn:microsoft.com/office/officeart/2005/8/layout/cycle3"/>
    <dgm:cxn modelId="{7B5D7D0E-7DDC-4B55-BABC-2C06A6284839}" type="presOf" srcId="{C2F2BD77-8BA5-406B-8F39-ABC301D5E0F5}" destId="{601788C2-B429-4A45-9B69-973FAF96C870}" srcOrd="0" destOrd="0" presId="urn:microsoft.com/office/officeart/2005/8/layout/cycle3"/>
    <dgm:cxn modelId="{81BDFDA3-3673-4AD9-8B38-FEAB8F7148BC}" type="presOf" srcId="{98DB9874-6635-4547-AE4D-9DBFAE6E4CC4}" destId="{3905D4D2-D59A-4936-A363-244D5A5601EA}" srcOrd="0" destOrd="0" presId="urn:microsoft.com/office/officeart/2005/8/layout/cycle3"/>
    <dgm:cxn modelId="{48FE550B-3182-4033-BB3D-273534D6F43E}" srcId="{B8147A53-2A77-4344-BC60-4828EAF372FC}" destId="{142B55F8-218C-4B8B-B70F-D3B581C1B448}" srcOrd="1" destOrd="0" parTransId="{669330A9-698A-4B10-8988-CB6565F56FFB}" sibTransId="{94E18882-740F-4328-9937-4F3DF3A981DE}"/>
    <dgm:cxn modelId="{3BF54BB9-DBFB-4788-817C-409282C717DD}" srcId="{B8147A53-2A77-4344-BC60-4828EAF372FC}" destId="{C2F2BD77-8BA5-406B-8F39-ABC301D5E0F5}" srcOrd="0" destOrd="0" parTransId="{28052FDD-F17B-4BDB-AB95-AEC78517DEC7}" sibTransId="{A34D2E40-D44A-4EB6-A5BA-5D3598B8F07D}"/>
    <dgm:cxn modelId="{7091BE97-FEA0-4B08-A8E9-D061A89EBF95}" srcId="{B8147A53-2A77-4344-BC60-4828EAF372FC}" destId="{400A2059-EC10-4489-AD7D-16854434FD25}" srcOrd="4" destOrd="0" parTransId="{28D9FA42-B57E-4952-99B8-18D835ACF8F0}" sibTransId="{B8AFF9C8-9823-47FD-BAAA-E112DF404F7D}"/>
    <dgm:cxn modelId="{9994E3B9-EB61-4A3C-8E61-7D60C464348F}" type="presOf" srcId="{9D72A5D2-41E4-456A-86E2-178ED53DC913}" destId="{E1487B50-E0D7-4E54-A7B1-8162258371CB}" srcOrd="0" destOrd="0" presId="urn:microsoft.com/office/officeart/2005/8/layout/cycle3"/>
    <dgm:cxn modelId="{10E43F6A-B8EC-4718-BDEF-3E8E35396F48}" srcId="{B8147A53-2A77-4344-BC60-4828EAF372FC}" destId="{98DB9874-6635-4547-AE4D-9DBFAE6E4CC4}" srcOrd="2" destOrd="0" parTransId="{5FB815F7-B1B5-4B51-ADF3-EC70CC2E3798}" sibTransId="{E61A0FF0-F42F-4E0E-8E3F-F03E60406024}"/>
    <dgm:cxn modelId="{1C2E71C7-BF61-4C79-9F42-0B93F0B52445}" type="presOf" srcId="{400A2059-EC10-4489-AD7D-16854434FD25}" destId="{7DBC302F-5B30-45C6-A063-E2FD00CDEBA5}" srcOrd="0" destOrd="0" presId="urn:microsoft.com/office/officeart/2005/8/layout/cycle3"/>
    <dgm:cxn modelId="{04FD158E-E036-414A-AE87-9AAEAA457634}" type="presOf" srcId="{3F70E62E-A003-414A-9A17-E4D726245C87}" destId="{1A211577-6772-4AB2-8F4E-F30C125E4C1E}" srcOrd="0" destOrd="0" presId="urn:microsoft.com/office/officeart/2005/8/layout/cycle3"/>
    <dgm:cxn modelId="{BB7F6146-E33C-4B48-A632-878C853F9148}" srcId="{B8147A53-2A77-4344-BC60-4828EAF372FC}" destId="{3F70E62E-A003-414A-9A17-E4D726245C87}" srcOrd="3" destOrd="0" parTransId="{BC02AE6B-87B3-4D83-8519-9073456B68D6}" sibTransId="{81DA412D-6A54-4597-9F81-DC77D9A2F2B9}"/>
    <dgm:cxn modelId="{BEBCFE72-158A-491B-89C1-656B49724E37}" type="presOf" srcId="{B8147A53-2A77-4344-BC60-4828EAF372FC}" destId="{F21B7D64-956D-4255-8230-D03EB5603EFA}" srcOrd="0" destOrd="0" presId="urn:microsoft.com/office/officeart/2005/8/layout/cycle3"/>
    <dgm:cxn modelId="{C41A1590-0281-4A81-A571-C34FB08EFBC8}" type="presOf" srcId="{A34D2E40-D44A-4EB6-A5BA-5D3598B8F07D}" destId="{71FFC80F-56C8-4060-9664-D60A8B2BA11D}" srcOrd="0" destOrd="0" presId="urn:microsoft.com/office/officeart/2005/8/layout/cycle3"/>
    <dgm:cxn modelId="{DBB9BF7A-7452-4EE7-9ED0-71891C8B7FFD}" type="presParOf" srcId="{F21B7D64-956D-4255-8230-D03EB5603EFA}" destId="{4755931B-C7ED-4985-93DD-A6B0056A6DF0}" srcOrd="0" destOrd="0" presId="urn:microsoft.com/office/officeart/2005/8/layout/cycle3"/>
    <dgm:cxn modelId="{4F537430-BB4F-4E57-AE75-67949A3A9B01}" type="presParOf" srcId="{4755931B-C7ED-4985-93DD-A6B0056A6DF0}" destId="{601788C2-B429-4A45-9B69-973FAF96C870}" srcOrd="0" destOrd="0" presId="urn:microsoft.com/office/officeart/2005/8/layout/cycle3"/>
    <dgm:cxn modelId="{497CBAD3-0B7A-407F-BA07-B6101468CEE3}" type="presParOf" srcId="{4755931B-C7ED-4985-93DD-A6B0056A6DF0}" destId="{71FFC80F-56C8-4060-9664-D60A8B2BA11D}" srcOrd="1" destOrd="0" presId="urn:microsoft.com/office/officeart/2005/8/layout/cycle3"/>
    <dgm:cxn modelId="{F5E89CE2-4D8B-4987-8CD2-F3C4D745F1BE}" type="presParOf" srcId="{4755931B-C7ED-4985-93DD-A6B0056A6DF0}" destId="{2EF00D54-3962-4A05-B4E5-B780B982734B}" srcOrd="2" destOrd="0" presId="urn:microsoft.com/office/officeart/2005/8/layout/cycle3"/>
    <dgm:cxn modelId="{16A407E8-1E4A-4DDD-8564-6DB0F8E4AF91}" type="presParOf" srcId="{4755931B-C7ED-4985-93DD-A6B0056A6DF0}" destId="{3905D4D2-D59A-4936-A363-244D5A5601EA}" srcOrd="3" destOrd="0" presId="urn:microsoft.com/office/officeart/2005/8/layout/cycle3"/>
    <dgm:cxn modelId="{9A81EA70-25CB-45CA-98BA-41550508AC80}" type="presParOf" srcId="{4755931B-C7ED-4985-93DD-A6B0056A6DF0}" destId="{1A211577-6772-4AB2-8F4E-F30C125E4C1E}" srcOrd="4" destOrd="0" presId="urn:microsoft.com/office/officeart/2005/8/layout/cycle3"/>
    <dgm:cxn modelId="{FB79BA80-1195-4352-BFF4-1C220C7CBAD7}" type="presParOf" srcId="{4755931B-C7ED-4985-93DD-A6B0056A6DF0}" destId="{7DBC302F-5B30-45C6-A063-E2FD00CDEBA5}" srcOrd="5" destOrd="0" presId="urn:microsoft.com/office/officeart/2005/8/layout/cycle3"/>
    <dgm:cxn modelId="{BCF14F3F-2E6A-4C5E-B476-9DD64D605F33}" type="presParOf" srcId="{4755931B-C7ED-4985-93DD-A6B0056A6DF0}" destId="{E1487B50-E0D7-4E54-A7B1-8162258371CB}" srcOrd="6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FFC80F-56C8-4060-9664-D60A8B2BA11D}">
      <dsp:nvSpPr>
        <dsp:cNvPr id="0" name=""/>
        <dsp:cNvSpPr/>
      </dsp:nvSpPr>
      <dsp:spPr>
        <a:xfrm>
          <a:off x="1809924" y="-4315"/>
          <a:ext cx="4598639" cy="4598639"/>
        </a:xfrm>
        <a:prstGeom prst="circularArrow">
          <a:avLst>
            <a:gd name="adj1" fmla="val 5274"/>
            <a:gd name="adj2" fmla="val 312630"/>
            <a:gd name="adj3" fmla="val 14226848"/>
            <a:gd name="adj4" fmla="val 17127769"/>
            <a:gd name="adj5" fmla="val 547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788C2-B429-4A45-9B69-973FAF96C870}">
      <dsp:nvSpPr>
        <dsp:cNvPr id="0" name=""/>
        <dsp:cNvSpPr/>
      </dsp:nvSpPr>
      <dsp:spPr>
        <a:xfrm>
          <a:off x="3234424" y="1272"/>
          <a:ext cx="1749639" cy="874819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noProof="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rPr>
            <a:t>planets</a:t>
          </a:r>
          <a:endParaRPr lang="en-GB" sz="2000" b="1" kern="1200" noProof="0" dirty="0">
            <a:solidFill>
              <a:schemeClr val="tx1"/>
            </a:solidFill>
            <a:latin typeface="Georgia" pitchFamily="18" charset="0"/>
            <a:cs typeface="Times New Roman" pitchFamily="18" charset="0"/>
          </a:endParaRPr>
        </a:p>
      </dsp:txBody>
      <dsp:txXfrm>
        <a:off x="3277129" y="43977"/>
        <a:ext cx="1664229" cy="789409"/>
      </dsp:txXfrm>
    </dsp:sp>
    <dsp:sp modelId="{2EF00D54-3962-4A05-B4E5-B780B982734B}">
      <dsp:nvSpPr>
        <dsp:cNvPr id="0" name=""/>
        <dsp:cNvSpPr/>
      </dsp:nvSpPr>
      <dsp:spPr>
        <a:xfrm>
          <a:off x="4850058" y="934059"/>
          <a:ext cx="1749639" cy="874819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800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rPr>
            <a:t>asteroids</a:t>
          </a:r>
          <a:endParaRPr lang="cs-CZ" sz="2000" b="1" kern="1200" dirty="0">
            <a:solidFill>
              <a:schemeClr val="tx1"/>
            </a:solidFill>
            <a:latin typeface="Georgia" pitchFamily="18" charset="0"/>
            <a:cs typeface="Times New Roman" pitchFamily="18" charset="0"/>
          </a:endParaRPr>
        </a:p>
      </dsp:txBody>
      <dsp:txXfrm>
        <a:off x="4892763" y="976764"/>
        <a:ext cx="1664229" cy="789409"/>
      </dsp:txXfrm>
    </dsp:sp>
    <dsp:sp modelId="{3905D4D2-D59A-4936-A363-244D5A5601EA}">
      <dsp:nvSpPr>
        <dsp:cNvPr id="0" name=""/>
        <dsp:cNvSpPr/>
      </dsp:nvSpPr>
      <dsp:spPr>
        <a:xfrm>
          <a:off x="4850058" y="2799633"/>
          <a:ext cx="1749639" cy="874819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1600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dwarf</a:t>
          </a:r>
          <a:r>
            <a:rPr lang="en-GB" sz="2000" kern="1200" dirty="0" smtClean="0"/>
            <a:t> </a:t>
          </a:r>
          <a:r>
            <a:rPr lang="en-GB" sz="2000" b="1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planets</a:t>
          </a:r>
          <a:r>
            <a:rPr lang="en-GB" sz="2000" kern="1200" dirty="0" smtClean="0"/>
            <a:t> </a:t>
          </a:r>
          <a:endParaRPr lang="cs-CZ" sz="2000" kern="1200" dirty="0"/>
        </a:p>
      </dsp:txBody>
      <dsp:txXfrm>
        <a:off x="4892763" y="2842338"/>
        <a:ext cx="1664229" cy="789409"/>
      </dsp:txXfrm>
    </dsp:sp>
    <dsp:sp modelId="{1A211577-6772-4AB2-8F4E-F30C125E4C1E}">
      <dsp:nvSpPr>
        <dsp:cNvPr id="0" name=""/>
        <dsp:cNvSpPr/>
      </dsp:nvSpPr>
      <dsp:spPr>
        <a:xfrm>
          <a:off x="3234424" y="3732420"/>
          <a:ext cx="1749639" cy="874819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2400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rPr>
            <a:t>etc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3277129" y="3775125"/>
        <a:ext cx="1664229" cy="789409"/>
      </dsp:txXfrm>
    </dsp:sp>
    <dsp:sp modelId="{7DBC302F-5B30-45C6-A063-E2FD00CDEBA5}">
      <dsp:nvSpPr>
        <dsp:cNvPr id="0" name=""/>
        <dsp:cNvSpPr/>
      </dsp:nvSpPr>
      <dsp:spPr>
        <a:xfrm>
          <a:off x="1618790" y="2799633"/>
          <a:ext cx="1749639" cy="874819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3200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rPr>
            <a:t>meteors</a:t>
          </a:r>
          <a:endParaRPr lang="cs-CZ" sz="2000" b="1" kern="1200" dirty="0">
            <a:solidFill>
              <a:schemeClr val="tx1"/>
            </a:solidFill>
            <a:latin typeface="Georgia" pitchFamily="18" charset="0"/>
            <a:cs typeface="Times New Roman" pitchFamily="18" charset="0"/>
          </a:endParaRPr>
        </a:p>
      </dsp:txBody>
      <dsp:txXfrm>
        <a:off x="1661495" y="2842338"/>
        <a:ext cx="1664229" cy="789409"/>
      </dsp:txXfrm>
    </dsp:sp>
    <dsp:sp modelId="{E1487B50-E0D7-4E54-A7B1-8162258371CB}">
      <dsp:nvSpPr>
        <dsp:cNvPr id="0" name=""/>
        <dsp:cNvSpPr/>
      </dsp:nvSpPr>
      <dsp:spPr>
        <a:xfrm>
          <a:off x="1522508" y="936104"/>
          <a:ext cx="1749639" cy="874819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rPr>
            <a:t>comets</a:t>
          </a:r>
          <a:endParaRPr lang="cs-CZ" sz="2000" b="1" kern="1200" dirty="0">
            <a:solidFill>
              <a:schemeClr val="tx1"/>
            </a:solidFill>
            <a:latin typeface="Georgia" pitchFamily="18" charset="0"/>
            <a:cs typeface="Times New Roman" pitchFamily="18" charset="0"/>
          </a:endParaRPr>
        </a:p>
      </dsp:txBody>
      <dsp:txXfrm>
        <a:off x="1565213" y="978809"/>
        <a:ext cx="1664229" cy="7894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142E59-559D-4268-A8EB-2E139D7C722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71E622-B08D-41DC-A3D9-6FAF0B568B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158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so.org/public/teles-instr/lasilla.html" TargetMode="External"/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eso.org/public/teles-instr/vlt.html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>
                <a:solidFill>
                  <a:schemeClr val="tx1"/>
                </a:solidFill>
              </a:rPr>
              <a:t>- </a:t>
            </a:r>
            <a:r>
              <a:rPr lang="en-GB" dirty="0" smtClean="0">
                <a:solidFill>
                  <a:schemeClr val="tx1"/>
                </a:solidFill>
              </a:rPr>
              <a:t>hydrogen and helium atmosphere (resembles a star in composition) “stripes" are dark belts and light zones created by strong winds in Jupiter's upper atmosphere</a:t>
            </a:r>
            <a:endParaRPr lang="cs-CZ" dirty="0" smtClean="0">
              <a:solidFill>
                <a:schemeClr val="tx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71E622-B08D-41DC-A3D9-6FAF0B568BF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1782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its ring system = the most extensive and complex in the solar system, made mostly of water ice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its largest satellite – “Titan” (bigger than the planet Mercury)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1610 – Galileo Galilei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first to gaze at Saturn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through a telescope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71E622-B08D-41DC-A3D9-6FAF0B568BF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1833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-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27 known moons (named mostly for characters from the works of W. Shakespeare + A. Pope)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71E622-B08D-41DC-A3D9-6FAF0B568BF3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0910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eight planet from the sun (4.5 billion kilometres)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orbits the sun once every 165 years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13 known moons (six discovered by Voyager 2)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largest moon “Triton” = the coldest body yet visible in our solar system (-235 degrees Celsius)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Triton’s atmosphere is getting warmer – reason not known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71E622-B08D-41DC-A3D9-6FAF0B568BF3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9179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main centres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include the John F Kennedy Space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Center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at Cape Canaveral, Florida, the Lyndon B Johnson Space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Center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near Houston, Texas, and the Jet Propulsion Laboratory at the California Institute of Technology in Pasadena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71E622-B08D-41DC-A3D9-6FAF0B568BF3}" type="slidenum">
              <a:rPr lang="cs-CZ" smtClean="0"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4885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US" dirty="0" smtClean="0"/>
              <a:t>operates three unique world-class observing sites in the Atacama Desert region of Chile</a:t>
            </a:r>
            <a:r>
              <a:rPr lang="cs-CZ" dirty="0" smtClean="0"/>
              <a:t> (</a:t>
            </a:r>
            <a:r>
              <a:rPr lang="cs-CZ" dirty="0" smtClean="0">
                <a:hlinkClick r:id="rId3"/>
              </a:rPr>
              <a:t>La </a:t>
            </a:r>
            <a:r>
              <a:rPr lang="cs-CZ" dirty="0" err="1" smtClean="0">
                <a:hlinkClick r:id="rId3"/>
              </a:rPr>
              <a:t>Silla</a:t>
            </a:r>
            <a:r>
              <a:rPr lang="cs-CZ" dirty="0" smtClean="0"/>
              <a:t>, </a:t>
            </a:r>
            <a:r>
              <a:rPr lang="cs-CZ" dirty="0" err="1" smtClean="0">
                <a:hlinkClick r:id="rId4"/>
              </a:rPr>
              <a:t>Paranal</a:t>
            </a:r>
            <a:r>
              <a:rPr lang="cs-CZ" dirty="0" smtClean="0"/>
              <a:t> and </a:t>
            </a:r>
            <a:r>
              <a:rPr lang="cs-CZ" dirty="0" err="1" smtClean="0"/>
              <a:t>Chajnantor</a:t>
            </a:r>
            <a:r>
              <a:rPr lang="cs-CZ" dirty="0" smtClean="0"/>
              <a:t>)</a:t>
            </a:r>
          </a:p>
          <a:p>
            <a:pPr marL="171450" indent="-171450">
              <a:buFontTx/>
              <a:buChar char="-"/>
            </a:pPr>
            <a:r>
              <a:rPr lang="en-US" dirty="0" smtClean="0"/>
              <a:t>builds and operates a suite of the world's most advanced ground-based astronomical telescopes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cs-CZ" smtClean="0"/>
              <a:t>http://www.eso.org/public/czechrepublic/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71E622-B08D-41DC-A3D9-6FAF0B568BF3}" type="slidenum">
              <a:rPr lang="cs-CZ" smtClean="0"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1301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32656"/>
            <a:ext cx="8229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science.nationalgeographic.com/science/photos/solar-system-gallery/" TargetMode="Externa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science.nationalgeographic.com/science/photos/earth-moon-gallery/" TargetMode="Externa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science.nationalgeographic.com/science/photos/mercury-gallery/" TargetMode="Externa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science.nationalgeographic.com/science/photos/venus/" TargetMode="Externa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science.nationalgeographic.com/science/photos/mars/" TargetMode="Externa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science.nationalgeographic.com/science/photos/jupiter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science.nationalgeographic.com/science/photos/saturn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science.nationalgeographic.com/science/photos/uranus-gallery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science.nationalgeographic.com/science/photos/neptune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science.nationalgeographic.com/science/photos/hubble-images-gallery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video.nationalgeographic.com/video/kids/science-space-kids/nasa-discovery-flyover-vin-kids/" TargetMode="External"/><Relationship Id="rId2" Type="http://schemas.openxmlformats.org/officeDocument/2006/relationships/hyperlink" Target="http://kidsblogs.nationalgeographic.com/kidsnews/2009/12/first-tourist-spaceship.html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asa.gov/missions/current/" TargetMode="Externa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ngm.nationalgeographic.com/1969/12/moon-landing/moon-photography?source=hp_dl1_news_moon_landing20120828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pace-video.info/shuttle/challenger-sts51l.html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spacestationlive.nasa.gov/assembly.html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so.org/public/videos/archive/category/solarsyste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eso.org/public/videos/archive/category/lasilla/" TargetMode="External"/><Relationship Id="rId4" Type="http://schemas.openxmlformats.org/officeDocument/2006/relationships/hyperlink" Target="http://www.eso.org/public/videos/archive/category/stars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science.nationalgeographic.com/science/photos/black-holes-gallery/" TargetMode="External"/><Relationship Id="rId2" Type="http://schemas.openxmlformats.org/officeDocument/2006/relationships/hyperlink" Target="http://science.nationalgeographic.com/science/photos/supernovae-galler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video.nationalgeographic.com/video/kids/science-space-kids/solar-system-101-kids/" TargetMode="External"/><Relationship Id="rId4" Type="http://schemas.openxmlformats.org/officeDocument/2006/relationships/hyperlink" Target="http://kids.nationalgeographic.com/kids/photos/space-shuttles/?source=pincl" TargetMode="Externa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276872"/>
            <a:ext cx="7774632" cy="997282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SPACE RESEARCH</a:t>
            </a:r>
            <a:r>
              <a:rPr lang="en-GB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/>
            </a:r>
            <a:br>
              <a:rPr lang="en-GB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</a:b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Mgr. Naďa </a:t>
            </a:r>
            <a:r>
              <a:rPr lang="cs-CZ" b="1" dirty="0" err="1">
                <a:solidFill>
                  <a:schemeClr val="tx1"/>
                </a:solidFill>
              </a:rPr>
              <a:t>Bisová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2290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Anotace</a:t>
            </a:r>
            <a:endParaRPr lang="en-GB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196752"/>
            <a:ext cx="8219256" cy="4968552"/>
          </a:xfrm>
        </p:spPr>
        <p:txBody>
          <a:bodyPr>
            <a:normAutofit lnSpcReduction="10000"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Kód </a:t>
            </a:r>
            <a:r>
              <a:rPr lang="cs-CZ" sz="1200" b="1" dirty="0" err="1">
                <a:solidFill>
                  <a:srgbClr val="2F5897">
                    <a:lumMod val="50000"/>
                  </a:srgbClr>
                </a:solidFill>
              </a:rPr>
              <a:t>DUMu</a:t>
            </a: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VY_32_INOVACE_6.AJ.03</a:t>
            </a:r>
            <a:endParaRPr lang="cs-CZ" sz="1200" dirty="0">
              <a:solidFill>
                <a:schemeClr val="tx1"/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Číslo projektu: 	</a:t>
            </a:r>
            <a:r>
              <a:rPr lang="cs-CZ" sz="1200" dirty="0">
                <a:solidFill>
                  <a:schemeClr val="tx1"/>
                </a:solidFill>
              </a:rPr>
              <a:t>CZ.1.07/1.5.00/34.0114</a:t>
            </a: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	</a:t>
            </a:r>
            <a:endParaRPr lang="cs-CZ" sz="1200" b="1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200" b="1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Vytvořeno: 	</a:t>
            </a:r>
            <a:r>
              <a:rPr lang="cs-CZ" sz="1200" dirty="0" smtClean="0">
                <a:solidFill>
                  <a:srgbClr val="2F5897">
                    <a:lumMod val="50000"/>
                  </a:srgbClr>
                </a:solidFill>
              </a:rPr>
              <a:t>září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- říjen 2012</a:t>
            </a:r>
            <a:endParaRPr lang="cs-CZ" sz="1200" dirty="0">
              <a:solidFill>
                <a:schemeClr val="tx1"/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Ročník: 	</a:t>
            </a:r>
            <a:r>
              <a:rPr lang="cs-CZ" sz="1200" dirty="0" smtClean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 marL="0" lvl="0" indent="0">
              <a:buNone/>
            </a:pPr>
            <a:r>
              <a:rPr lang="cs-CZ" sz="1200" dirty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                                 Septima a Oktáva – osmileté gymnázium (RVP-G)</a:t>
            </a:r>
          </a:p>
          <a:p>
            <a:pPr marL="457200" lvl="0" indent="-457200">
              <a:buFont typeface="+mj-lt"/>
              <a:buAutoNum type="arabicPeriod"/>
            </a:pPr>
            <a:endParaRPr lang="cs-CZ" sz="1200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200" b="1" dirty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600" b="1" dirty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6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6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en-GB" sz="1600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228600" lvl="0" indent="-228600" algn="just">
              <a:buAutoNum type="arabicPeriod" startAt="5"/>
            </a:pPr>
            <a:r>
              <a:rPr lang="cs-CZ" sz="1200" b="1" dirty="0" smtClean="0">
                <a:solidFill>
                  <a:srgbClr val="2F5897">
                    <a:lumMod val="50000"/>
                  </a:srgbClr>
                </a:solidFill>
              </a:rPr>
              <a:t>Anotace</a:t>
            </a: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: </a:t>
            </a:r>
            <a:endParaRPr lang="cs-CZ" sz="1200" b="1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 algn="just"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Tento materiál by vytvořen jako téma pro maturitní okruh: Science and Technology. </a:t>
            </a:r>
            <a:r>
              <a:rPr lang="en-GB" sz="1200" dirty="0" smtClean="0">
                <a:solidFill>
                  <a:schemeClr val="tx1"/>
                </a:solidFill>
              </a:rPr>
              <a:t>Nature</a:t>
            </a:r>
            <a:r>
              <a:rPr lang="cs-CZ" sz="1200" dirty="0" smtClean="0">
                <a:solidFill>
                  <a:schemeClr val="tx1"/>
                </a:solidFill>
              </a:rPr>
              <a:t> na Gymnáziu a JŠ Svitavy; přibližně na jednu, popřípadě více vyučovacích hodin (pro výklad i opakování – shrnutí učiva). Obsahuje jednak přehled faktografických údajů, tak i anglickou ustálenou terminologii, doplněné o interaktivní cvičení: videa pro poslech s porozuměním, fotogalerie, otázky. Je primárně zaměřen na dva poslední ročníky gymnázia, i přesto se dá využít i v nižších ročnících osmiletého i čtyřletého studia vcelku nebo jeho jednotlivé části.</a:t>
            </a:r>
          </a:p>
          <a:p>
            <a:pPr marL="0" lvl="0" indent="0" algn="just"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Pomůcky: interaktivní tabule</a:t>
            </a:r>
            <a:endParaRPr lang="cs-CZ" sz="2000" dirty="0">
              <a:solidFill>
                <a:schemeClr val="tx1"/>
              </a:solidFill>
            </a:endParaRPr>
          </a:p>
          <a:p>
            <a:pPr marL="457200" lvl="0" indent="-457200" algn="just">
              <a:buNone/>
            </a:pPr>
            <a:r>
              <a:rPr lang="cs-CZ" sz="1900" b="1" dirty="0">
                <a:solidFill>
                  <a:schemeClr val="tx1"/>
                </a:solidFill>
              </a:rPr>
              <a:t>	</a:t>
            </a:r>
            <a:endParaRPr lang="cs-CZ" sz="17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4745170"/>
              </p:ext>
            </p:extLst>
          </p:nvPr>
        </p:nvGraphicFramePr>
        <p:xfrm>
          <a:off x="971600" y="2996952"/>
          <a:ext cx="6984776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92388"/>
                <a:gridCol w="34923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Vzdělávací oblast 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Jazyk a jazyková komunikace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Vzdělávací obor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Anglický jazyk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Tematický</a:t>
                      </a:r>
                      <a:r>
                        <a:rPr lang="cs-CZ" sz="1200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okruh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Science and Technology.  </a:t>
                      </a:r>
                      <a:r>
                        <a:rPr lang="en-GB" sz="1200" noProof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Nature</a:t>
                      </a:r>
                      <a:endParaRPr lang="en-GB" sz="1200" noProof="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524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SPACE TERMINOLOGY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 smtClean="0">
                <a:solidFill>
                  <a:srgbClr val="C00000"/>
                </a:solidFill>
                <a:latin typeface="Georgia" pitchFamily="18" charset="0"/>
              </a:rPr>
              <a:t>Work in pairs. Try to define the following words:</a:t>
            </a:r>
          </a:p>
          <a:p>
            <a:pPr marL="0" indent="0" algn="ctr">
              <a:buNone/>
            </a:pPr>
            <a:endParaRPr lang="en-GB" dirty="0" smtClean="0">
              <a:latin typeface="Georgia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latin typeface="Georgia" pitchFamily="18" charset="0"/>
              </a:rPr>
              <a:t>the Universe</a:t>
            </a:r>
          </a:p>
          <a:p>
            <a:pPr marL="0" indent="0" algn="ctr">
              <a:buNone/>
            </a:pPr>
            <a:endParaRPr lang="en-GB" dirty="0" smtClean="0">
              <a:latin typeface="Georgia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latin typeface="Georgia" pitchFamily="18" charset="0"/>
              </a:rPr>
              <a:t>the Galaxy</a:t>
            </a:r>
          </a:p>
          <a:p>
            <a:pPr marL="0" indent="0" algn="ctr">
              <a:buNone/>
            </a:pPr>
            <a:endParaRPr lang="en-GB" dirty="0" smtClean="0">
              <a:latin typeface="Georgia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latin typeface="Georgia" pitchFamily="18" charset="0"/>
              </a:rPr>
              <a:t>the Solar System</a:t>
            </a:r>
          </a:p>
          <a:p>
            <a:pPr marL="0" indent="0" algn="ctr">
              <a:buNone/>
            </a:pPr>
            <a:endParaRPr lang="cs-CZ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203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SPACE TERMINOLOGY</a:t>
            </a:r>
            <a:endParaRPr lang="cs-CZ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cs-CZ" b="1" dirty="0" err="1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Un</a:t>
            </a:r>
            <a:r>
              <a:rPr lang="en-GB" b="1" dirty="0" err="1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iverse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</a:t>
            </a:r>
            <a:endParaRPr lang="cs-CZ" dirty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whole of space and everything in it, including the earth, the planets and the stars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Galaxy </a:t>
            </a:r>
            <a:endParaRPr lang="cs-CZ" dirty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also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„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Milky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Way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“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system of stars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contains our sun and its planets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seen as a bright band in the night sky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7903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SPACE TERMINOLOGY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latin typeface="Georgia" pitchFamily="18" charset="0"/>
                <a:cs typeface="Times New Roman" pitchFamily="18" charset="0"/>
                <a:hlinkClick r:id="rId2"/>
              </a:rPr>
              <a:t>Photo gallery</a:t>
            </a:r>
            <a:r>
              <a:rPr lang="en-GB" b="1" dirty="0" smtClean="0">
                <a:latin typeface="Georgia" pitchFamily="18" charset="0"/>
                <a:cs typeface="Times New Roman" pitchFamily="18" charset="0"/>
                <a:hlinkClick r:id="rId2"/>
              </a:rPr>
              <a:t>:</a:t>
            </a:r>
            <a:endParaRPr lang="cs-CZ" b="1" dirty="0" smtClean="0"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National Geographic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The solar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system</a:t>
            </a:r>
            <a:endParaRPr lang="cs-CZ" b="1" dirty="0" smtClean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endParaRPr lang="cs-CZ" dirty="0" smtClean="0"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sun and all the planets that move around it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planets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moons, asteroids, comets, minor planets, and many other exciting objects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6741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SOLAR SYSTEM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BODIES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0205524"/>
              </p:ext>
            </p:extLst>
          </p:nvPr>
        </p:nvGraphicFramePr>
        <p:xfrm>
          <a:off x="457200" y="1412776"/>
          <a:ext cx="8218488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808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SOLAR SYSTEM BODIES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258409"/>
          </a:xfrm>
        </p:spPr>
        <p:txBody>
          <a:bodyPr>
            <a:normAutofit/>
          </a:bodyPr>
          <a:lstStyle/>
          <a:p>
            <a:pPr lvl="0"/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comets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(cosmic snowballs of frozen gases, rock and gas)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meteors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(“shooting stars”, little chunks of rock and debris, falling through a planet’s atmosphere and leaving a bright trail)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dwarf planets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(lack the gravitational muscle to sweep up or scatter objects near their orbits, Pluto was reclassified as a dwarf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plan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2006, solid but icier surface than terrestrial planets)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asteroids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(small rocky, airless worlds that orbit our sun)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8652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SOLAR SYSTEM BODIES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 </a:t>
            </a:r>
          </a:p>
          <a:p>
            <a:pPr marL="0" indent="0" algn="ctr">
              <a:buNone/>
            </a:pPr>
            <a:endParaRPr lang="cs-CZ" sz="3200" dirty="0">
              <a:solidFill>
                <a:srgbClr val="C00000"/>
              </a:solidFill>
              <a:latin typeface="Georgia" pitchFamily="18" charset="0"/>
            </a:endParaRPr>
          </a:p>
          <a:p>
            <a:pPr marL="0" indent="0" algn="ctr">
              <a:buNone/>
            </a:pPr>
            <a:r>
              <a:rPr lang="en-GB" sz="3200" dirty="0" smtClean="0">
                <a:solidFill>
                  <a:srgbClr val="C00000"/>
                </a:solidFill>
                <a:latin typeface="Georgia" pitchFamily="18" charset="0"/>
              </a:rPr>
              <a:t>What do you know about the planets of our solar </a:t>
            </a:r>
            <a:r>
              <a:rPr lang="en-GB" sz="3200" dirty="0" err="1" smtClean="0">
                <a:solidFill>
                  <a:srgbClr val="C00000"/>
                </a:solidFill>
                <a:latin typeface="Georgia" pitchFamily="18" charset="0"/>
              </a:rPr>
              <a:t>syst</a:t>
            </a:r>
            <a:r>
              <a:rPr lang="cs-CZ" sz="3200" dirty="0" smtClean="0">
                <a:solidFill>
                  <a:srgbClr val="C00000"/>
                </a:solidFill>
                <a:latin typeface="Georgia" pitchFamily="18" charset="0"/>
              </a:rPr>
              <a:t>e</a:t>
            </a:r>
            <a:r>
              <a:rPr lang="en-GB" sz="3200" dirty="0" smtClean="0">
                <a:solidFill>
                  <a:srgbClr val="C00000"/>
                </a:solidFill>
                <a:latin typeface="Georgia" pitchFamily="18" charset="0"/>
              </a:rPr>
              <a:t>m?</a:t>
            </a:r>
            <a:endParaRPr lang="en-GB" sz="3200" dirty="0">
              <a:solidFill>
                <a:srgbClr val="C00000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2524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SOLAR SYSTEM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BODIES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100264" cy="440242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the Sun </a:t>
            </a:r>
            <a:endParaRPr lang="cs-CZ" sz="2800" dirty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star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hot ball of glowing gases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at the heart of our solar system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without the sun's intense energy and heat → no life on Earth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one of about 100 billion stars in 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Milky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Way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 smtClean="0">
                <a:solidFill>
                  <a:srgbClr val="C00000"/>
                </a:solidFill>
                <a:latin typeface="Georgia" pitchFamily="18" charset="0"/>
              </a:rPr>
              <a:t>Planets</a:t>
            </a:r>
            <a:endParaRPr lang="cs-CZ" b="1" dirty="0" smtClean="0">
              <a:solidFill>
                <a:srgbClr val="C00000"/>
              </a:solidFill>
              <a:latin typeface="Georgia" pitchFamily="18" charset="0"/>
            </a:endParaRPr>
          </a:p>
          <a:p>
            <a:pPr marL="0" indent="0" algn="ctr">
              <a:buNone/>
            </a:pPr>
            <a:endParaRPr lang="cs-CZ" dirty="0">
              <a:latin typeface="Georgia" pitchFamily="18" charset="0"/>
            </a:endParaRPr>
          </a:p>
          <a:p>
            <a:pPr lvl="0"/>
            <a:r>
              <a:rPr lang="en-GB" b="1" dirty="0">
                <a:solidFill>
                  <a:srgbClr val="7030A0"/>
                </a:solidFill>
                <a:latin typeface="Georgia" pitchFamily="18" charset="0"/>
                <a:cs typeface="Times New Roman" pitchFamily="18" charset="0"/>
              </a:rPr>
              <a:t>terrestrial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(solid rocky surfaces: Mercury, Venus, Earth, Mars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b="1" dirty="0">
                <a:solidFill>
                  <a:srgbClr val="7030A0"/>
                </a:solidFill>
                <a:latin typeface="Georgia" pitchFamily="18" charset="0"/>
                <a:cs typeface="Times New Roman" pitchFamily="18" charset="0"/>
              </a:rPr>
              <a:t>gas giants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(4 large planets: Jupiter, Saturn, Uranus, Neptune)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2131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Earth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Photo gallery: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National Geographic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our home planet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the only planet known to support life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the third planet from the sun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the fifth largest in the solar system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one natural satellite (the Moon)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7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Mercury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Photo gallery: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National Geographic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smallest planet in our solar system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no atmosphere to retrain heat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day temperatures: up to 430 degrees Celsius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night temperatures: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- 170 degrees Celsius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2245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Venus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Photo gallery: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National Geographic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1700808"/>
            <a:ext cx="4062224" cy="4330416"/>
          </a:xfrm>
        </p:spPr>
        <p:txBody>
          <a:bodyPr>
            <a:normAutofit/>
          </a:bodyPr>
          <a:lstStyle/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similar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 Earth in size, mass, composition and distance from the sun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its atmosphere = primarily carbon dioxide (toxic atmosphere)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no global magnetic field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more than a thousand of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volcanoes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/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volcanic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centres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861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Mars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Photo gallery: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National Geographic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“the red planet”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small rocky body 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largest volcanic mountain in the solar system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great dust storms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2 small moons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4793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Jupiter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125273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Photo gallery: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National Geographic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412776"/>
            <a:ext cx="4062224" cy="4752528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the largest planet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gas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giant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beautiful colours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hydrogen and helium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atmosphere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“stripes" are dark belts and light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zones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285750" lvl="0" indent="-28575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enormous magnetic field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285750" lvl="0" indent="-28575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rings visible when blacklit by the sun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4008" y="35010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52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Saturn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Photo gallery: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National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Geographic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196752"/>
            <a:ext cx="4062224" cy="4824536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gas giant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made of mostly hydrogen and helium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ring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system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52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known natural satellites (“moons”)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its largest satellite – “Titan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”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magnetic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field: 578 times as powerful as Earth’s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1610 – Galileo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Galilei</a:t>
            </a:r>
            <a:endParaRPr lang="cs-CZ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987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Uranus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Photo gallery:</a:t>
            </a:r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National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Geographic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988840"/>
            <a:ext cx="4350256" cy="4104456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gas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giant (no solid surface, hydrogen, helium, methane)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discovered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1781 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seventh planet from the sun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bright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blue-green colour 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11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rings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27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known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5517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Neptune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Photo gallery: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National Geographic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844824"/>
            <a:ext cx="4062224" cy="4320480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gas giant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eight planet from the sun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blue-green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colour (atmospheric methane)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6 rings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13 known moons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largest moon “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Triton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“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61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history of space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exploration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en-GB" b="1" dirty="0" smtClean="0">
                <a:solidFill>
                  <a:srgbClr val="C00000"/>
                </a:solidFill>
                <a:latin typeface="Georgia" pitchFamily="18" charset="0"/>
              </a:rPr>
              <a:t>Can you name any key moments </a:t>
            </a: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C00000"/>
                </a:solidFill>
                <a:latin typeface="Georgia" pitchFamily="18" charset="0"/>
              </a:rPr>
              <a:t>within the history of space exploration?</a:t>
            </a:r>
            <a:endParaRPr lang="en-GB" b="1" dirty="0">
              <a:solidFill>
                <a:srgbClr val="C00000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74664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history of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space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exploration</a:t>
            </a:r>
            <a:endParaRPr lang="en-GB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1957</a:t>
            </a:r>
            <a:r>
              <a:rPr lang="en-GB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first orbital space launch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(the Soviet Union), Sputnik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Sputnik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2 -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first animal in Orbit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(launching a dog named </a:t>
            </a:r>
            <a:r>
              <a:rPr lang="en-GB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Laika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on a one-way journey)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1958</a:t>
            </a:r>
            <a:endParaRPr lang="cs-CZ" b="1" dirty="0" smtClean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first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successful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American satellite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(the first American attempt to compete with Sputnik)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306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history of space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exploration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12 April </a:t>
            </a:r>
            <a:r>
              <a:rPr lang="en-GB" b="1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1961</a:t>
            </a:r>
            <a:r>
              <a:rPr lang="en-GB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Soviet Union launched cosmonaut Yuri A. Gagarin (first to successfully orbit the globe)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5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May </a:t>
            </a:r>
            <a:r>
              <a:rPr lang="en-GB" b="1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1961</a:t>
            </a:r>
            <a:r>
              <a:rPr lang="en-GB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U.S.A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launched astronaut Alan Shepard on a 15-minute suborbital flight (2 chimpanzees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preceded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first American in space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  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851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history of space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exploration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1965 </a:t>
            </a:r>
            <a:endParaRPr lang="cs-CZ" b="1" dirty="0" smtClean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First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Spacewalk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Russian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cosmonaut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12-minute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spacewalk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1969</a:t>
            </a:r>
            <a:endParaRPr lang="cs-CZ" b="1" dirty="0" smtClean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First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Manned Moon Landing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Apollo 11, Neil Armstrong and Edwin "Buzz" Aldrin, Jr.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1959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history of space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exploration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89654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1971</a:t>
            </a:r>
            <a:r>
              <a:rPr lang="en-GB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First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Rover on the Moon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Apollo 15 carries an electric cart to 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moon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1973</a:t>
            </a:r>
            <a:endParaRPr lang="cs-CZ" b="1" dirty="0" smtClean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First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American Space Station Launched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6-year mission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1976 - First U.S. Mars Landing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1977 - Voyagers 1 and 2 Launched: 1 visited Jupiter, Saturn, and Saturn's moon Titan, Voyager 2 visited Uranus and Neptune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1981 – First Space Shuttle Launch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1982</a:t>
            </a:r>
            <a:endParaRPr lang="cs-CZ" b="1" dirty="0" smtClean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First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Operational Space Shuttle Mission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Columbia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7365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history of space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exploration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1983 - First American Woman in Space,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Challenger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1990</a:t>
            </a:r>
            <a:r>
              <a:rPr lang="en-GB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Hubble Space Telescope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(breath-taking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images of 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universe)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Photo gallery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National Geographic, Hubble Space Telescope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6319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history of space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exploration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1986</a:t>
            </a:r>
            <a:r>
              <a:rPr lang="en-GB" dirty="0">
                <a:latin typeface="Georgia" pitchFamily="18" charset="0"/>
                <a:cs typeface="Times New Roman" pitchFamily="18" charset="0"/>
              </a:rPr>
              <a:t> -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Space Shuttle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Challenger Explosion</a:t>
            </a:r>
            <a:endParaRPr lang="cs-CZ" b="1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2003</a:t>
            </a:r>
            <a:r>
              <a:rPr lang="en-GB" dirty="0"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-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Loss of Space Shuttle Columbia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(28</a:t>
            </a:r>
            <a:r>
              <a:rPr lang="en-GB" baseline="30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mission)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2004</a:t>
            </a:r>
            <a:r>
              <a:rPr lang="en-GB" dirty="0"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-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First Manned Private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Spaceflight </a:t>
            </a:r>
            <a:endParaRPr lang="cs-CZ" b="1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2005 – Space Shuttle Discovery Launch 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2011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– Space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Shuttle Discovery Final Mission Completed</a:t>
            </a: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Video: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National Geographic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562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history of space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exploration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2011 </a:t>
            </a:r>
            <a:endParaRPr lang="cs-CZ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Final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Space Shuttle Launch: Atlantis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2011 </a:t>
            </a:r>
            <a:endParaRPr lang="cs-CZ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Messenger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first mission to go into orbit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around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Mercury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1866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pace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exploration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Future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Exploration</a:t>
            </a:r>
            <a:endParaRPr lang="cs-CZ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robotic exploration across the solar system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moons of Jupiter, asteroids and other bodies to search for evidence of life, to understand the history of the Solar system, and to search for potential resources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442108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600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Current Missions</a:t>
            </a:r>
            <a:endParaRPr lang="en-GB" sz="260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-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info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on:</a:t>
            </a:r>
          </a:p>
          <a:p>
            <a:pPr marL="0" indent="0">
              <a:buNone/>
            </a:pPr>
            <a:r>
              <a:rPr lang="cs-CZ" u="sng" dirty="0">
                <a:latin typeface="Georgia" pitchFamily="18" charset="0"/>
                <a:cs typeface="Times New Roman" pitchFamily="18" charset="0"/>
                <a:hlinkClick r:id="rId2"/>
              </a:rPr>
              <a:t>http://www.nasa.gov/missions/current/</a:t>
            </a:r>
            <a:endParaRPr lang="cs-CZ" dirty="0">
              <a:latin typeface="Georgia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e.g.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Kepler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Search for habitable planets</a:t>
            </a:r>
          </a:p>
          <a:p>
            <a:r>
              <a:rPr lang="en-GB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2012</a:t>
            </a:r>
            <a:r>
              <a:rPr lang="en-GB" dirty="0" smtClean="0"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–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Curiosity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NASA´s Mars rover mission (whether Mars ever was, or is still, an environment able to support microbial life)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004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 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Apollo program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US space programme to put men on the moon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begun in 1961 by President John F Kennedy 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achieved its aim on 20 July 1969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Neil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Armstrong and Buzz Aldrin landed on the moon during the Apollo 11 flight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Moon Landing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76613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Neil Armstrong</a:t>
            </a:r>
            <a:endParaRPr lang="cs-CZ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</a:t>
            </a:r>
            <a:r>
              <a:rPr lang="en-US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orn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1930 and raised in Ohio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set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foot on the Moon on 20 July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1969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commander of the Apollo 11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spacecraft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Apollo 11 was Armstrong's last space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mission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left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NASA to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teach aerospace engineering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November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2011 -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Congressional Gold Medal, the highest US civilian award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died aged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82, August 2012</a:t>
            </a:r>
          </a:p>
          <a:p>
            <a:r>
              <a:rPr lang="cs-CZ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amous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statement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one small step for a man, one giant leap for mankind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0005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Challenger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name of the US space shuttle (= spacecraft that can be used again)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exploded in the air on 28 January 1986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killed all seven astronauts in it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disaster seen on television by millions of people 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resulted in flights with astronauts being stopped for two years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2"/>
              </a:rPr>
              <a:t>Video: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94260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Columbia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first flight in 1981 with two astronauts (John Young and Robert </a:t>
            </a:r>
            <a:r>
              <a:rPr lang="en-GB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Crippen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 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by 1996 Columbia had made 20 flights 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2003: all seven crew members died when the space shuttle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exploded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as it was returning to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earth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from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16-day mission orbiting the Earth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878983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NASA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28800"/>
            <a:ext cx="8219256" cy="3970377"/>
          </a:xfrm>
        </p:spPr>
        <p:txBody>
          <a:bodyPr>
            <a:normAutofit fontScale="92500"/>
          </a:bodyPr>
          <a:lstStyle/>
          <a:p>
            <a:pPr lvl="0"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National Aeronautics and Space Administration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US government organization</a:t>
            </a:r>
            <a:endParaRPr lang="cs-CZ" b="1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responsible for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research into space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and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space travel</a:t>
            </a:r>
            <a:endParaRPr lang="cs-CZ" b="1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its office is in Washington, DC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established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1958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by President Eisenhower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eplace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National Advisory Committee for Aeronautics (NACA)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41242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International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Space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Station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partnership of 16 countries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 orbiting laboratory dedicated to science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research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Georgia" pitchFamily="18" charset="0"/>
                <a:hlinkClick r:id="rId2"/>
              </a:rPr>
              <a:t>Video: </a:t>
            </a:r>
            <a:endParaRPr lang="cs-CZ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41856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ESO, the European Southern </a:t>
            </a:r>
            <a:r>
              <a:rPr lang="en-US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Observatory</a:t>
            </a:r>
            <a:endParaRPr lang="cs-CZ" sz="2400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intergovernmental science and technology organisation in </a:t>
            </a:r>
            <a:r>
              <a:rPr lang="en-US" dirty="0" smtClean="0">
                <a:solidFill>
                  <a:schemeClr val="tx1"/>
                </a:solidFill>
              </a:rPr>
              <a:t>astronomy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operates </a:t>
            </a:r>
            <a:r>
              <a:rPr lang="en-US" dirty="0">
                <a:solidFill>
                  <a:schemeClr val="tx1"/>
                </a:solidFill>
              </a:rPr>
              <a:t>three </a:t>
            </a:r>
            <a:r>
              <a:rPr lang="en-US" dirty="0" smtClean="0">
                <a:solidFill>
                  <a:schemeClr val="tx1"/>
                </a:solidFill>
              </a:rPr>
              <a:t>observing </a:t>
            </a:r>
            <a:r>
              <a:rPr lang="en-US" dirty="0">
                <a:solidFill>
                  <a:schemeClr val="tx1"/>
                </a:solidFill>
              </a:rPr>
              <a:t>sites in the Atacama Desert region of </a:t>
            </a:r>
            <a:r>
              <a:rPr lang="en-US" dirty="0" smtClean="0">
                <a:solidFill>
                  <a:schemeClr val="tx1"/>
                </a:solidFill>
              </a:rPr>
              <a:t>Chile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plays a leading role in promoting and </a:t>
            </a:r>
            <a:r>
              <a:rPr lang="en-US" dirty="0" smtClean="0">
                <a:solidFill>
                  <a:schemeClr val="tx1"/>
                </a:solidFill>
              </a:rPr>
              <a:t>organizing </a:t>
            </a:r>
            <a:r>
              <a:rPr lang="en-US" dirty="0">
                <a:solidFill>
                  <a:schemeClr val="tx1"/>
                </a:solidFill>
              </a:rPr>
              <a:t>cooperation in astronomical </a:t>
            </a:r>
            <a:r>
              <a:rPr lang="en-US" dirty="0" smtClean="0">
                <a:solidFill>
                  <a:schemeClr val="tx1"/>
                </a:solidFill>
              </a:rPr>
              <a:t>research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  <a:hlinkClick r:id="rId3"/>
              </a:rPr>
              <a:t>Video:</a:t>
            </a:r>
            <a:r>
              <a:rPr lang="en-GB" dirty="0" smtClean="0">
                <a:solidFill>
                  <a:schemeClr val="tx1"/>
                </a:solidFill>
              </a:rPr>
              <a:t> Solar system </a:t>
            </a:r>
          </a:p>
          <a:p>
            <a:r>
              <a:rPr lang="cs-CZ" dirty="0" smtClean="0">
                <a:solidFill>
                  <a:schemeClr val="tx1"/>
                </a:solidFill>
                <a:hlinkClick r:id="rId4"/>
              </a:rPr>
              <a:t>Video: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Stars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  <a:hlinkClick r:id="rId5"/>
              </a:rPr>
              <a:t>Video:</a:t>
            </a:r>
            <a:r>
              <a:rPr lang="cs-CZ" dirty="0" smtClean="0">
                <a:solidFill>
                  <a:schemeClr val="tx1"/>
                </a:solidFill>
              </a:rPr>
              <a:t> La </a:t>
            </a:r>
            <a:r>
              <a:rPr lang="cs-CZ" dirty="0" err="1" smtClean="0">
                <a:solidFill>
                  <a:schemeClr val="tx1"/>
                </a:solidFill>
              </a:rPr>
              <a:t>Silla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66257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OPTIONAL ACTIVITIES</a:t>
            </a:r>
            <a:endParaRPr lang="cs-CZ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Photo galleries:</a:t>
            </a:r>
            <a:r>
              <a:rPr lang="en-GB" sz="28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endParaRPr lang="cs-CZ" sz="28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Supernovae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457200" lvl="0" indent="-457200">
              <a:buFont typeface="Arial" pitchFamily="34" charset="0"/>
              <a:buAutoNum type="alphaLcParenR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Black hole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457200" lvl="0" indent="-457200">
              <a:buFont typeface="Arial" pitchFamily="34" charset="0"/>
              <a:buAutoNum type="alphaLcParenR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4"/>
              </a:rPr>
              <a:t>Space Shuttles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5"/>
              </a:rPr>
              <a:t>Video:</a:t>
            </a:r>
            <a:endParaRPr lang="cs-CZ" sz="280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How was our solar system born? 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73212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KNIŽNÍ ZDROJE: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SMITH-DLUHÁ,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Gabrielle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Angličtina, Otázky a odpovědi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Dubicko: INFOA, 2008, ISBN 978-80-7240-489-6.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ROBERTS, Rachel J..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Speak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Up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88-493-0439.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TIERNEY, James.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Carousel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88-493-0355.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EL-HMOUDOVÁ, Dagmar.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 - Maturitní témata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Český Těšín: Petra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Třebíč, 2006, ISBN 9788086873046.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CHUDÁ, Jana; CHUDÝ, Tomáš.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Topics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Havlíčkův Brod: Fragment, 1996, ISBN 8072000519.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0699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ELEKTRONICKÉ ZDROJE: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BBC: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Sun and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planets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22.10.2012]. Dostupný na WWW: &lt;http://www.bbc.co.uk/science/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space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solarsystem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sun_and_planets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National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Geographic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Space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Exploration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Line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22.10.2012]. Dostupný na WWW: &lt;http://science.nationalgeographic.com/science/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space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space-exploration-timeline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     Veškeré </a:t>
            </a: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hypertextové odkazy jsou platné ke dni vytvoření díla.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21258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204</TotalTime>
  <Words>1795</Words>
  <Application>Microsoft Office PowerPoint</Application>
  <PresentationFormat>Předvádění na obrazovce (4:3)</PresentationFormat>
  <Paragraphs>307</Paragraphs>
  <Slides>36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projekt_logo_cent</vt:lpstr>
      <vt:lpstr>SPACE RESEARCH </vt:lpstr>
      <vt:lpstr>Anotace</vt:lpstr>
      <vt:lpstr>SPACE TERMINOLOGY</vt:lpstr>
      <vt:lpstr>SPACE TERMINOLOGY</vt:lpstr>
      <vt:lpstr>SPACE TERMINOLOGY</vt:lpstr>
      <vt:lpstr>SOLAR SYSTEM BODIES</vt:lpstr>
      <vt:lpstr>SOLAR SYSTEM BODIES</vt:lpstr>
      <vt:lpstr>SOLAR SYSTEM BODIES</vt:lpstr>
      <vt:lpstr>SOLAR SYSTEM BODIES</vt:lpstr>
      <vt:lpstr>the Earth</vt:lpstr>
      <vt:lpstr>Mercury</vt:lpstr>
      <vt:lpstr>Venus</vt:lpstr>
      <vt:lpstr>Mars</vt:lpstr>
      <vt:lpstr>Jupiter</vt:lpstr>
      <vt:lpstr>Saturn</vt:lpstr>
      <vt:lpstr>Uranus</vt:lpstr>
      <vt:lpstr>Neptune</vt:lpstr>
      <vt:lpstr>The history of space exploration</vt:lpstr>
      <vt:lpstr>The history of space exploration</vt:lpstr>
      <vt:lpstr>The history of space exploration</vt:lpstr>
      <vt:lpstr>The history of space exploration</vt:lpstr>
      <vt:lpstr>The history of space exploration</vt:lpstr>
      <vt:lpstr>The history of space exploration</vt:lpstr>
      <vt:lpstr>The history of space exploration</vt:lpstr>
      <vt:lpstr>The history of space exploration</vt:lpstr>
      <vt:lpstr>Space exploration</vt:lpstr>
      <vt:lpstr>  The Apollo program</vt:lpstr>
      <vt:lpstr>Neil Armstrong</vt:lpstr>
      <vt:lpstr>Challenger</vt:lpstr>
      <vt:lpstr>Columbia</vt:lpstr>
      <vt:lpstr>NASA</vt:lpstr>
      <vt:lpstr>The International Space Station</vt:lpstr>
      <vt:lpstr>ESO, the European Southern Observatory</vt:lpstr>
      <vt:lpstr>OPTIONAL ACTIVITIES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bi</dc:creator>
  <cp:lastModifiedBy>bi</cp:lastModifiedBy>
  <cp:revision>145</cp:revision>
  <dcterms:created xsi:type="dcterms:W3CDTF">2012-09-01T10:03:42Z</dcterms:created>
  <dcterms:modified xsi:type="dcterms:W3CDTF">2013-01-03T12:35:34Z</dcterms:modified>
</cp:coreProperties>
</file>