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60" r:id="rId1"/>
  </p:sldMasterIdLst>
  <p:notesMasterIdLst>
    <p:notesMasterId r:id="rId30"/>
  </p:notesMasterIdLst>
  <p:sldIdLst>
    <p:sldId id="256" r:id="rId2"/>
    <p:sldId id="282" r:id="rId3"/>
    <p:sldId id="280" r:id="rId4"/>
    <p:sldId id="258" r:id="rId5"/>
    <p:sldId id="259" r:id="rId6"/>
    <p:sldId id="261" r:id="rId7"/>
    <p:sldId id="262" r:id="rId8"/>
    <p:sldId id="263" r:id="rId9"/>
    <p:sldId id="264" r:id="rId10"/>
    <p:sldId id="265" r:id="rId11"/>
    <p:sldId id="266" r:id="rId12"/>
    <p:sldId id="281" r:id="rId13"/>
    <p:sldId id="267" r:id="rId14"/>
    <p:sldId id="268" r:id="rId15"/>
    <p:sldId id="274" r:id="rId16"/>
    <p:sldId id="275" r:id="rId17"/>
    <p:sldId id="269" r:id="rId18"/>
    <p:sldId id="270" r:id="rId19"/>
    <p:sldId id="271" r:id="rId20"/>
    <p:sldId id="276" r:id="rId21"/>
    <p:sldId id="277" r:id="rId22"/>
    <p:sldId id="272" r:id="rId23"/>
    <p:sldId id="260" r:id="rId24"/>
    <p:sldId id="285" r:id="rId25"/>
    <p:sldId id="273" r:id="rId26"/>
    <p:sldId id="278" r:id="rId27"/>
    <p:sldId id="283" r:id="rId28"/>
    <p:sldId id="284" r:id="rId2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12" autoAdjust="0"/>
    <p:restoredTop sz="94660"/>
  </p:normalViewPr>
  <p:slideViewPr>
    <p:cSldViewPr>
      <p:cViewPr>
        <p:scale>
          <a:sx n="75" d="100"/>
          <a:sy n="75" d="100"/>
        </p:scale>
        <p:origin x="-1182"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C7D57D-1E9B-47DC-ABED-C9682E1066DF}" type="datetimeFigureOut">
              <a:rPr lang="en-GB" smtClean="0"/>
              <a:t>03/01/2013</a:t>
            </a:fld>
            <a:endParaRPr lang="en-GB"/>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GB"/>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2736D44-9DC9-44CA-8CE3-E9AAA1E9561A}" type="slidenum">
              <a:rPr lang="en-GB" smtClean="0"/>
              <a:t>‹#›</a:t>
            </a:fld>
            <a:endParaRPr lang="en-GB"/>
          </a:p>
        </p:txBody>
      </p:sp>
    </p:spTree>
    <p:extLst>
      <p:ext uri="{BB962C8B-B14F-4D97-AF65-F5344CB8AC3E}">
        <p14:creationId xmlns:p14="http://schemas.microsoft.com/office/powerpoint/2010/main" val="17496496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cs-CZ" dirty="0" err="1" smtClean="0">
                <a:solidFill>
                  <a:schemeClr val="tx1"/>
                </a:solidFill>
                <a:latin typeface="Georgia" pitchFamily="18" charset="0"/>
                <a:cs typeface="Times New Roman" pitchFamily="18" charset="0"/>
              </a:rPr>
              <a:t>Recycle</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paper, aluminium cans, cardboard, food cans, plastic, glass,</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 newspapers, magazines, junk mail, phone books, and anything else made of paper.</a:t>
            </a:r>
            <a:endParaRPr lang="cs-CZ" dirty="0">
              <a:solidFill>
                <a:schemeClr val="tx1"/>
              </a:solidFill>
              <a:latin typeface="Georgia" pitchFamily="18" charset="0"/>
              <a:cs typeface="Times New Roman" pitchFamily="18" charset="0"/>
            </a:endParaRPr>
          </a:p>
        </p:txBody>
      </p:sp>
      <p:sp>
        <p:nvSpPr>
          <p:cNvPr id="4" name="Zástupný symbol pro číslo snímku 3"/>
          <p:cNvSpPr>
            <a:spLocks noGrp="1"/>
          </p:cNvSpPr>
          <p:nvPr>
            <p:ph type="sldNum" sz="quarter" idx="10"/>
          </p:nvPr>
        </p:nvSpPr>
        <p:spPr/>
        <p:txBody>
          <a:bodyPr/>
          <a:lstStyle/>
          <a:p>
            <a:fld id="{D2736D44-9DC9-44CA-8CE3-E9AAA1E9561A}" type="slidenum">
              <a:rPr lang="en-GB" smtClean="0"/>
              <a:t>4</a:t>
            </a:fld>
            <a:endParaRPr lang="en-GB"/>
          </a:p>
        </p:txBody>
      </p:sp>
    </p:spTree>
    <p:extLst>
      <p:ext uri="{BB962C8B-B14F-4D97-AF65-F5344CB8AC3E}">
        <p14:creationId xmlns:p14="http://schemas.microsoft.com/office/powerpoint/2010/main" val="34314215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r>
              <a:rPr lang="en-GB" dirty="0" smtClean="0">
                <a:solidFill>
                  <a:schemeClr val="tx1"/>
                </a:solidFill>
                <a:latin typeface="Georgia" pitchFamily="18" charset="0"/>
                <a:cs typeface="Times New Roman" pitchFamily="18" charset="0"/>
              </a:rPr>
              <a:t>Choose rechargeable batteries, then recycle them when they die.</a:t>
            </a:r>
          </a:p>
        </p:txBody>
      </p:sp>
      <p:sp>
        <p:nvSpPr>
          <p:cNvPr id="4" name="Zástupný symbol pro číslo snímku 3"/>
          <p:cNvSpPr>
            <a:spLocks noGrp="1"/>
          </p:cNvSpPr>
          <p:nvPr>
            <p:ph type="sldNum" sz="quarter" idx="10"/>
          </p:nvPr>
        </p:nvSpPr>
        <p:spPr/>
        <p:txBody>
          <a:bodyPr/>
          <a:lstStyle/>
          <a:p>
            <a:fld id="{D2736D44-9DC9-44CA-8CE3-E9AAA1E9561A}" type="slidenum">
              <a:rPr lang="en-GB" smtClean="0"/>
              <a:t>5</a:t>
            </a:fld>
            <a:endParaRPr lang="en-GB"/>
          </a:p>
        </p:txBody>
      </p:sp>
    </p:spTree>
    <p:extLst>
      <p:ext uri="{BB962C8B-B14F-4D97-AF65-F5344CB8AC3E}">
        <p14:creationId xmlns:p14="http://schemas.microsoft.com/office/powerpoint/2010/main" val="196115354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Pr>
        <a:blipFill dpi="0" rotWithShape="1">
          <a:blip r:embed="rId2">
            <a:lum/>
          </a:blip>
          <a:srcRect/>
          <a:stretch>
            <a:fillRect l="-2000" r="-2000"/>
          </a:stretch>
        </a:blipFill>
        <a:effectLst/>
      </p:bgPr>
    </p:bg>
    <p:spTree>
      <p:nvGrpSpPr>
        <p:cNvPr id="1" name=""/>
        <p:cNvGrpSpPr/>
        <p:nvPr/>
      </p:nvGrpSpPr>
      <p:grpSpPr>
        <a:xfrm>
          <a:off x="0" y="0"/>
          <a:ext cx="0" cy="0"/>
          <a:chOff x="0" y="0"/>
          <a:chExt cx="0" cy="0"/>
        </a:xfrm>
      </p:grpSpPr>
      <p:pic>
        <p:nvPicPr>
          <p:cNvPr id="12" name="Obrázek 1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98294" y="3266324"/>
            <a:ext cx="5760720" cy="1258824"/>
          </a:xfrm>
          <a:prstGeom prst="rect">
            <a:avLst/>
          </a:prstGeom>
        </p:spPr>
      </p:pic>
      <p:sp>
        <p:nvSpPr>
          <p:cNvPr id="2" name="Title 1"/>
          <p:cNvSpPr>
            <a:spLocks noGrp="1"/>
          </p:cNvSpPr>
          <p:nvPr>
            <p:ph type="ctrTitle"/>
          </p:nvPr>
        </p:nvSpPr>
        <p:spPr>
          <a:xfrm>
            <a:off x="685800" y="2071678"/>
            <a:ext cx="7774632" cy="997282"/>
          </a:xfrm>
        </p:spPr>
        <p:txBody>
          <a:bodyPr anchor="b">
            <a:noAutofit/>
          </a:bodyPr>
          <a:lstStyle>
            <a:lvl1pPr>
              <a:lnSpc>
                <a:spcPct val="100000"/>
              </a:lnSpc>
              <a:defRPr sz="2800" cap="small" baseline="0"/>
            </a:lvl1pPr>
          </a:lstStyle>
          <a:p>
            <a:r>
              <a:rPr lang="cs-CZ" smtClean="0"/>
              <a:t>Kliknutím lze upravit styl.</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7" name="Date Placeholder 6"/>
          <p:cNvSpPr>
            <a:spLocks noGrp="1"/>
          </p:cNvSpPr>
          <p:nvPr>
            <p:ph type="dt" sz="half" idx="10"/>
          </p:nvPr>
        </p:nvSpPr>
        <p:spPr/>
        <p:txBody>
          <a:bodyPr/>
          <a:lstStyle/>
          <a:p>
            <a:fld id="{C2583FC6-98E3-4817-A823-02847B694C6F}" type="datetimeFigureOut">
              <a:rPr lang="cs-CZ" smtClean="0"/>
              <a:pPr/>
              <a:t>3.1.2013</a:t>
            </a:fld>
            <a:endParaRPr lang="cs-CZ"/>
          </a:p>
        </p:txBody>
      </p:sp>
      <p:sp>
        <p:nvSpPr>
          <p:cNvPr id="8" name="Slide Number Placeholder 7"/>
          <p:cNvSpPr>
            <a:spLocks noGrp="1"/>
          </p:cNvSpPr>
          <p:nvPr>
            <p:ph type="sldNum" sz="quarter" idx="11"/>
          </p:nvPr>
        </p:nvSpPr>
        <p:spPr/>
        <p:txBody>
          <a:bodyPr/>
          <a:lstStyle/>
          <a:p>
            <a:fld id="{B737E477-D391-4165-A77F-C9D579ADD3BE}" type="slidenum">
              <a:rPr lang="cs-CZ" smtClean="0"/>
              <a:pPr/>
              <a:t>‹#›</a:t>
            </a:fld>
            <a:endParaRPr lang="cs-CZ"/>
          </a:p>
        </p:txBody>
      </p:sp>
      <p:sp>
        <p:nvSpPr>
          <p:cNvPr id="9" name="Footer Placeholder 8"/>
          <p:cNvSpPr>
            <a:spLocks noGrp="1"/>
          </p:cNvSpPr>
          <p:nvPr>
            <p:ph type="ftr" sz="quarter" idx="12"/>
          </p:nvPr>
        </p:nvSpPr>
        <p:spPr>
          <a:xfrm>
            <a:off x="323528" y="6309320"/>
            <a:ext cx="5713035" cy="365125"/>
          </a:xfrm>
        </p:spPr>
        <p:txBody>
          <a:bodyPr/>
          <a:lstStyle/>
          <a:p>
            <a:endParaRPr lang="cs-CZ" smtClean="0"/>
          </a:p>
          <a:p>
            <a:endParaRPr lang="cs-CZ" dirty="0"/>
          </a:p>
        </p:txBody>
      </p:sp>
      <p:pic>
        <p:nvPicPr>
          <p:cNvPr id="10" name="Obrázek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798294" y="3266324"/>
            <a:ext cx="5760720" cy="1258824"/>
          </a:xfrm>
          <a:prstGeom prst="rect">
            <a:avLst/>
          </a:prstGeom>
        </p:spPr>
      </p:pic>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pic>
        <p:nvPicPr>
          <p:cNvPr id="7" name="Obráze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
        <p:nvSpPr>
          <p:cNvPr id="2" name="Title 1"/>
          <p:cNvSpPr>
            <a:spLocks noGrp="1"/>
          </p:cNvSpPr>
          <p:nvPr>
            <p:ph type="title"/>
          </p:nvPr>
        </p:nvSpPr>
        <p:spPr/>
        <p:txBody>
          <a:bodyPr/>
          <a:lstStyle>
            <a:lvl1pPr>
              <a:defRPr sz="2800"/>
            </a:lvl1pPr>
          </a:lstStyle>
          <a:p>
            <a:r>
              <a:rPr lang="cs-CZ" smtClean="0"/>
              <a:t>Kliknutím lze upravit styl.</a:t>
            </a:r>
            <a:endParaRPr lang="en-US" dirty="0"/>
          </a:p>
        </p:txBody>
      </p:sp>
      <p:sp>
        <p:nvSpPr>
          <p:cNvPr id="3" name="Content Placeholder 2"/>
          <p:cNvSpPr>
            <a:spLocks noGrp="1"/>
          </p:cNvSpPr>
          <p:nvPr>
            <p:ph idx="1"/>
          </p:nvPr>
        </p:nvSpPr>
        <p:spPr>
          <a:xfrm>
            <a:off x="457200" y="1600201"/>
            <a:ext cx="8219256" cy="3998976"/>
          </a:xfrm>
        </p:spPr>
        <p:txBody>
          <a:bodyPr/>
          <a:lstStyle>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a:xfrm>
            <a:off x="659165" y="6356350"/>
            <a:ext cx="2626951" cy="365125"/>
          </a:xfrm>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Zdroje a literatura">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428604"/>
            <a:ext cx="8229600" cy="840156"/>
          </a:xfrm>
        </p:spPr>
        <p:txBody>
          <a:bodyPr/>
          <a:lstStyle>
            <a:lvl1pPr>
              <a:defRPr sz="2800"/>
            </a:lvl1pPr>
          </a:lstStyle>
          <a:p>
            <a:r>
              <a:rPr lang="cs-CZ" dirty="0" smtClean="0"/>
              <a:t>Zdroje a použitá literatura</a:t>
            </a:r>
            <a:endParaRPr lang="en-US" dirty="0"/>
          </a:p>
        </p:txBody>
      </p:sp>
      <p:sp>
        <p:nvSpPr>
          <p:cNvPr id="3" name="Content Placeholder 2"/>
          <p:cNvSpPr>
            <a:spLocks noGrp="1"/>
          </p:cNvSpPr>
          <p:nvPr>
            <p:ph idx="1"/>
          </p:nvPr>
        </p:nvSpPr>
        <p:spPr>
          <a:xfrm>
            <a:off x="457200" y="1412776"/>
            <a:ext cx="8219256" cy="4186401"/>
          </a:xfrm>
        </p:spPr>
        <p:txBody>
          <a:bodyPr>
            <a:normAutofit/>
          </a:bodyPr>
          <a:lstStyle>
            <a:lvl1pPr marL="457200" indent="-457200">
              <a:buFont typeface="+mj-lt"/>
              <a:buAutoNum type="arabicPeriod"/>
              <a:defRPr sz="2000"/>
            </a:lvl1pPr>
            <a:lvl5pPr>
              <a:defRPr/>
            </a:lvl5pPr>
            <a:lvl6pPr>
              <a:defRPr/>
            </a:lvl6pPr>
            <a:lvl7pPr>
              <a:defRPr/>
            </a:lvl7pPr>
            <a:lvl8pPr>
              <a:defRPr/>
            </a:lvl8pPr>
            <a:lvl9pPr>
              <a:buFont typeface="Arial" pitchFamily="34" charset="0"/>
              <a:buChar char="•"/>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
        <p:nvSpPr>
          <p:cNvPr id="9" name="TextovéPole 8"/>
          <p:cNvSpPr txBox="1"/>
          <p:nvPr userDrawn="1"/>
        </p:nvSpPr>
        <p:spPr>
          <a:xfrm>
            <a:off x="714348" y="5715016"/>
            <a:ext cx="7672293" cy="400110"/>
          </a:xfrm>
          <a:prstGeom prst="rect">
            <a:avLst/>
          </a:prstGeom>
          <a:noFill/>
        </p:spPr>
        <p:txBody>
          <a:bodyPr wrap="none" rtlCol="0">
            <a:spAutoFit/>
          </a:bodyPr>
          <a:lstStyle/>
          <a:p>
            <a:pPr algn="ctr"/>
            <a:r>
              <a:rPr lang="cs-CZ" sz="1000" b="0" i="0" kern="1200" dirty="0" smtClean="0">
                <a:solidFill>
                  <a:schemeClr val="tx1"/>
                </a:solidFill>
                <a:latin typeface="Bookman Old Style" pitchFamily="18" charset="0"/>
                <a:ea typeface="+mn-ea"/>
                <a:cs typeface="+mn-cs"/>
              </a:rPr>
              <a:t>Materiál je určen pro bezplatné používání pro potřeby výuky a vzdělávání na všech typech škol a školských zařízeních. </a:t>
            </a:r>
          </a:p>
          <a:p>
            <a:pPr algn="ctr"/>
            <a:r>
              <a:rPr lang="cs-CZ" sz="1000" b="0" i="0" kern="1200" dirty="0" smtClean="0">
                <a:solidFill>
                  <a:schemeClr val="tx1"/>
                </a:solidFill>
                <a:latin typeface="Bookman Old Style" pitchFamily="18" charset="0"/>
                <a:ea typeface="+mn-ea"/>
                <a:cs typeface="+mn-cs"/>
              </a:rPr>
              <a:t>Jakékoliv další využití podléhá autorskému zákonu.</a:t>
            </a:r>
            <a:endParaRPr lang="cs-CZ" sz="1000" dirty="0">
              <a:latin typeface="Bookman Old Style" pitchFamily="18" charset="0"/>
            </a:endParaRPr>
          </a:p>
        </p:txBody>
      </p:sp>
    </p:spTree>
    <p:extLst>
      <p:ext uri="{BB962C8B-B14F-4D97-AF65-F5344CB8AC3E}">
        <p14:creationId xmlns:p14="http://schemas.microsoft.com/office/powerpoint/2010/main" val="3599116310"/>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722313" y="1371600"/>
            <a:ext cx="7772400" cy="2505075"/>
          </a:xfrm>
        </p:spPr>
        <p:txBody>
          <a:bodyPr anchor="b"/>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cs-CZ" smtClean="0"/>
              <a:t>Kliknutím lze upravit styl.</a:t>
            </a:r>
            <a:endParaRPr lang="en-US" dirty="0"/>
          </a:p>
        </p:txBody>
      </p:sp>
      <p:sp>
        <p:nvSpPr>
          <p:cNvPr id="3" name="Text Placeholder 2"/>
          <p:cNvSpPr>
            <a:spLocks noGrp="1"/>
          </p:cNvSpPr>
          <p:nvPr>
            <p:ph type="body" idx="1"/>
          </p:nvPr>
        </p:nvSpPr>
        <p:spPr>
          <a:xfrm>
            <a:off x="722313" y="4068763"/>
            <a:ext cx="7772400" cy="11318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p:txBody>
          <a:bodyPr/>
          <a:lstStyle/>
          <a:p>
            <a:endParaRPr lang="cs-CZ" dirty="0"/>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
        <p:nvSpPr>
          <p:cNvPr id="7" name="Oval 6"/>
          <p:cNvSpPr/>
          <p:nvPr/>
        </p:nvSpPr>
        <p:spPr>
          <a:xfrm>
            <a:off x="4495800"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4695825"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4296728" y="3924300"/>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Obrázek 1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800"/>
            </a:lvl1pPr>
          </a:lstStyle>
          <a:p>
            <a:r>
              <a:rPr lang="cs-CZ" smtClean="0"/>
              <a:t>Kliknutím lze upravit styl.</a:t>
            </a:r>
            <a:endParaRPr lang="en-US" dirty="0"/>
          </a:p>
        </p:txBody>
      </p:sp>
      <p:sp>
        <p:nvSpPr>
          <p:cNvPr id="4" name="Content Placeholder 3"/>
          <p:cNvSpPr>
            <a:spLocks noGrp="1"/>
          </p:cNvSpPr>
          <p:nvPr>
            <p:ph sz="half" idx="2"/>
          </p:nvPr>
        </p:nvSpPr>
        <p:spPr>
          <a:xfrm>
            <a:off x="4648200" y="1600201"/>
            <a:ext cx="4100264" cy="3998976"/>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smtClean="0"/>
          </a:p>
        </p:txBody>
      </p:sp>
      <p:sp>
        <p:nvSpPr>
          <p:cNvPr id="5" name="Date Placeholder 4"/>
          <p:cNvSpPr>
            <a:spLocks noGrp="1"/>
          </p:cNvSpPr>
          <p:nvPr>
            <p:ph type="dt" sz="half" idx="10"/>
          </p:nvPr>
        </p:nvSpPr>
        <p:spPr/>
        <p:txBody>
          <a:bodyPr/>
          <a:lstStyle/>
          <a:p>
            <a:fld id="{C2583FC6-98E3-4817-A823-02847B694C6F}" type="datetimeFigureOut">
              <a:rPr lang="cs-CZ" smtClean="0"/>
              <a:pPr/>
              <a:t>3.1.2013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sp>
        <p:nvSpPr>
          <p:cNvPr id="9" name="Content Placeholder 8"/>
          <p:cNvSpPr>
            <a:spLocks noGrp="1"/>
          </p:cNvSpPr>
          <p:nvPr>
            <p:ph sz="quarter" idx="13"/>
          </p:nvPr>
        </p:nvSpPr>
        <p:spPr>
          <a:xfrm>
            <a:off x="365760" y="1600200"/>
            <a:ext cx="4062224" cy="3998976"/>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pic>
        <p:nvPicPr>
          <p:cNvPr id="11" name="Obrázek 10"/>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792088"/>
          </a:xfrm>
        </p:spPr>
        <p:txBody>
          <a:bodyPr/>
          <a:lstStyle>
            <a:lvl1pPr>
              <a:defRPr sz="2800"/>
            </a:lvl1pPr>
          </a:lstStyle>
          <a:p>
            <a:r>
              <a:rPr lang="cs-CZ" smtClean="0"/>
              <a:t>Kliknutím lze upravit styl.</a:t>
            </a:r>
            <a:endParaRPr lang="en-US" dirty="0"/>
          </a:p>
        </p:txBody>
      </p:sp>
      <p:sp>
        <p:nvSpPr>
          <p:cNvPr id="3" name="Text Placeholder 2"/>
          <p:cNvSpPr>
            <a:spLocks noGrp="1"/>
          </p:cNvSpPr>
          <p:nvPr>
            <p:ph type="body" idx="1"/>
          </p:nvPr>
        </p:nvSpPr>
        <p:spPr>
          <a:xfrm>
            <a:off x="457200" y="1268760"/>
            <a:ext cx="4040188"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5" name="Text Placeholder 4"/>
          <p:cNvSpPr>
            <a:spLocks noGrp="1"/>
          </p:cNvSpPr>
          <p:nvPr>
            <p:ph type="body" sz="quarter" idx="3"/>
          </p:nvPr>
        </p:nvSpPr>
        <p:spPr>
          <a:xfrm>
            <a:off x="4648200" y="1268760"/>
            <a:ext cx="4041775" cy="609600"/>
          </a:xfrm>
        </p:spPr>
        <p:txBody>
          <a:bodyPr anchor="b">
            <a:noAutofit/>
          </a:bodyPr>
          <a:lstStyle>
            <a:lvl1pPr marL="0" indent="0" algn="ctr">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7" name="Date Placeholder 6"/>
          <p:cNvSpPr>
            <a:spLocks noGrp="1"/>
          </p:cNvSpPr>
          <p:nvPr>
            <p:ph type="dt" sz="half" idx="10"/>
          </p:nvPr>
        </p:nvSpPr>
        <p:spPr/>
        <p:txBody>
          <a:bodyPr/>
          <a:lstStyle/>
          <a:p>
            <a:fld id="{C2583FC6-98E3-4817-A823-02847B694C6F}" type="datetimeFigureOut">
              <a:rPr lang="cs-CZ" smtClean="0"/>
              <a:pPr/>
              <a:t>3.1.2013</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737E477-D391-4165-A77F-C9D579ADD3BE}" type="slidenum">
              <a:rPr lang="cs-CZ" smtClean="0"/>
              <a:pPr/>
              <a:t>‹#›</a:t>
            </a:fld>
            <a:endParaRPr lang="cs-CZ"/>
          </a:p>
        </p:txBody>
      </p:sp>
      <p:sp>
        <p:nvSpPr>
          <p:cNvPr id="11" name="Content Placeholder 10"/>
          <p:cNvSpPr>
            <a:spLocks noGrp="1"/>
          </p:cNvSpPr>
          <p:nvPr>
            <p:ph sz="quarter" idx="13"/>
          </p:nvPr>
        </p:nvSpPr>
        <p:spPr>
          <a:xfrm>
            <a:off x="457200" y="2060848"/>
            <a:ext cx="4135586" cy="3538328"/>
          </a:xfrm>
        </p:spPr>
        <p:txBody>
          <a:bodyPr/>
          <a:lstStyle>
            <a:lvl1pPr>
              <a:defRPr sz="1800"/>
            </a:lvl1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13" name="Content Placeholder 12"/>
          <p:cNvSpPr>
            <a:spLocks noGrp="1"/>
          </p:cNvSpPr>
          <p:nvPr>
            <p:ph sz="quarter" idx="14"/>
          </p:nvPr>
        </p:nvSpPr>
        <p:spPr>
          <a:xfrm>
            <a:off x="4672584" y="2060848"/>
            <a:ext cx="4075880" cy="3538329"/>
          </a:xfrm>
        </p:spPr>
        <p:txBody>
          <a:bodyPr/>
          <a:lstStyle>
            <a:lvl1pPr>
              <a:defRPr sz="1800"/>
            </a:lvl1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pic>
        <p:nvPicPr>
          <p:cNvPr id="14" name="Obrázek 1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a:xfrm>
            <a:off x="457200" y="428604"/>
            <a:ext cx="8229600" cy="768148"/>
          </a:xfrm>
        </p:spPr>
        <p:txBody>
          <a:bodyPr/>
          <a:lstStyle>
            <a:lvl1pPr>
              <a:defRPr sz="2800"/>
            </a:lvl1p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C2583FC6-98E3-4817-A823-02847B694C6F}" type="datetimeFigureOut">
              <a:rPr lang="cs-CZ" smtClean="0"/>
              <a:pPr/>
              <a:t>3.1.2013</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583FC6-98E3-4817-A823-02847B694C6F}" type="datetimeFigureOut">
              <a:rPr lang="cs-CZ" smtClean="0"/>
              <a:pPr/>
              <a:t>3.1.2013</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737E477-D391-4165-A77F-C9D579ADD3BE}" type="slidenum">
              <a:rPr lang="cs-CZ" smtClean="0"/>
              <a:pPr/>
              <a:t>‹#›</a:t>
            </a:fld>
            <a:endParaRPr lang="cs-CZ"/>
          </a:p>
        </p:txBody>
      </p:sp>
      <p:pic>
        <p:nvPicPr>
          <p:cNvPr id="7" name="Obrázek 6"/>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907087" y="428604"/>
            <a:ext cx="3008313" cy="1933596"/>
          </a:xfrm>
        </p:spPr>
        <p:txBody>
          <a:bodyPr anchor="b"/>
          <a:lstStyle>
            <a:lvl1pPr algn="ctr">
              <a:lnSpc>
                <a:spcPct val="100000"/>
              </a:lnSpc>
              <a:defRPr sz="2800" b="0">
                <a:effectLst>
                  <a:outerShdw blurRad="50800" dist="25400" dir="5400000" algn="t" rotWithShape="0">
                    <a:prstClr val="black">
                      <a:alpha val="25000"/>
                    </a:prstClr>
                  </a:outerShdw>
                </a:effectLst>
              </a:defRPr>
            </a:lvl1pPr>
          </a:lstStyle>
          <a:p>
            <a:r>
              <a:rPr lang="cs-CZ" smtClean="0"/>
              <a:t>Kliknutím lze upravit styl.</a:t>
            </a:r>
            <a:endParaRPr lang="en-US" dirty="0"/>
          </a:p>
        </p:txBody>
      </p:sp>
      <p:sp>
        <p:nvSpPr>
          <p:cNvPr id="3" name="Content Placeholder 2"/>
          <p:cNvSpPr>
            <a:spLocks noGrp="1"/>
          </p:cNvSpPr>
          <p:nvPr>
            <p:ph idx="1"/>
          </p:nvPr>
        </p:nvSpPr>
        <p:spPr>
          <a:xfrm>
            <a:off x="719137" y="500041"/>
            <a:ext cx="5004991" cy="5099135"/>
          </a:xfrm>
        </p:spPr>
        <p:txBody>
          <a:bodyPr>
            <a:normAutofit/>
          </a:bodyPr>
          <a:lstStyle>
            <a:lvl1pPr>
              <a:defRPr sz="2000"/>
            </a:lvl1pPr>
            <a:lvl2pPr>
              <a:defRPr sz="2000"/>
            </a:lvl2pPr>
            <a:lvl3pPr>
              <a:defRPr sz="20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5907087" y="2438401"/>
            <a:ext cx="2985393" cy="3160776"/>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2583FC6-98E3-4817-A823-02847B694C6F}" type="datetimeFigureOut">
              <a:rPr lang="cs-CZ" smtClean="0"/>
              <a:pPr/>
              <a:t>3.1.2013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10" name="Obrázek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571472" y="476672"/>
            <a:ext cx="8143932" cy="647278"/>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5" name="Date Placeholder 4"/>
          <p:cNvSpPr>
            <a:spLocks noGrp="1"/>
          </p:cNvSpPr>
          <p:nvPr>
            <p:ph type="dt" sz="half" idx="10"/>
          </p:nvPr>
        </p:nvSpPr>
        <p:spPr/>
        <p:txBody>
          <a:bodyPr/>
          <a:lstStyle/>
          <a:p>
            <a:fld id="{C2583FC6-98E3-4817-A823-02847B694C6F}" type="datetimeFigureOut">
              <a:rPr lang="cs-CZ" smtClean="0"/>
              <a:pPr/>
              <a:t>3.1.2013</a:t>
            </a:fld>
            <a:endParaRPr lang="cs-CZ"/>
          </a:p>
        </p:txBody>
      </p:sp>
      <p:sp>
        <p:nvSpPr>
          <p:cNvPr id="6" name="Footer Placeholder 5"/>
          <p:cNvSpPr>
            <a:spLocks noGrp="1"/>
          </p:cNvSpPr>
          <p:nvPr>
            <p:ph type="ftr" sz="quarter" idx="11"/>
          </p:nvPr>
        </p:nvSpPr>
        <p:spPr/>
        <p:txBody>
          <a:bodyPr/>
          <a:lstStyle/>
          <a:p>
            <a:endParaRPr lang="cs-CZ" dirty="0"/>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57166"/>
            <a:ext cx="8229600" cy="839586"/>
          </a:xfrm>
        </p:spPr>
        <p:txBody>
          <a:bodyPr/>
          <a:lstStyle>
            <a:lvl1pPr>
              <a:defRPr sz="2800"/>
            </a:lvl1p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pic>
        <p:nvPicPr>
          <p:cNvPr id="9" name="Obrázek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pic>
        <p:nvPicPr>
          <p:cNvPr id="8" name="Obrázek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4357888" y="5219001"/>
            <a:ext cx="900684" cy="2385060"/>
          </a:xfrm>
          <a:prstGeom prst="rect">
            <a:avLst/>
          </a:prstGeom>
        </p:spPr>
      </p:pic>
      <p:sp>
        <p:nvSpPr>
          <p:cNvPr id="2" name="Vertical Title 1"/>
          <p:cNvSpPr>
            <a:spLocks noGrp="1"/>
          </p:cNvSpPr>
          <p:nvPr>
            <p:ph type="title" orient="vert"/>
          </p:nvPr>
        </p:nvSpPr>
        <p:spPr>
          <a:xfrm>
            <a:off x="6629400" y="428604"/>
            <a:ext cx="2057400" cy="5697559"/>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428604"/>
            <a:ext cx="6019800" cy="569755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C2583FC6-98E3-4817-A823-02847B694C6F}" type="datetimeFigureOut">
              <a:rPr lang="cs-CZ" smtClean="0"/>
              <a:pPr/>
              <a:t>3.1.2013</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737E477-D391-4165-A77F-C9D579ADD3BE}"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679576" y="476672"/>
            <a:ext cx="5711824" cy="647278"/>
          </a:xfrm>
        </p:spPr>
        <p:txBody>
          <a:bodyPr anchor="b"/>
          <a:lstStyle>
            <a:lvl1pPr algn="ctr">
              <a:lnSpc>
                <a:spcPct val="100000"/>
              </a:lnSpc>
              <a:defRPr sz="2800" b="0"/>
            </a:lvl1pPr>
          </a:lstStyle>
          <a:p>
            <a:r>
              <a:rPr lang="cs-CZ" smtClean="0"/>
              <a:t>Kliknutím lze upravit styl.</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5" name="Date Placeholder 4"/>
          <p:cNvSpPr>
            <a:spLocks noGrp="1"/>
          </p:cNvSpPr>
          <p:nvPr>
            <p:ph type="dt" sz="half" idx="10"/>
          </p:nvPr>
        </p:nvSpPr>
        <p:spPr/>
        <p:txBody>
          <a:bodyPr/>
          <a:lstStyle/>
          <a:p>
            <a:fld id="{C2583FC6-98E3-4817-A823-02847B694C6F}" type="datetimeFigureOut">
              <a:rPr lang="cs-CZ" smtClean="0"/>
              <a:pPr/>
              <a:t>3.1.2013</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737E477-D391-4165-A77F-C9D579ADD3BE}" type="slidenum">
              <a:rPr lang="cs-CZ" smtClean="0"/>
              <a:pPr/>
              <a:t>‹#›</a:t>
            </a:fld>
            <a:endParaRPr lang="cs-CZ"/>
          </a:p>
        </p:txBody>
      </p:sp>
      <p:pic>
        <p:nvPicPr>
          <p:cNvPr id="12" name="Obrázek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357554" y="6215082"/>
            <a:ext cx="2786082" cy="608810"/>
          </a:xfrm>
          <a:prstGeom prst="rect">
            <a:avLst/>
          </a:prstGeom>
        </p:spPr>
      </p:pic>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6000">
              <a:schemeClr val="bg1">
                <a:tint val="80000"/>
                <a:satMod val="250000"/>
              </a:schemeClr>
            </a:gs>
            <a:gs pos="62000">
              <a:schemeClr val="bg1">
                <a:tint val="90000"/>
                <a:shade val="90000"/>
                <a:satMod val="200000"/>
              </a:schemeClr>
            </a:gs>
            <a:gs pos="92000">
              <a:srgbClr val="7030A0">
                <a:alpha val="33000"/>
              </a:srgbClr>
            </a:gs>
          </a:gsLst>
          <a:lin ang="162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357166"/>
            <a:ext cx="8229600" cy="839586"/>
          </a:xfrm>
          <a:prstGeom prst="rect">
            <a:avLst/>
          </a:prstGeom>
        </p:spPr>
        <p:txBody>
          <a:bodyPr vert="horz" lIns="91440" tIns="45720" rIns="91440" bIns="45720" rtlCol="0" anchor="b">
            <a:noAutofit/>
          </a:bodyPr>
          <a:lstStyle/>
          <a:p>
            <a:r>
              <a:rPr lang="cs-CZ" dirty="0" smtClean="0"/>
              <a:t>Kliknutím lze upravit styl.</a:t>
            </a:r>
            <a:endParaRPr lang="en-US" dirty="0"/>
          </a:p>
        </p:txBody>
      </p:sp>
      <p:sp>
        <p:nvSpPr>
          <p:cNvPr id="3" name="Text Placeholder 2"/>
          <p:cNvSpPr>
            <a:spLocks noGrp="1"/>
          </p:cNvSpPr>
          <p:nvPr>
            <p:ph type="body" idx="1"/>
          </p:nvPr>
        </p:nvSpPr>
        <p:spPr>
          <a:xfrm>
            <a:off x="457200" y="1340768"/>
            <a:ext cx="8229600" cy="4785395"/>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en-US" dirty="0" smtClean="0"/>
          </a:p>
        </p:txBody>
      </p:sp>
      <p:sp>
        <p:nvSpPr>
          <p:cNvPr id="4" name="Date Placeholder 3"/>
          <p:cNvSpPr>
            <a:spLocks noGrp="1"/>
          </p:cNvSpPr>
          <p:nvPr>
            <p:ph type="dt" sz="half" idx="2"/>
          </p:nvPr>
        </p:nvSpPr>
        <p:spPr>
          <a:xfrm>
            <a:off x="6363347"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Verdana" pitchFamily="34" charset="0"/>
                <a:ea typeface="Verdana" pitchFamily="34" charset="0"/>
                <a:cs typeface="Verdana" pitchFamily="34" charset="0"/>
              </a:defRPr>
            </a:lvl1pPr>
          </a:lstStyle>
          <a:p>
            <a:fld id="{C2583FC6-98E3-4817-A823-02847B694C6F}" type="datetimeFigureOut">
              <a:rPr lang="cs-CZ" smtClean="0"/>
              <a:pPr/>
              <a:t>3.1.2013</a:t>
            </a:fld>
            <a:endParaRPr lang="cs-CZ"/>
          </a:p>
        </p:txBody>
      </p:sp>
      <p:sp>
        <p:nvSpPr>
          <p:cNvPr id="5" name="Footer Placeholder 4"/>
          <p:cNvSpPr>
            <a:spLocks noGrp="1"/>
          </p:cNvSpPr>
          <p:nvPr>
            <p:ph type="ftr" sz="quarter" idx="3"/>
          </p:nvPr>
        </p:nvSpPr>
        <p:spPr>
          <a:xfrm>
            <a:off x="659165"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Verdana" pitchFamily="34" charset="0"/>
                <a:ea typeface="Verdana" pitchFamily="34" charset="0"/>
                <a:cs typeface="Verdana" pitchFamily="34" charset="0"/>
              </a:defRPr>
            </a:lvl1pPr>
          </a:lstStyle>
          <a:p>
            <a:endParaRPr lang="cs-CZ" dirty="0"/>
          </a:p>
        </p:txBody>
      </p:sp>
      <p:sp>
        <p:nvSpPr>
          <p:cNvPr id="6" name="Slide Number Placeholder 5"/>
          <p:cNvSpPr>
            <a:spLocks noGrp="1"/>
          </p:cNvSpPr>
          <p:nvPr>
            <p:ph type="sldNum" sz="quarter" idx="4"/>
          </p:nvPr>
        </p:nvSpPr>
        <p:spPr>
          <a:xfrm>
            <a:off x="8543278"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Verdana" pitchFamily="34" charset="0"/>
                <a:ea typeface="Verdana" pitchFamily="34" charset="0"/>
                <a:cs typeface="Verdana" pitchFamily="34" charset="0"/>
              </a:defRPr>
            </a:lvl1pPr>
          </a:lstStyle>
          <a:p>
            <a:fld id="{B737E477-D391-4165-A77F-C9D579ADD3BE}" type="slidenum">
              <a:rPr lang="cs-CZ" smtClean="0"/>
              <a:pPr/>
              <a:t>‹#›</a:t>
            </a:fld>
            <a:endParaRPr lang="cs-CZ"/>
          </a:p>
        </p:txBody>
      </p:sp>
      <p:sp>
        <p:nvSpPr>
          <p:cNvPr id="7" name="Oval 6"/>
          <p:cNvSpPr/>
          <p:nvPr/>
        </p:nvSpPr>
        <p:spPr>
          <a:xfrm>
            <a:off x="8457760"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Oval 7"/>
          <p:cNvSpPr/>
          <p:nvPr/>
        </p:nvSpPr>
        <p:spPr>
          <a:xfrm>
            <a:off x="569119" y="6499384"/>
            <a:ext cx="84772" cy="84772"/>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ovéPole 9"/>
          <p:cNvSpPr txBox="1"/>
          <p:nvPr/>
        </p:nvSpPr>
        <p:spPr>
          <a:xfrm>
            <a:off x="1355595" y="44624"/>
            <a:ext cx="6672789" cy="307777"/>
          </a:xfrm>
          <a:prstGeom prst="rect">
            <a:avLst/>
          </a:prstGeom>
          <a:noFill/>
        </p:spPr>
        <p:txBody>
          <a:bodyPr wrap="none" rtlCol="0">
            <a:spAutoFit/>
          </a:bodyPr>
          <a:lstStyle/>
          <a:p>
            <a:pPr algn="ctr"/>
            <a:r>
              <a:rPr lang="cs-CZ" sz="1400" dirty="0" smtClean="0">
                <a:solidFill>
                  <a:schemeClr val="bg1"/>
                </a:solidFill>
                <a:latin typeface="Verdana" pitchFamily="34" charset="0"/>
                <a:ea typeface="Verdana" pitchFamily="34" charset="0"/>
                <a:cs typeface="Verdana" pitchFamily="34" charset="0"/>
              </a:rPr>
              <a:t>Gymnázium a Jazyková škola</a:t>
            </a:r>
            <a:r>
              <a:rPr lang="cs-CZ" sz="1400" baseline="0" dirty="0" smtClean="0">
                <a:solidFill>
                  <a:schemeClr val="bg1"/>
                </a:solidFill>
                <a:latin typeface="Verdana" pitchFamily="34" charset="0"/>
                <a:ea typeface="Verdana" pitchFamily="34" charset="0"/>
                <a:cs typeface="Verdana" pitchFamily="34" charset="0"/>
              </a:rPr>
              <a:t> s právem státní jazykové zkoušky Svitavy</a:t>
            </a:r>
            <a:endParaRPr lang="cs-CZ" sz="1400" dirty="0">
              <a:solidFill>
                <a:schemeClr val="bg1"/>
              </a:solidFill>
              <a:latin typeface="Verdana" pitchFamily="34" charset="0"/>
              <a:ea typeface="Verdana" pitchFamily="34" charset="0"/>
              <a:cs typeface="Verdana" pitchFamily="34" charset="0"/>
            </a:endParaRPr>
          </a:p>
        </p:txBody>
      </p:sp>
      <p:sp>
        <p:nvSpPr>
          <p:cNvPr id="11" name="TextovéPole 10"/>
          <p:cNvSpPr txBox="1"/>
          <p:nvPr/>
        </p:nvSpPr>
        <p:spPr>
          <a:xfrm>
            <a:off x="1355595" y="44624"/>
            <a:ext cx="6672789" cy="307777"/>
          </a:xfrm>
          <a:prstGeom prst="rect">
            <a:avLst/>
          </a:prstGeom>
          <a:noFill/>
        </p:spPr>
        <p:txBody>
          <a:bodyPr wrap="none" rtlCol="0">
            <a:spAutoFit/>
          </a:bodyPr>
          <a:lstStyle/>
          <a:p>
            <a:pPr algn="ctr"/>
            <a:r>
              <a:rPr lang="cs-CZ" sz="1400" dirty="0" smtClean="0">
                <a:solidFill>
                  <a:schemeClr val="bg1"/>
                </a:solidFill>
                <a:latin typeface="Verdana" pitchFamily="34" charset="0"/>
                <a:ea typeface="Verdana" pitchFamily="34" charset="0"/>
                <a:cs typeface="Verdana" pitchFamily="34" charset="0"/>
              </a:rPr>
              <a:t>Gymnázium a Jazyková škola</a:t>
            </a:r>
            <a:r>
              <a:rPr lang="cs-CZ" sz="1400" baseline="0" dirty="0" smtClean="0">
                <a:solidFill>
                  <a:schemeClr val="bg1"/>
                </a:solidFill>
                <a:latin typeface="Verdana" pitchFamily="34" charset="0"/>
                <a:ea typeface="Verdana" pitchFamily="34" charset="0"/>
                <a:cs typeface="Verdana" pitchFamily="34" charset="0"/>
              </a:rPr>
              <a:t> s právem státní jazykové zkoušky Svitavy</a:t>
            </a:r>
            <a:endParaRPr lang="cs-CZ" sz="1400" dirty="0">
              <a:solidFill>
                <a:schemeClr val="bg1"/>
              </a:solidFill>
              <a:latin typeface="Verdana" pitchFamily="34" charset="0"/>
              <a:ea typeface="Verdana" pitchFamily="34" charset="0"/>
              <a:cs typeface="Verdana" pitchFamily="34" charset="0"/>
            </a:endParaRPr>
          </a:p>
        </p:txBody>
      </p:sp>
    </p:spTree>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05" r:id="rId13"/>
  </p:sldLayoutIdLst>
  <p:timing>
    <p:tnLst>
      <p:par>
        <p:cTn id="1" dur="indefinite" restart="never" nodeType="tmRoot"/>
      </p:par>
    </p:tnLst>
  </p:timing>
  <p:txStyles>
    <p:titleStyle>
      <a:lvl1pPr algn="ctr" defTabSz="914400" rtl="0" eaLnBrk="1" latinLnBrk="0" hangingPunct="1">
        <a:lnSpc>
          <a:spcPts val="5800"/>
        </a:lnSpc>
        <a:spcBef>
          <a:spcPct val="0"/>
        </a:spcBef>
        <a:buNone/>
        <a:defRPr sz="2800" kern="1200">
          <a:solidFill>
            <a:schemeClr val="tx2"/>
          </a:solidFill>
          <a:effectLst>
            <a:outerShdw blurRad="63500" dist="38100" dir="5400000" algn="t" rotWithShape="0">
              <a:prstClr val="black">
                <a:alpha val="25000"/>
              </a:prstClr>
            </a:outerShdw>
          </a:effectLst>
          <a:latin typeface="Bookman Old Style" pitchFamily="18" charset="0"/>
          <a:ea typeface="+mj-ea"/>
          <a:cs typeface="+mj-cs"/>
        </a:defRPr>
      </a:lvl1pPr>
    </p:titleStyle>
    <p:bodyStyle>
      <a:lvl1pPr marL="342900" indent="-3429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1pPr>
      <a:lvl2pPr marL="742950" indent="-285750" algn="l" defTabSz="914400" rtl="0" eaLnBrk="1" latinLnBrk="0" hangingPunct="1">
        <a:spcBef>
          <a:spcPct val="20000"/>
        </a:spcBef>
        <a:buFont typeface="Courier New" pitchFamily="49" charset="0"/>
        <a:buChar char="o"/>
        <a:defRPr sz="2400" kern="1200">
          <a:solidFill>
            <a:schemeClr val="tx2">
              <a:lumMod val="50000"/>
            </a:schemeClr>
          </a:solidFill>
          <a:latin typeface="Verdana" pitchFamily="34" charset="0"/>
          <a:ea typeface="Verdana" pitchFamily="34" charset="0"/>
          <a:cs typeface="Verdana" pitchFamily="34" charset="0"/>
        </a:defRPr>
      </a:lvl2pPr>
      <a:lvl3pPr marL="1143000" indent="-2286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3pPr>
      <a:lvl4pPr marL="1600200" indent="-228600" algn="l" defTabSz="914400" rtl="0" eaLnBrk="1" latinLnBrk="0" hangingPunct="1">
        <a:spcBef>
          <a:spcPct val="20000"/>
        </a:spcBef>
        <a:buFont typeface="Courier New" pitchFamily="49" charset="0"/>
        <a:buChar char="o"/>
        <a:defRPr sz="2400" kern="1200">
          <a:solidFill>
            <a:schemeClr val="tx2">
              <a:lumMod val="50000"/>
            </a:schemeClr>
          </a:solidFill>
          <a:latin typeface="Verdana" pitchFamily="34" charset="0"/>
          <a:ea typeface="Verdana" pitchFamily="34" charset="0"/>
          <a:cs typeface="Verdana" pitchFamily="34" charset="0"/>
        </a:defRPr>
      </a:lvl4pPr>
      <a:lvl5pPr marL="2057400" indent="-228600" algn="l" defTabSz="914400" rtl="0" eaLnBrk="1" latinLnBrk="0" hangingPunct="1">
        <a:spcBef>
          <a:spcPct val="20000"/>
        </a:spcBef>
        <a:buFont typeface="Arial" pitchFamily="34" charset="0"/>
        <a:buChar char="•"/>
        <a:defRPr sz="2400" kern="1200">
          <a:solidFill>
            <a:schemeClr val="tx2">
              <a:lumMod val="50000"/>
            </a:schemeClr>
          </a:solidFill>
          <a:latin typeface="Verdana" pitchFamily="34" charset="0"/>
          <a:ea typeface="Verdana" pitchFamily="34" charset="0"/>
          <a:cs typeface="Verdana" pitchFamily="34" charset="0"/>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www.ekocentra.cz/" TargetMode="Externa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2420888"/>
            <a:ext cx="7774632" cy="997282"/>
          </a:xfrm>
        </p:spPr>
        <p:txBody>
          <a:bodyPr/>
          <a:lstStyle/>
          <a:p>
            <a:r>
              <a:rPr lang="cs-CZ" b="1" dirty="0">
                <a:solidFill>
                  <a:schemeClr val="tx1"/>
                </a:solidFill>
                <a:effectLst/>
                <a:latin typeface="Verdana" pitchFamily="34" charset="0"/>
                <a:ea typeface="Verdana" pitchFamily="34" charset="0"/>
                <a:cs typeface="Verdana" pitchFamily="34" charset="0"/>
              </a:rPr>
              <a:t>HOW TO PROTECT OUR PLANET?</a:t>
            </a:r>
            <a:r>
              <a:rPr lang="en-GB" b="1" dirty="0">
                <a:solidFill>
                  <a:schemeClr val="tx1"/>
                </a:solidFill>
                <a:latin typeface="Times New Roman" pitchFamily="18" charset="0"/>
                <a:cs typeface="Times New Roman" pitchFamily="18" charset="0"/>
              </a:rPr>
              <a:t/>
            </a:r>
            <a:br>
              <a:rPr lang="en-GB" b="1" dirty="0">
                <a:solidFill>
                  <a:schemeClr val="tx1"/>
                </a:solidFill>
                <a:latin typeface="Times New Roman" pitchFamily="18" charset="0"/>
                <a:cs typeface="Times New Roman" pitchFamily="18" charset="0"/>
              </a:rPr>
            </a:br>
            <a:endParaRPr lang="en-GB" dirty="0"/>
          </a:p>
        </p:txBody>
      </p:sp>
      <p:sp>
        <p:nvSpPr>
          <p:cNvPr id="3" name="Podnadpis 2"/>
          <p:cNvSpPr>
            <a:spLocks noGrp="1"/>
          </p:cNvSpPr>
          <p:nvPr>
            <p:ph type="subTitle" idx="1"/>
          </p:nvPr>
        </p:nvSpPr>
        <p:spPr/>
        <p:txBody>
          <a:bodyPr/>
          <a:lstStyle/>
          <a:p>
            <a:r>
              <a:rPr lang="cs-CZ" b="1" dirty="0">
                <a:solidFill>
                  <a:schemeClr val="tx1"/>
                </a:solidFill>
              </a:rPr>
              <a:t>Mgr. Naďa </a:t>
            </a:r>
            <a:r>
              <a:rPr lang="cs-CZ" b="1" dirty="0" err="1">
                <a:solidFill>
                  <a:schemeClr val="tx1"/>
                </a:solidFill>
              </a:rPr>
              <a:t>Bisová</a:t>
            </a:r>
            <a:endParaRPr lang="en-GB" b="1" dirty="0">
              <a:solidFill>
                <a:schemeClr val="tx1"/>
              </a:solidFill>
            </a:endParaRPr>
          </a:p>
          <a:p>
            <a:endParaRPr lang="en-GB" b="1"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281129576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smtClean="0">
                <a:effectLst/>
                <a:latin typeface="Verdana" pitchFamily="34" charset="0"/>
                <a:ea typeface="Verdana" pitchFamily="34" charset="0"/>
                <a:cs typeface="Verdana" pitchFamily="34" charset="0"/>
              </a:rPr>
              <a:t>Anotace</a:t>
            </a:r>
            <a:endParaRPr lang="en-GB" b="1" dirty="0">
              <a:effectLst/>
              <a:latin typeface="Verdana" pitchFamily="34" charset="0"/>
              <a:ea typeface="Verdana" pitchFamily="34" charset="0"/>
              <a:cs typeface="Verdana" pitchFamily="34" charset="0"/>
            </a:endParaRPr>
          </a:p>
        </p:txBody>
      </p:sp>
      <p:sp>
        <p:nvSpPr>
          <p:cNvPr id="4" name="Zástupný symbol pro obsah 3"/>
          <p:cNvSpPr>
            <a:spLocks noGrp="1"/>
          </p:cNvSpPr>
          <p:nvPr>
            <p:ph idx="1"/>
          </p:nvPr>
        </p:nvSpPr>
        <p:spPr>
          <a:xfrm>
            <a:off x="467544" y="1196752"/>
            <a:ext cx="8219256" cy="4968552"/>
          </a:xfrm>
        </p:spPr>
        <p:txBody>
          <a:bodyPr>
            <a:normAutofit lnSpcReduction="10000"/>
          </a:bodyPr>
          <a:lstStyle/>
          <a:p>
            <a:pPr marL="457200" lvl="0" indent="-457200">
              <a:buFont typeface="+mj-lt"/>
              <a:buAutoNum type="arabicPeriod"/>
            </a:pPr>
            <a:r>
              <a:rPr lang="cs-CZ" sz="1200" b="1" dirty="0">
                <a:solidFill>
                  <a:srgbClr val="2F5897">
                    <a:lumMod val="50000"/>
                  </a:srgbClr>
                </a:solidFill>
              </a:rPr>
              <a:t>Kód </a:t>
            </a:r>
            <a:r>
              <a:rPr lang="cs-CZ" sz="1200" b="1" dirty="0" err="1">
                <a:solidFill>
                  <a:srgbClr val="2F5897">
                    <a:lumMod val="50000"/>
                  </a:srgbClr>
                </a:solidFill>
              </a:rPr>
              <a:t>DUMu</a:t>
            </a:r>
            <a:r>
              <a:rPr lang="cs-CZ" sz="1200" b="1" dirty="0">
                <a:solidFill>
                  <a:srgbClr val="2F5897">
                    <a:lumMod val="50000"/>
                  </a:srgbClr>
                </a:solidFill>
              </a:rPr>
              <a:t>: 	</a:t>
            </a:r>
            <a:r>
              <a:rPr lang="cs-CZ" sz="1200" dirty="0" smtClean="0">
                <a:solidFill>
                  <a:schemeClr val="tx1"/>
                </a:solidFill>
              </a:rPr>
              <a:t>VY_32_INOVACE_6.AJ.12</a:t>
            </a:r>
            <a:endParaRPr lang="cs-CZ" sz="1200" dirty="0">
              <a:solidFill>
                <a:schemeClr val="tx1"/>
              </a:solidFill>
            </a:endParaRPr>
          </a:p>
          <a:p>
            <a:pPr marL="457200" lvl="0" indent="-457200">
              <a:buFont typeface="+mj-lt"/>
              <a:buAutoNum type="arabicPeriod"/>
            </a:pPr>
            <a:endParaRPr lang="cs-CZ" sz="1200" dirty="0">
              <a:solidFill>
                <a:srgbClr val="2F5897">
                  <a:lumMod val="50000"/>
                </a:srgbClr>
              </a:solidFill>
            </a:endParaRPr>
          </a:p>
          <a:p>
            <a:pPr marL="457200" lvl="0" indent="-457200">
              <a:buFont typeface="+mj-lt"/>
              <a:buAutoNum type="arabicPeriod"/>
            </a:pPr>
            <a:r>
              <a:rPr lang="cs-CZ" sz="1200" b="1" dirty="0">
                <a:solidFill>
                  <a:srgbClr val="2F5897">
                    <a:lumMod val="50000"/>
                  </a:srgbClr>
                </a:solidFill>
              </a:rPr>
              <a:t>Číslo projektu: 	</a:t>
            </a:r>
            <a:r>
              <a:rPr lang="cs-CZ" sz="1200" dirty="0">
                <a:solidFill>
                  <a:schemeClr val="tx1"/>
                </a:solidFill>
              </a:rPr>
              <a:t>CZ.1.07/1.5.00/34.0114</a:t>
            </a:r>
            <a:r>
              <a:rPr lang="cs-CZ" sz="1200" dirty="0">
                <a:solidFill>
                  <a:srgbClr val="2F5897">
                    <a:lumMod val="50000"/>
                  </a:srgbClr>
                </a:solidFill>
              </a:rPr>
              <a:t>	</a:t>
            </a:r>
            <a:endParaRPr lang="cs-CZ" sz="1200" b="1" dirty="0">
              <a:solidFill>
                <a:srgbClr val="2F5897">
                  <a:lumMod val="50000"/>
                </a:srgbClr>
              </a:solidFill>
            </a:endParaRPr>
          </a:p>
          <a:p>
            <a:pPr marL="457200" lvl="0" indent="-457200">
              <a:buFont typeface="+mj-lt"/>
              <a:buAutoNum type="arabicPeriod"/>
            </a:pPr>
            <a:endParaRPr lang="cs-CZ" sz="1200" b="1" dirty="0">
              <a:solidFill>
                <a:srgbClr val="2F5897">
                  <a:lumMod val="50000"/>
                </a:srgbClr>
              </a:solidFill>
            </a:endParaRPr>
          </a:p>
          <a:p>
            <a:pPr marL="457200" lvl="0" indent="-457200">
              <a:buFont typeface="+mj-lt"/>
              <a:buAutoNum type="arabicPeriod"/>
            </a:pPr>
            <a:r>
              <a:rPr lang="cs-CZ" sz="1200" b="1" dirty="0">
                <a:solidFill>
                  <a:srgbClr val="2F5897">
                    <a:lumMod val="50000"/>
                  </a:srgbClr>
                </a:solidFill>
              </a:rPr>
              <a:t>Vytvořeno: 	</a:t>
            </a:r>
            <a:r>
              <a:rPr lang="cs-CZ" sz="1200" dirty="0" smtClean="0">
                <a:solidFill>
                  <a:schemeClr val="tx1"/>
                </a:solidFill>
              </a:rPr>
              <a:t>srpen </a:t>
            </a:r>
            <a:r>
              <a:rPr lang="cs-CZ" sz="1200" dirty="0" smtClean="0">
                <a:solidFill>
                  <a:srgbClr val="2F5897">
                    <a:lumMod val="50000"/>
                  </a:srgbClr>
                </a:solidFill>
              </a:rPr>
              <a:t>- </a:t>
            </a:r>
            <a:r>
              <a:rPr lang="cs-CZ" sz="1200" dirty="0" smtClean="0">
                <a:solidFill>
                  <a:schemeClr val="tx1"/>
                </a:solidFill>
              </a:rPr>
              <a:t>září </a:t>
            </a:r>
            <a:r>
              <a:rPr lang="cs-CZ" sz="1200" dirty="0">
                <a:solidFill>
                  <a:schemeClr val="tx1"/>
                </a:solidFill>
              </a:rPr>
              <a:t>2012</a:t>
            </a:r>
          </a:p>
          <a:p>
            <a:pPr marL="457200" lvl="0" indent="-457200">
              <a:buFont typeface="+mj-lt"/>
              <a:buAutoNum type="arabicPeriod"/>
            </a:pPr>
            <a:endParaRPr lang="cs-CZ" sz="1200" dirty="0">
              <a:solidFill>
                <a:srgbClr val="2F5897">
                  <a:lumMod val="50000"/>
                </a:srgbClr>
              </a:solidFill>
            </a:endParaRPr>
          </a:p>
          <a:p>
            <a:pPr marL="457200" lvl="0" indent="-457200">
              <a:buFont typeface="+mj-lt"/>
              <a:buAutoNum type="arabicPeriod"/>
            </a:pPr>
            <a:r>
              <a:rPr lang="cs-CZ" sz="1200" b="1" dirty="0">
                <a:solidFill>
                  <a:srgbClr val="2F5897">
                    <a:lumMod val="50000"/>
                  </a:srgbClr>
                </a:solidFill>
              </a:rPr>
              <a:t>Ročník: 	</a:t>
            </a:r>
            <a:r>
              <a:rPr lang="cs-CZ" sz="1200" dirty="0" smtClean="0">
                <a:solidFill>
                  <a:schemeClr val="tx1"/>
                </a:solidFill>
              </a:rPr>
              <a:t>3. ročník a 4. ročník – čtyřleté gymnázium (RVP-G)</a:t>
            </a:r>
          </a:p>
          <a:p>
            <a:pPr marL="0" lvl="0" indent="0">
              <a:buNone/>
            </a:pPr>
            <a:r>
              <a:rPr lang="cs-CZ" sz="1200" dirty="0">
                <a:solidFill>
                  <a:schemeClr val="tx1"/>
                </a:solidFill>
              </a:rPr>
              <a:t> </a:t>
            </a:r>
            <a:r>
              <a:rPr lang="cs-CZ" sz="1200" dirty="0" smtClean="0">
                <a:solidFill>
                  <a:schemeClr val="tx1"/>
                </a:solidFill>
              </a:rPr>
              <a:t>                                 Septima a Oktáva – osmileté gymnázium (RVP-G)</a:t>
            </a:r>
          </a:p>
          <a:p>
            <a:pPr marL="457200" lvl="0" indent="-457200">
              <a:buFont typeface="+mj-lt"/>
              <a:buAutoNum type="arabicPeriod"/>
            </a:pPr>
            <a:endParaRPr lang="cs-CZ" sz="1200" dirty="0" smtClean="0">
              <a:solidFill>
                <a:srgbClr val="2F5897">
                  <a:lumMod val="50000"/>
                </a:srgbClr>
              </a:solidFill>
            </a:endParaRPr>
          </a:p>
          <a:p>
            <a:pPr marL="0" lvl="0" indent="0">
              <a:buNone/>
            </a:pPr>
            <a:endParaRPr lang="cs-CZ" sz="1200" b="1" dirty="0">
              <a:solidFill>
                <a:srgbClr val="2F5897">
                  <a:lumMod val="50000"/>
                </a:srgbClr>
              </a:solidFill>
            </a:endParaRPr>
          </a:p>
          <a:p>
            <a:pPr marL="0" lvl="0" indent="0">
              <a:buNone/>
            </a:pPr>
            <a:endParaRPr lang="cs-CZ" sz="1600" b="1" dirty="0">
              <a:solidFill>
                <a:srgbClr val="2F5897">
                  <a:lumMod val="50000"/>
                </a:srgbClr>
              </a:solidFill>
            </a:endParaRPr>
          </a:p>
          <a:p>
            <a:pPr marL="0" lvl="0" indent="0">
              <a:buNone/>
            </a:pPr>
            <a:endParaRPr lang="cs-CZ" sz="1600" dirty="0">
              <a:solidFill>
                <a:srgbClr val="2F5897">
                  <a:lumMod val="50000"/>
                </a:srgbClr>
              </a:solidFill>
            </a:endParaRPr>
          </a:p>
          <a:p>
            <a:pPr marL="457200" lvl="0" indent="-457200">
              <a:buFont typeface="+mj-lt"/>
              <a:buAutoNum type="arabicPeriod"/>
            </a:pPr>
            <a:endParaRPr lang="cs-CZ" sz="1600" dirty="0">
              <a:solidFill>
                <a:srgbClr val="2F5897">
                  <a:lumMod val="50000"/>
                </a:srgbClr>
              </a:solidFill>
            </a:endParaRPr>
          </a:p>
          <a:p>
            <a:pPr marL="457200" lvl="0" indent="-457200">
              <a:buFont typeface="+mj-lt"/>
              <a:buAutoNum type="arabicPeriod"/>
            </a:pPr>
            <a:endParaRPr lang="en-GB" sz="1600" dirty="0" smtClean="0">
              <a:solidFill>
                <a:srgbClr val="2F5897">
                  <a:lumMod val="50000"/>
                </a:srgbClr>
              </a:solidFill>
            </a:endParaRPr>
          </a:p>
          <a:p>
            <a:pPr marL="228600" lvl="0" indent="-228600" algn="just">
              <a:buAutoNum type="arabicPeriod" startAt="5"/>
            </a:pPr>
            <a:r>
              <a:rPr lang="cs-CZ" sz="1200" b="1" dirty="0" smtClean="0">
                <a:solidFill>
                  <a:srgbClr val="2F5897">
                    <a:lumMod val="50000"/>
                  </a:srgbClr>
                </a:solidFill>
              </a:rPr>
              <a:t>Anotace</a:t>
            </a:r>
            <a:r>
              <a:rPr lang="cs-CZ" sz="1200" b="1" dirty="0">
                <a:solidFill>
                  <a:srgbClr val="2F5897">
                    <a:lumMod val="50000"/>
                  </a:srgbClr>
                </a:solidFill>
              </a:rPr>
              <a:t>: </a:t>
            </a:r>
            <a:endParaRPr lang="cs-CZ" sz="1200" b="1" dirty="0" smtClean="0">
              <a:solidFill>
                <a:srgbClr val="2F5897">
                  <a:lumMod val="50000"/>
                </a:srgbClr>
              </a:solidFill>
            </a:endParaRPr>
          </a:p>
          <a:p>
            <a:pPr marL="0" lvl="0" indent="0" algn="just">
              <a:buNone/>
            </a:pPr>
            <a:r>
              <a:rPr lang="cs-CZ" sz="1200" dirty="0" smtClean="0">
                <a:solidFill>
                  <a:schemeClr val="tx1"/>
                </a:solidFill>
              </a:rPr>
              <a:t>Tento materiál by vytvořen jako téma pro maturitní okruh: Science and Technology. </a:t>
            </a:r>
            <a:r>
              <a:rPr lang="en-GB" sz="1200" dirty="0" smtClean="0">
                <a:solidFill>
                  <a:schemeClr val="tx1"/>
                </a:solidFill>
              </a:rPr>
              <a:t>Nature</a:t>
            </a:r>
            <a:r>
              <a:rPr lang="cs-CZ" sz="1200" dirty="0" smtClean="0">
                <a:solidFill>
                  <a:schemeClr val="tx1"/>
                </a:solidFill>
              </a:rPr>
              <a:t> na Gymnáziu a JŠ Svitavy; přibližně na jednu, popřípadě více vyučovacích hodin (pro výklad i opakování – shrnutí učiva). Obsahuje jednak přehled faktografických údajů, tak i anglickou ustálenou terminologii, doplněné o interaktivní cvičení: otázky pro diskuzi i míru porozumění, fotografie pro nácvik popisu obrázku. Je primárně zaměřen na dva poslední ročníky gymnázia, i přesto se dá využít i v nižších ročnících osmiletého i čtyřletého studia vcelku nebo jeho jednotlivé části.</a:t>
            </a:r>
          </a:p>
          <a:p>
            <a:pPr marL="0" lvl="0" indent="0" algn="just">
              <a:buNone/>
            </a:pPr>
            <a:r>
              <a:rPr lang="cs-CZ" sz="1200" dirty="0" smtClean="0">
                <a:solidFill>
                  <a:schemeClr val="tx1"/>
                </a:solidFill>
              </a:rPr>
              <a:t>Pomůcky: interaktivní tabule</a:t>
            </a:r>
            <a:endParaRPr lang="cs-CZ" sz="2000" dirty="0">
              <a:solidFill>
                <a:schemeClr val="tx1"/>
              </a:solidFill>
            </a:endParaRPr>
          </a:p>
          <a:p>
            <a:pPr marL="457200" lvl="0" indent="-457200" algn="just">
              <a:buNone/>
            </a:pPr>
            <a:r>
              <a:rPr lang="cs-CZ" sz="1900" b="1" dirty="0">
                <a:solidFill>
                  <a:schemeClr val="tx1"/>
                </a:solidFill>
              </a:rPr>
              <a:t>	</a:t>
            </a:r>
            <a:endParaRPr lang="cs-CZ" sz="1700" dirty="0">
              <a:solidFill>
                <a:schemeClr val="tx1"/>
              </a:solidFill>
            </a:endParaRPr>
          </a:p>
          <a:p>
            <a:endParaRPr lang="cs-CZ" dirty="0"/>
          </a:p>
        </p:txBody>
      </p:sp>
      <p:graphicFrame>
        <p:nvGraphicFramePr>
          <p:cNvPr id="3" name="Tabulka 2"/>
          <p:cNvGraphicFramePr>
            <a:graphicFrameLocks noGrp="1"/>
          </p:cNvGraphicFramePr>
          <p:nvPr>
            <p:extLst>
              <p:ext uri="{D42A27DB-BD31-4B8C-83A1-F6EECF244321}">
                <p14:modId xmlns:p14="http://schemas.microsoft.com/office/powerpoint/2010/main" val="693994340"/>
              </p:ext>
            </p:extLst>
          </p:nvPr>
        </p:nvGraphicFramePr>
        <p:xfrm>
          <a:off x="971600" y="2996952"/>
          <a:ext cx="6984776" cy="1112520"/>
        </p:xfrm>
        <a:graphic>
          <a:graphicData uri="http://schemas.openxmlformats.org/drawingml/2006/table">
            <a:tbl>
              <a:tblPr firstRow="1" bandRow="1">
                <a:tableStyleId>{5C22544A-7EE6-4342-B048-85BDC9FD1C3A}</a:tableStyleId>
              </a:tblPr>
              <a:tblGrid>
                <a:gridCol w="3492388"/>
                <a:gridCol w="3492388"/>
              </a:tblGrid>
              <a:tr h="370840">
                <a:tc>
                  <a:txBody>
                    <a:bodyPr/>
                    <a:lstStyle/>
                    <a:p>
                      <a:r>
                        <a:rPr lang="cs-CZ" sz="1200" dirty="0" smtClean="0">
                          <a:latin typeface="Verdana" pitchFamily="34" charset="0"/>
                          <a:ea typeface="Verdana" pitchFamily="34" charset="0"/>
                          <a:cs typeface="Verdana" pitchFamily="34" charset="0"/>
                        </a:rPr>
                        <a:t>Vzdělávací oblast </a:t>
                      </a:r>
                      <a:endParaRPr lang="cs-CZ" sz="1200" dirty="0">
                        <a:latin typeface="Verdana" pitchFamily="34" charset="0"/>
                        <a:ea typeface="Verdana" pitchFamily="34" charset="0"/>
                        <a:cs typeface="Verdana" pitchFamily="34" charset="0"/>
                      </a:endParaRPr>
                    </a:p>
                  </a:txBody>
                  <a:tcPr/>
                </a:tc>
                <a:tc>
                  <a:txBody>
                    <a:bodyPr/>
                    <a:lstStyle/>
                    <a:p>
                      <a:r>
                        <a:rPr lang="cs-CZ" sz="1200" dirty="0" smtClean="0">
                          <a:latin typeface="Verdana" pitchFamily="34" charset="0"/>
                          <a:ea typeface="Verdana" pitchFamily="34" charset="0"/>
                          <a:cs typeface="Verdana" pitchFamily="34" charset="0"/>
                        </a:rPr>
                        <a:t>Jazyk a jazyková komunikace</a:t>
                      </a:r>
                      <a:endParaRPr lang="cs-CZ" sz="1200" dirty="0">
                        <a:latin typeface="Verdana" pitchFamily="34" charset="0"/>
                        <a:ea typeface="Verdana" pitchFamily="34" charset="0"/>
                        <a:cs typeface="Verdana" pitchFamily="34" charset="0"/>
                      </a:endParaRPr>
                    </a:p>
                  </a:txBody>
                  <a:tcPr/>
                </a:tc>
              </a:tr>
              <a:tr h="370840">
                <a:tc>
                  <a:txBody>
                    <a:bodyPr/>
                    <a:lstStyle/>
                    <a:p>
                      <a:r>
                        <a:rPr lang="cs-CZ" sz="1200" dirty="0" smtClean="0">
                          <a:latin typeface="Verdana" pitchFamily="34" charset="0"/>
                          <a:ea typeface="Verdana" pitchFamily="34" charset="0"/>
                          <a:cs typeface="Verdana" pitchFamily="34" charset="0"/>
                        </a:rPr>
                        <a:t>Vzdělávací obor</a:t>
                      </a:r>
                      <a:endParaRPr lang="cs-CZ" sz="1200" dirty="0">
                        <a:latin typeface="Verdana" pitchFamily="34" charset="0"/>
                        <a:ea typeface="Verdana" pitchFamily="34" charset="0"/>
                        <a:cs typeface="Verdana" pitchFamily="34" charset="0"/>
                      </a:endParaRPr>
                    </a:p>
                  </a:txBody>
                  <a:tcPr/>
                </a:tc>
                <a:tc>
                  <a:txBody>
                    <a:bodyPr/>
                    <a:lstStyle/>
                    <a:p>
                      <a:r>
                        <a:rPr lang="cs-CZ" sz="1200" dirty="0" smtClean="0">
                          <a:latin typeface="Verdana" pitchFamily="34" charset="0"/>
                          <a:ea typeface="Verdana" pitchFamily="34" charset="0"/>
                          <a:cs typeface="Verdana" pitchFamily="34" charset="0"/>
                        </a:rPr>
                        <a:t>Anglický jazyk</a:t>
                      </a:r>
                      <a:endParaRPr lang="cs-CZ" sz="1200" dirty="0">
                        <a:latin typeface="Verdana" pitchFamily="34" charset="0"/>
                        <a:ea typeface="Verdana" pitchFamily="34" charset="0"/>
                        <a:cs typeface="Verdana" pitchFamily="34" charset="0"/>
                      </a:endParaRPr>
                    </a:p>
                  </a:txBody>
                  <a:tcPr/>
                </a:tc>
              </a:tr>
              <a:tr h="370840">
                <a:tc>
                  <a:txBody>
                    <a:bodyPr/>
                    <a:lstStyle/>
                    <a:p>
                      <a:r>
                        <a:rPr lang="cs-CZ" sz="1200" dirty="0" smtClean="0">
                          <a:latin typeface="Verdana" pitchFamily="34" charset="0"/>
                          <a:ea typeface="Verdana" pitchFamily="34" charset="0"/>
                          <a:cs typeface="Verdana" pitchFamily="34" charset="0"/>
                        </a:rPr>
                        <a:t>Tematický</a:t>
                      </a:r>
                      <a:r>
                        <a:rPr lang="cs-CZ" sz="1200" baseline="0" dirty="0" smtClean="0">
                          <a:latin typeface="Verdana" pitchFamily="34" charset="0"/>
                          <a:ea typeface="Verdana" pitchFamily="34" charset="0"/>
                          <a:cs typeface="Verdana" pitchFamily="34" charset="0"/>
                        </a:rPr>
                        <a:t> okruh</a:t>
                      </a:r>
                      <a:endParaRPr lang="cs-CZ" sz="1200" dirty="0">
                        <a:latin typeface="Verdana" pitchFamily="34" charset="0"/>
                        <a:ea typeface="Verdana" pitchFamily="34" charset="0"/>
                        <a:cs typeface="Verdana" pitchFamily="34" charset="0"/>
                      </a:endParaRPr>
                    </a:p>
                  </a:txBody>
                  <a:tcPr/>
                </a:tc>
                <a:tc>
                  <a:txBody>
                    <a:bodyPr/>
                    <a:lstStyle/>
                    <a:p>
                      <a:r>
                        <a:rPr lang="cs-CZ" sz="1200" dirty="0" smtClean="0">
                          <a:latin typeface="Verdana" pitchFamily="34" charset="0"/>
                          <a:ea typeface="Verdana" pitchFamily="34" charset="0"/>
                          <a:cs typeface="Verdana" pitchFamily="34" charset="0"/>
                        </a:rPr>
                        <a:t>Science and Technology.  </a:t>
                      </a:r>
                      <a:r>
                        <a:rPr lang="en-GB" sz="1200" noProof="0" dirty="0" smtClean="0">
                          <a:latin typeface="Verdana" pitchFamily="34" charset="0"/>
                          <a:ea typeface="Verdana" pitchFamily="34" charset="0"/>
                          <a:cs typeface="Verdana" pitchFamily="34" charset="0"/>
                        </a:rPr>
                        <a:t>Nature</a:t>
                      </a:r>
                      <a:endParaRPr lang="en-GB" sz="1200" noProof="0" dirty="0">
                        <a:latin typeface="Verdana" pitchFamily="34" charset="0"/>
                        <a:ea typeface="Verdana" pitchFamily="34" charset="0"/>
                        <a:cs typeface="Verdana" pitchFamily="34" charset="0"/>
                      </a:endParaRPr>
                    </a:p>
                  </a:txBody>
                  <a:tcPr/>
                </a:tc>
              </a:tr>
            </a:tbl>
          </a:graphicData>
        </a:graphic>
      </p:graphicFrame>
    </p:spTree>
    <p:extLst>
      <p:ext uri="{BB962C8B-B14F-4D97-AF65-F5344CB8AC3E}">
        <p14:creationId xmlns:p14="http://schemas.microsoft.com/office/powerpoint/2010/main" val="18144274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428604"/>
            <a:ext cx="8229600" cy="5088628"/>
          </a:xfrm>
        </p:spPr>
        <p:txBody>
          <a:bodyPr/>
          <a:lstStyle/>
          <a:p>
            <a:r>
              <a:rPr lang="cs-CZ" b="1" dirty="0" smtClean="0">
                <a:solidFill>
                  <a:srgbClr val="FF0000"/>
                </a:solidFill>
                <a:effectLst/>
                <a:latin typeface="Times New Roman" pitchFamily="18" charset="0"/>
                <a:cs typeface="Times New Roman" pitchFamily="18" charset="0"/>
              </a:rPr>
              <a:t/>
            </a:r>
            <a:br>
              <a:rPr lang="cs-CZ" b="1" dirty="0" smtClean="0">
                <a:solidFill>
                  <a:srgbClr val="FF0000"/>
                </a:solidFill>
                <a:effectLst/>
                <a:latin typeface="Times New Roman" pitchFamily="18" charset="0"/>
                <a:cs typeface="Times New Roman" pitchFamily="18" charset="0"/>
              </a:rPr>
            </a:br>
            <a:r>
              <a:rPr lang="en-GB" b="1" dirty="0" smtClean="0">
                <a:solidFill>
                  <a:srgbClr val="C00000"/>
                </a:solidFill>
                <a:effectLst/>
                <a:latin typeface="Georgia" pitchFamily="18" charset="0"/>
                <a:cs typeface="Times New Roman" pitchFamily="18" charset="0"/>
              </a:rPr>
              <a:t>What </a:t>
            </a:r>
            <a:r>
              <a:rPr lang="en-GB" b="1" dirty="0">
                <a:solidFill>
                  <a:srgbClr val="C00000"/>
                </a:solidFill>
                <a:effectLst/>
                <a:latin typeface="Georgia" pitchFamily="18" charset="0"/>
                <a:cs typeface="Times New Roman" pitchFamily="18" charset="0"/>
              </a:rPr>
              <a:t>can you do to help our environment</a:t>
            </a:r>
            <a:r>
              <a:rPr lang="cs-CZ" b="1" dirty="0">
                <a:solidFill>
                  <a:srgbClr val="C00000"/>
                </a:solidFill>
                <a:effectLst/>
                <a:latin typeface="Georgia" pitchFamily="18" charset="0"/>
                <a:cs typeface="Times New Roman" pitchFamily="18" charset="0"/>
              </a:rPr>
              <a:t/>
            </a:r>
            <a:br>
              <a:rPr lang="cs-CZ" b="1" dirty="0">
                <a:solidFill>
                  <a:srgbClr val="C00000"/>
                </a:solidFill>
                <a:effectLst/>
                <a:latin typeface="Georgia" pitchFamily="18" charset="0"/>
                <a:cs typeface="Times New Roman" pitchFamily="18" charset="0"/>
              </a:rPr>
            </a:br>
            <a:r>
              <a:rPr lang="en-GB" b="1" dirty="0">
                <a:solidFill>
                  <a:srgbClr val="C00000"/>
                </a:solidFill>
                <a:effectLst/>
                <a:latin typeface="Georgia" pitchFamily="18" charset="0"/>
                <a:cs typeface="Times New Roman" pitchFamily="18" charset="0"/>
              </a:rPr>
              <a:t> as a single individual</a:t>
            </a:r>
            <a:r>
              <a:rPr lang="en-GB" b="1" dirty="0" smtClean="0">
                <a:solidFill>
                  <a:srgbClr val="C00000"/>
                </a:solidFill>
                <a:effectLst/>
                <a:latin typeface="Georgia" pitchFamily="18" charset="0"/>
                <a:cs typeface="Times New Roman" pitchFamily="18" charset="0"/>
              </a:rPr>
              <a:t>?</a:t>
            </a:r>
            <a:r>
              <a:rPr lang="cs-CZ" b="1" dirty="0" smtClean="0">
                <a:solidFill>
                  <a:srgbClr val="FF0000"/>
                </a:solidFill>
                <a:effectLst/>
                <a:latin typeface="Georgia" pitchFamily="18" charset="0"/>
                <a:cs typeface="Times New Roman" pitchFamily="18" charset="0"/>
              </a:rPr>
              <a:t/>
            </a:r>
            <a:br>
              <a:rPr lang="cs-CZ" b="1" dirty="0" smtClean="0">
                <a:solidFill>
                  <a:srgbClr val="FF0000"/>
                </a:solidFill>
                <a:effectLst/>
                <a:latin typeface="Georgia" pitchFamily="18" charset="0"/>
                <a:cs typeface="Times New Roman" pitchFamily="18" charset="0"/>
              </a:rPr>
            </a:br>
            <a:r>
              <a:rPr lang="cs-CZ" sz="2400" b="1" dirty="0">
                <a:solidFill>
                  <a:srgbClr val="FF0000"/>
                </a:solidFill>
                <a:effectLst/>
                <a:latin typeface="Georgia" pitchFamily="18" charset="0"/>
                <a:cs typeface="Times New Roman" pitchFamily="18" charset="0"/>
              </a:rPr>
              <a:t/>
            </a:r>
            <a:br>
              <a:rPr lang="cs-CZ" sz="2400" b="1" dirty="0">
                <a:solidFill>
                  <a:srgbClr val="FF0000"/>
                </a:solidFill>
                <a:effectLst/>
                <a:latin typeface="Georgia" pitchFamily="18" charset="0"/>
                <a:cs typeface="Times New Roman" pitchFamily="18" charset="0"/>
              </a:rPr>
            </a:br>
            <a:r>
              <a:rPr lang="en-GB" sz="1800" b="1" dirty="0" smtClean="0">
                <a:solidFill>
                  <a:schemeClr val="tx1"/>
                </a:solidFill>
                <a:effectLst/>
                <a:latin typeface="Georgia" pitchFamily="18" charset="0"/>
                <a:cs typeface="Times New Roman" pitchFamily="18" charset="0"/>
              </a:rPr>
              <a:t>Work in pairs. </a:t>
            </a:r>
            <a:br>
              <a:rPr lang="en-GB" sz="1800" b="1" dirty="0" smtClean="0">
                <a:solidFill>
                  <a:schemeClr val="tx1"/>
                </a:solidFill>
                <a:effectLst/>
                <a:latin typeface="Georgia" pitchFamily="18" charset="0"/>
                <a:cs typeface="Times New Roman" pitchFamily="18" charset="0"/>
              </a:rPr>
            </a:br>
            <a:r>
              <a:rPr lang="en-GB" sz="1800" b="1" dirty="0" smtClean="0">
                <a:solidFill>
                  <a:schemeClr val="tx1"/>
                </a:solidFill>
                <a:effectLst/>
                <a:latin typeface="Georgia" pitchFamily="18" charset="0"/>
                <a:cs typeface="Times New Roman" pitchFamily="18" charset="0"/>
              </a:rPr>
              <a:t>Discuss the question. Prepare a list of 15 pieces of advice</a:t>
            </a:r>
            <a:r>
              <a:rPr lang="en-GB" sz="2400" b="1" dirty="0" smtClean="0">
                <a:solidFill>
                  <a:schemeClr val="tx1"/>
                </a:solidFill>
                <a:effectLst/>
                <a:latin typeface="Georgia" pitchFamily="18" charset="0"/>
                <a:cs typeface="Times New Roman" pitchFamily="18" charset="0"/>
              </a:rPr>
              <a:t>.</a:t>
            </a:r>
            <a:r>
              <a:rPr lang="cs-CZ" b="1" dirty="0" smtClean="0">
                <a:solidFill>
                  <a:srgbClr val="FF0000"/>
                </a:solidFill>
                <a:effectLst/>
                <a:latin typeface="Georgia" pitchFamily="18" charset="0"/>
                <a:cs typeface="Times New Roman" pitchFamily="18" charset="0"/>
              </a:rPr>
              <a:t/>
            </a:r>
            <a:br>
              <a:rPr lang="cs-CZ" b="1" dirty="0" smtClean="0">
                <a:solidFill>
                  <a:srgbClr val="FF0000"/>
                </a:solidFill>
                <a:effectLst/>
                <a:latin typeface="Georgia" pitchFamily="18" charset="0"/>
                <a:cs typeface="Times New Roman" pitchFamily="18" charset="0"/>
              </a:rPr>
            </a:br>
            <a:endParaRPr lang="cs-CZ" dirty="0">
              <a:latin typeface="Georgia" pitchFamily="18" charset="0"/>
            </a:endParaRPr>
          </a:p>
        </p:txBody>
      </p:sp>
    </p:spTree>
    <p:extLst>
      <p:ext uri="{BB962C8B-B14F-4D97-AF65-F5344CB8AC3E}">
        <p14:creationId xmlns:p14="http://schemas.microsoft.com/office/powerpoint/2010/main" val="19347506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57166"/>
            <a:ext cx="8229600" cy="1055610"/>
          </a:xfrm>
        </p:spPr>
        <p:txBody>
          <a:bodyPr/>
          <a:lstStyle/>
          <a:p>
            <a:pPr>
              <a:lnSpc>
                <a:spcPct val="100000"/>
              </a:lnSpc>
            </a:pPr>
            <a:r>
              <a:rPr lang="en-GB" sz="2400" b="1" dirty="0">
                <a:solidFill>
                  <a:srgbClr val="C00000"/>
                </a:solidFill>
                <a:effectLst/>
                <a:latin typeface="Verdana" pitchFamily="34" charset="0"/>
                <a:ea typeface="Verdana" pitchFamily="34" charset="0"/>
                <a:cs typeface="Verdana" pitchFamily="34" charset="0"/>
              </a:rPr>
              <a:t>What can you do to help our </a:t>
            </a:r>
            <a:r>
              <a:rPr lang="en-GB" sz="2400" b="1" dirty="0" smtClean="0">
                <a:solidFill>
                  <a:srgbClr val="C00000"/>
                </a:solidFill>
                <a:effectLst/>
                <a:latin typeface="Verdana" pitchFamily="34" charset="0"/>
                <a:ea typeface="Verdana" pitchFamily="34" charset="0"/>
                <a:cs typeface="Verdana" pitchFamily="34" charset="0"/>
              </a:rPr>
              <a:t>environment</a:t>
            </a:r>
            <a:r>
              <a:rPr lang="cs-CZ" sz="2400" b="1" dirty="0" smtClean="0">
                <a:solidFill>
                  <a:srgbClr val="C00000"/>
                </a:solidFill>
                <a:effectLst/>
                <a:latin typeface="Verdana" pitchFamily="34" charset="0"/>
                <a:ea typeface="Verdana" pitchFamily="34" charset="0"/>
                <a:cs typeface="Verdana" pitchFamily="34" charset="0"/>
              </a:rPr>
              <a:t/>
            </a:r>
            <a:br>
              <a:rPr lang="cs-CZ" sz="2400" b="1" dirty="0" smtClean="0">
                <a:solidFill>
                  <a:srgbClr val="C00000"/>
                </a:solidFill>
                <a:effectLst/>
                <a:latin typeface="Verdana" pitchFamily="34" charset="0"/>
                <a:ea typeface="Verdana" pitchFamily="34" charset="0"/>
                <a:cs typeface="Verdana" pitchFamily="34" charset="0"/>
              </a:rPr>
            </a:br>
            <a:r>
              <a:rPr lang="en-GB" sz="2400" b="1" dirty="0" smtClean="0">
                <a:solidFill>
                  <a:srgbClr val="C00000"/>
                </a:solidFill>
                <a:effectLst/>
                <a:latin typeface="Verdana" pitchFamily="34" charset="0"/>
                <a:ea typeface="Verdana" pitchFamily="34" charset="0"/>
                <a:cs typeface="Verdana" pitchFamily="34" charset="0"/>
              </a:rPr>
              <a:t> </a:t>
            </a:r>
            <a:r>
              <a:rPr lang="en-GB" sz="2400" b="1" dirty="0">
                <a:solidFill>
                  <a:srgbClr val="C00000"/>
                </a:solidFill>
                <a:effectLst/>
                <a:latin typeface="Verdana" pitchFamily="34" charset="0"/>
                <a:ea typeface="Verdana" pitchFamily="34" charset="0"/>
                <a:cs typeface="Verdana" pitchFamily="34" charset="0"/>
              </a:rPr>
              <a:t>as a single individual</a:t>
            </a:r>
            <a:r>
              <a:rPr lang="en-GB" sz="2400" b="1" dirty="0" smtClean="0">
                <a:solidFill>
                  <a:srgbClr val="C00000"/>
                </a:solidFill>
                <a:effectLst/>
                <a:latin typeface="Verdana" pitchFamily="34" charset="0"/>
                <a:ea typeface="Verdana" pitchFamily="34" charset="0"/>
                <a:cs typeface="Verdana" pitchFamily="34" charset="0"/>
              </a:rPr>
              <a:t>?</a:t>
            </a:r>
            <a:endParaRPr lang="en-GB" sz="2400" dirty="0">
              <a:solidFill>
                <a:srgbClr val="C00000"/>
              </a:solidFill>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57200" y="1916832"/>
            <a:ext cx="8219256" cy="4248472"/>
          </a:xfrm>
        </p:spPr>
        <p:txBody>
          <a:bodyPr>
            <a:normAutofit/>
          </a:bodyPr>
          <a:lstStyle/>
          <a:p>
            <a:pPr>
              <a:lnSpc>
                <a:spcPct val="150000"/>
              </a:lnSpc>
            </a:pPr>
            <a:r>
              <a:rPr lang="en-GB" sz="2000" dirty="0" smtClean="0">
                <a:solidFill>
                  <a:schemeClr val="tx1"/>
                </a:solidFill>
                <a:latin typeface="Georgia" pitchFamily="18" charset="0"/>
                <a:cs typeface="Times New Roman" pitchFamily="18" charset="0"/>
              </a:rPr>
              <a:t>Turn </a:t>
            </a:r>
            <a:r>
              <a:rPr lang="en-GB" sz="2000" dirty="0">
                <a:solidFill>
                  <a:schemeClr val="tx1"/>
                </a:solidFill>
                <a:latin typeface="Georgia" pitchFamily="18" charset="0"/>
                <a:cs typeface="Times New Roman" pitchFamily="18" charset="0"/>
              </a:rPr>
              <a:t>off lights, TVs, computers, when you do not need them.</a:t>
            </a:r>
            <a:endParaRPr lang="cs-CZ" sz="2000" dirty="0">
              <a:solidFill>
                <a:schemeClr val="tx1"/>
              </a:solidFill>
              <a:latin typeface="Georgia" pitchFamily="18" charset="0"/>
              <a:cs typeface="Times New Roman" pitchFamily="18" charset="0"/>
            </a:endParaRPr>
          </a:p>
          <a:p>
            <a:pPr>
              <a:lnSpc>
                <a:spcPct val="150000"/>
              </a:lnSpc>
            </a:pPr>
            <a:r>
              <a:rPr lang="en-GB" sz="2000" dirty="0">
                <a:solidFill>
                  <a:schemeClr val="tx1"/>
                </a:solidFill>
                <a:latin typeface="Georgia" pitchFamily="18" charset="0"/>
                <a:cs typeface="Times New Roman" pitchFamily="18" charset="0"/>
              </a:rPr>
              <a:t>Walk or ride your bike instead of taking a car everywhere.</a:t>
            </a:r>
            <a:endParaRPr lang="cs-CZ" sz="2000" dirty="0">
              <a:solidFill>
                <a:schemeClr val="tx1"/>
              </a:solidFill>
              <a:latin typeface="Georgia" pitchFamily="18" charset="0"/>
              <a:cs typeface="Times New Roman" pitchFamily="18" charset="0"/>
            </a:endParaRPr>
          </a:p>
          <a:p>
            <a:pPr>
              <a:lnSpc>
                <a:spcPct val="150000"/>
              </a:lnSpc>
            </a:pPr>
            <a:r>
              <a:rPr lang="cs-CZ" sz="2000" dirty="0" smtClean="0">
                <a:solidFill>
                  <a:schemeClr val="tx1"/>
                </a:solidFill>
                <a:latin typeface="Georgia" pitchFamily="18" charset="0"/>
                <a:cs typeface="Times New Roman" pitchFamily="18" charset="0"/>
              </a:rPr>
              <a:t>B</a:t>
            </a:r>
            <a:r>
              <a:rPr lang="en-GB" sz="2000" dirty="0" err="1" smtClean="0">
                <a:solidFill>
                  <a:schemeClr val="tx1"/>
                </a:solidFill>
                <a:latin typeface="Georgia" pitchFamily="18" charset="0"/>
                <a:cs typeface="Times New Roman" pitchFamily="18" charset="0"/>
              </a:rPr>
              <a:t>uy</a:t>
            </a:r>
            <a:r>
              <a:rPr lang="en-GB" sz="2000" dirty="0" smtClean="0">
                <a:solidFill>
                  <a:schemeClr val="tx1"/>
                </a:solidFill>
                <a:latin typeface="Georgia" pitchFamily="18" charset="0"/>
                <a:cs typeface="Times New Roman" pitchFamily="18" charset="0"/>
              </a:rPr>
              <a:t> </a:t>
            </a:r>
            <a:r>
              <a:rPr lang="en-GB" sz="2000" dirty="0">
                <a:solidFill>
                  <a:schemeClr val="tx1"/>
                </a:solidFill>
                <a:latin typeface="Georgia" pitchFamily="18" charset="0"/>
                <a:cs typeface="Times New Roman" pitchFamily="18" charset="0"/>
              </a:rPr>
              <a:t>reusable grocery bags.</a:t>
            </a:r>
            <a:endParaRPr lang="cs-CZ" sz="2000" dirty="0">
              <a:solidFill>
                <a:schemeClr val="tx1"/>
              </a:solidFill>
              <a:latin typeface="Georgia" pitchFamily="18" charset="0"/>
              <a:cs typeface="Times New Roman" pitchFamily="18" charset="0"/>
            </a:endParaRPr>
          </a:p>
          <a:p>
            <a:pPr>
              <a:lnSpc>
                <a:spcPct val="150000"/>
              </a:lnSpc>
            </a:pPr>
            <a:r>
              <a:rPr lang="en-GB" sz="2000" dirty="0" smtClean="0">
                <a:solidFill>
                  <a:schemeClr val="tx1"/>
                </a:solidFill>
                <a:latin typeface="Georgia" pitchFamily="18" charset="0"/>
                <a:cs typeface="Times New Roman" pitchFamily="18" charset="0"/>
              </a:rPr>
              <a:t>Recycle</a:t>
            </a:r>
            <a:r>
              <a:rPr lang="cs-CZ" sz="2000" dirty="0" smtClean="0">
                <a:solidFill>
                  <a:schemeClr val="tx1"/>
                </a:solidFill>
                <a:latin typeface="Georgia" pitchFamily="18" charset="0"/>
                <a:cs typeface="Times New Roman" pitchFamily="18" charset="0"/>
              </a:rPr>
              <a:t> </a:t>
            </a:r>
            <a:r>
              <a:rPr lang="en-GB" sz="2000" dirty="0" smtClean="0">
                <a:solidFill>
                  <a:schemeClr val="tx1"/>
                </a:solidFill>
                <a:latin typeface="Georgia" pitchFamily="18" charset="0"/>
                <a:cs typeface="Times New Roman" pitchFamily="18" charset="0"/>
              </a:rPr>
              <a:t>paper</a:t>
            </a:r>
            <a:r>
              <a:rPr lang="en-GB" sz="2000" dirty="0">
                <a:solidFill>
                  <a:schemeClr val="tx1"/>
                </a:solidFill>
                <a:latin typeface="Georgia" pitchFamily="18" charset="0"/>
                <a:cs typeface="Times New Roman" pitchFamily="18" charset="0"/>
              </a:rPr>
              <a:t>, aluminium cans, cardboard, food cans, plastic, </a:t>
            </a:r>
            <a:r>
              <a:rPr lang="en-GB" sz="2000" dirty="0" smtClean="0">
                <a:solidFill>
                  <a:schemeClr val="tx1"/>
                </a:solidFill>
                <a:latin typeface="Georgia" pitchFamily="18" charset="0"/>
                <a:cs typeface="Times New Roman" pitchFamily="18" charset="0"/>
              </a:rPr>
              <a:t>glass</a:t>
            </a:r>
            <a:r>
              <a:rPr lang="cs-CZ" sz="2000" dirty="0" smtClean="0">
                <a:solidFill>
                  <a:schemeClr val="tx1"/>
                </a:solidFill>
                <a:latin typeface="Georgia" pitchFamily="18" charset="0"/>
                <a:cs typeface="Times New Roman" pitchFamily="18" charset="0"/>
              </a:rPr>
              <a:t>.</a:t>
            </a:r>
            <a:endParaRPr lang="cs-CZ" sz="2000" dirty="0">
              <a:solidFill>
                <a:schemeClr val="tx1"/>
              </a:solidFill>
              <a:latin typeface="Georgia" pitchFamily="18" charset="0"/>
              <a:cs typeface="Times New Roman" pitchFamily="18" charset="0"/>
            </a:endParaRPr>
          </a:p>
          <a:p>
            <a:pPr>
              <a:lnSpc>
                <a:spcPct val="150000"/>
              </a:lnSpc>
            </a:pPr>
            <a:r>
              <a:rPr lang="en-GB" sz="2000" dirty="0">
                <a:solidFill>
                  <a:schemeClr val="tx1"/>
                </a:solidFill>
                <a:latin typeface="Georgia" pitchFamily="18" charset="0"/>
                <a:cs typeface="Times New Roman" pitchFamily="18" charset="0"/>
              </a:rPr>
              <a:t>Use less paper whenever possible. Save the trees.</a:t>
            </a:r>
            <a:endParaRPr lang="cs-CZ" sz="2000" dirty="0">
              <a:solidFill>
                <a:schemeClr val="tx1"/>
              </a:solidFill>
              <a:latin typeface="Georgia" pitchFamily="18" charset="0"/>
              <a:cs typeface="Times New Roman" pitchFamily="18" charset="0"/>
            </a:endParaRPr>
          </a:p>
          <a:p>
            <a:pPr>
              <a:lnSpc>
                <a:spcPct val="150000"/>
              </a:lnSpc>
            </a:pPr>
            <a:r>
              <a:rPr lang="en-GB" sz="2000" dirty="0">
                <a:solidFill>
                  <a:schemeClr val="tx1"/>
                </a:solidFill>
                <a:latin typeface="Georgia" pitchFamily="18" charset="0"/>
                <a:cs typeface="Times New Roman" pitchFamily="18" charset="0"/>
              </a:rPr>
              <a:t>Buy the product that uses less packaging material.</a:t>
            </a:r>
            <a:endParaRPr lang="cs-CZ" sz="2000" dirty="0">
              <a:solidFill>
                <a:schemeClr val="tx1"/>
              </a:solidFill>
              <a:latin typeface="Georgia" pitchFamily="18" charset="0"/>
              <a:cs typeface="Times New Roman" pitchFamily="18" charset="0"/>
            </a:endParaRPr>
          </a:p>
          <a:p>
            <a:pPr>
              <a:lnSpc>
                <a:spcPct val="150000"/>
              </a:lnSpc>
            </a:pPr>
            <a:r>
              <a:rPr lang="cs-CZ" sz="2000" dirty="0" smtClean="0">
                <a:solidFill>
                  <a:schemeClr val="tx1"/>
                </a:solidFill>
                <a:latin typeface="Georgia" pitchFamily="18" charset="0"/>
                <a:cs typeface="Times New Roman" pitchFamily="18" charset="0"/>
              </a:rPr>
              <a:t>G</a:t>
            </a:r>
            <a:r>
              <a:rPr lang="en-GB" sz="2000" dirty="0" smtClean="0">
                <a:solidFill>
                  <a:schemeClr val="tx1"/>
                </a:solidFill>
                <a:latin typeface="Georgia" pitchFamily="18" charset="0"/>
                <a:cs typeface="Times New Roman" pitchFamily="18" charset="0"/>
              </a:rPr>
              <a:t>row </a:t>
            </a:r>
            <a:r>
              <a:rPr lang="en-GB" sz="2000" dirty="0">
                <a:solidFill>
                  <a:schemeClr val="tx1"/>
                </a:solidFill>
                <a:latin typeface="Georgia" pitchFamily="18" charset="0"/>
                <a:cs typeface="Times New Roman" pitchFamily="18" charset="0"/>
              </a:rPr>
              <a:t>your own vegetables and fruits.</a:t>
            </a:r>
            <a:endParaRPr lang="cs-CZ" sz="2000" dirty="0">
              <a:solidFill>
                <a:schemeClr val="tx1"/>
              </a:solidFill>
              <a:latin typeface="Georgia" pitchFamily="18" charset="0"/>
              <a:cs typeface="Times New Roman" pitchFamily="18" charset="0"/>
            </a:endParaRPr>
          </a:p>
          <a:p>
            <a:pPr>
              <a:lnSpc>
                <a:spcPct val="150000"/>
              </a:lnSpc>
            </a:pPr>
            <a:r>
              <a:rPr lang="cs-CZ" sz="2000" dirty="0" smtClean="0">
                <a:solidFill>
                  <a:schemeClr val="tx1"/>
                </a:solidFill>
                <a:latin typeface="Georgia" pitchFamily="18" charset="0"/>
                <a:cs typeface="Times New Roman" pitchFamily="18" charset="0"/>
              </a:rPr>
              <a:t>P</a:t>
            </a:r>
            <a:r>
              <a:rPr lang="en-GB" sz="2000" dirty="0" err="1" smtClean="0">
                <a:solidFill>
                  <a:schemeClr val="tx1"/>
                </a:solidFill>
                <a:latin typeface="Georgia" pitchFamily="18" charset="0"/>
                <a:cs typeface="Times New Roman" pitchFamily="18" charset="0"/>
              </a:rPr>
              <a:t>lant</a:t>
            </a:r>
            <a:r>
              <a:rPr lang="en-GB" sz="2000" dirty="0" smtClean="0">
                <a:solidFill>
                  <a:schemeClr val="tx1"/>
                </a:solidFill>
                <a:latin typeface="Georgia" pitchFamily="18" charset="0"/>
                <a:cs typeface="Times New Roman" pitchFamily="18" charset="0"/>
              </a:rPr>
              <a:t> </a:t>
            </a:r>
            <a:r>
              <a:rPr lang="en-GB" sz="2000" dirty="0">
                <a:solidFill>
                  <a:schemeClr val="tx1"/>
                </a:solidFill>
                <a:latin typeface="Georgia" pitchFamily="18" charset="0"/>
                <a:cs typeface="Times New Roman" pitchFamily="18" charset="0"/>
              </a:rPr>
              <a:t>a deciduous tree.</a:t>
            </a:r>
            <a:endParaRPr lang="cs-CZ" sz="2000" dirty="0">
              <a:solidFill>
                <a:schemeClr val="tx1"/>
              </a:solidFill>
              <a:latin typeface="Georgia" pitchFamily="18" charset="0"/>
              <a:cs typeface="Times New Roman" pitchFamily="18" charset="0"/>
            </a:endParaRPr>
          </a:p>
          <a:p>
            <a:pPr marL="0" indent="0">
              <a:buNone/>
            </a:pPr>
            <a:endParaRPr lang="en-GB" dirty="0"/>
          </a:p>
        </p:txBody>
      </p:sp>
    </p:spTree>
    <p:extLst>
      <p:ext uri="{BB962C8B-B14F-4D97-AF65-F5344CB8AC3E}">
        <p14:creationId xmlns:p14="http://schemas.microsoft.com/office/powerpoint/2010/main" val="680323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nSpc>
                <a:spcPct val="100000"/>
              </a:lnSpc>
            </a:pPr>
            <a:r>
              <a:rPr lang="en-GB" sz="2400" b="1" dirty="0">
                <a:solidFill>
                  <a:srgbClr val="C00000"/>
                </a:solidFill>
                <a:effectLst/>
                <a:latin typeface="Verdana" pitchFamily="34" charset="0"/>
                <a:ea typeface="Verdana" pitchFamily="34" charset="0"/>
                <a:cs typeface="Verdana" pitchFamily="34" charset="0"/>
              </a:rPr>
              <a:t>What can you do to help our environment </a:t>
            </a:r>
            <a:r>
              <a:rPr lang="cs-CZ" sz="2400" b="1" dirty="0" smtClean="0">
                <a:solidFill>
                  <a:srgbClr val="C00000"/>
                </a:solidFill>
                <a:effectLst/>
                <a:latin typeface="Verdana" pitchFamily="34" charset="0"/>
                <a:ea typeface="Verdana" pitchFamily="34" charset="0"/>
                <a:cs typeface="Verdana" pitchFamily="34" charset="0"/>
              </a:rPr>
              <a:t/>
            </a:r>
            <a:br>
              <a:rPr lang="cs-CZ" sz="2400" b="1" dirty="0" smtClean="0">
                <a:solidFill>
                  <a:srgbClr val="C00000"/>
                </a:solidFill>
                <a:effectLst/>
                <a:latin typeface="Verdana" pitchFamily="34" charset="0"/>
                <a:ea typeface="Verdana" pitchFamily="34" charset="0"/>
                <a:cs typeface="Verdana" pitchFamily="34" charset="0"/>
              </a:rPr>
            </a:br>
            <a:r>
              <a:rPr lang="en-GB" sz="2400" b="1" dirty="0" smtClean="0">
                <a:solidFill>
                  <a:srgbClr val="C00000"/>
                </a:solidFill>
                <a:effectLst/>
                <a:latin typeface="Verdana" pitchFamily="34" charset="0"/>
                <a:ea typeface="Verdana" pitchFamily="34" charset="0"/>
                <a:cs typeface="Verdana" pitchFamily="34" charset="0"/>
              </a:rPr>
              <a:t>as </a:t>
            </a:r>
            <a:r>
              <a:rPr lang="en-GB" sz="2400" b="1" dirty="0">
                <a:solidFill>
                  <a:srgbClr val="C00000"/>
                </a:solidFill>
                <a:effectLst/>
                <a:latin typeface="Verdana" pitchFamily="34" charset="0"/>
                <a:ea typeface="Verdana" pitchFamily="34" charset="0"/>
                <a:cs typeface="Verdana" pitchFamily="34" charset="0"/>
              </a:rPr>
              <a:t>a single individual?</a:t>
            </a:r>
            <a:endParaRPr lang="en-GB" sz="2400" dirty="0">
              <a:solidFill>
                <a:srgbClr val="C00000"/>
              </a:solidFill>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57200" y="1600200"/>
            <a:ext cx="8219256" cy="4565103"/>
          </a:xfrm>
        </p:spPr>
        <p:txBody>
          <a:bodyPr>
            <a:normAutofit fontScale="92500"/>
          </a:bodyPr>
          <a:lstStyle/>
          <a:p>
            <a:pPr>
              <a:lnSpc>
                <a:spcPct val="150000"/>
              </a:lnSpc>
            </a:pPr>
            <a:r>
              <a:rPr lang="en-GB" dirty="0" smtClean="0">
                <a:solidFill>
                  <a:schemeClr val="tx1"/>
                </a:solidFill>
                <a:latin typeface="Georgia" pitchFamily="18" charset="0"/>
                <a:cs typeface="Times New Roman" pitchFamily="18" charset="0"/>
              </a:rPr>
              <a:t>Choose rechargeable batteries, then recycle them</a:t>
            </a:r>
            <a:r>
              <a:rPr lang="cs-CZ" dirty="0" smtClean="0">
                <a:solidFill>
                  <a:schemeClr val="tx1"/>
                </a:solidFill>
                <a:latin typeface="Georgia" pitchFamily="18" charset="0"/>
                <a:cs typeface="Times New Roman" pitchFamily="18" charset="0"/>
              </a:rPr>
              <a:t>. </a:t>
            </a:r>
            <a:endParaRPr lang="en-GB" dirty="0" smtClean="0">
              <a:solidFill>
                <a:schemeClr val="tx1"/>
              </a:solidFill>
              <a:latin typeface="Georgia" pitchFamily="18" charset="0"/>
              <a:cs typeface="Times New Roman" pitchFamily="18" charset="0"/>
            </a:endParaRPr>
          </a:p>
          <a:p>
            <a:pPr>
              <a:lnSpc>
                <a:spcPct val="150000"/>
              </a:lnSpc>
            </a:pPr>
            <a:r>
              <a:rPr lang="en-GB" dirty="0" err="1" smtClean="0">
                <a:solidFill>
                  <a:schemeClr val="tx1"/>
                </a:solidFill>
                <a:latin typeface="Georgia" pitchFamily="18" charset="0"/>
                <a:cs typeface="Times New Roman" pitchFamily="18" charset="0"/>
              </a:rPr>
              <a:t>Shar</a:t>
            </a:r>
            <a:r>
              <a:rPr lang="cs-CZ" dirty="0" smtClean="0">
                <a:solidFill>
                  <a:schemeClr val="tx1"/>
                </a:solidFill>
                <a:latin typeface="Georgia" pitchFamily="18" charset="0"/>
                <a:cs typeface="Times New Roman" pitchFamily="18" charset="0"/>
              </a:rPr>
              <a:t>e</a:t>
            </a:r>
            <a:r>
              <a:rPr lang="en-GB" dirty="0" smtClean="0">
                <a:solidFill>
                  <a:schemeClr val="tx1"/>
                </a:solidFill>
                <a:latin typeface="Georgia" pitchFamily="18" charset="0"/>
                <a:cs typeface="Times New Roman" pitchFamily="18" charset="0"/>
              </a:rPr>
              <a:t> books to reduce waste.</a:t>
            </a:r>
          </a:p>
          <a:p>
            <a:pPr>
              <a:lnSpc>
                <a:spcPct val="150000"/>
              </a:lnSpc>
            </a:pPr>
            <a:r>
              <a:rPr lang="cs-CZ" dirty="0" smtClean="0">
                <a:solidFill>
                  <a:schemeClr val="tx1"/>
                </a:solidFill>
                <a:latin typeface="Georgia" pitchFamily="18" charset="0"/>
                <a:cs typeface="Times New Roman" pitchFamily="18" charset="0"/>
              </a:rPr>
              <a:t>D</a:t>
            </a:r>
            <a:r>
              <a:rPr lang="en-GB" dirty="0" smtClean="0">
                <a:solidFill>
                  <a:schemeClr val="tx1"/>
                </a:solidFill>
                <a:latin typeface="Georgia" pitchFamily="18" charset="0"/>
                <a:cs typeface="Times New Roman" pitchFamily="18" charset="0"/>
              </a:rPr>
              <a:t>rink bottled water, reuse the bottle before recycling it.</a:t>
            </a:r>
          </a:p>
          <a:p>
            <a:pPr>
              <a:lnSpc>
                <a:spcPct val="150000"/>
              </a:lnSpc>
            </a:pPr>
            <a:r>
              <a:rPr lang="en-GB" dirty="0" smtClean="0">
                <a:solidFill>
                  <a:schemeClr val="tx1"/>
                </a:solidFill>
                <a:latin typeface="Georgia" pitchFamily="18" charset="0"/>
                <a:cs typeface="Times New Roman" pitchFamily="18" charset="0"/>
              </a:rPr>
              <a:t>Participate in clean</a:t>
            </a:r>
            <a:r>
              <a:rPr lang="cs-CZ" dirty="0" smtClean="0">
                <a:solidFill>
                  <a:schemeClr val="tx1"/>
                </a:solidFill>
                <a:latin typeface="Georgia" pitchFamily="18" charset="0"/>
                <a:cs typeface="Times New Roman" pitchFamily="18" charset="0"/>
              </a:rPr>
              <a:t>-</a:t>
            </a:r>
            <a:r>
              <a:rPr lang="en-GB" dirty="0" smtClean="0">
                <a:solidFill>
                  <a:schemeClr val="tx1"/>
                </a:solidFill>
                <a:latin typeface="Georgia" pitchFamily="18" charset="0"/>
                <a:cs typeface="Times New Roman" pitchFamily="18" charset="0"/>
              </a:rPr>
              <a:t>up days at a park.</a:t>
            </a:r>
          </a:p>
          <a:p>
            <a:pPr>
              <a:lnSpc>
                <a:spcPct val="150000"/>
              </a:lnSpc>
            </a:pPr>
            <a:r>
              <a:rPr lang="en-GB" dirty="0" smtClean="0">
                <a:solidFill>
                  <a:schemeClr val="tx1"/>
                </a:solidFill>
                <a:latin typeface="Georgia" pitchFamily="18" charset="0"/>
                <a:cs typeface="Times New Roman" pitchFamily="18" charset="0"/>
              </a:rPr>
              <a:t>Don't litter.</a:t>
            </a:r>
          </a:p>
          <a:p>
            <a:pPr>
              <a:lnSpc>
                <a:spcPct val="150000"/>
              </a:lnSpc>
            </a:pPr>
            <a:r>
              <a:rPr lang="en-GB" dirty="0" smtClean="0">
                <a:solidFill>
                  <a:schemeClr val="tx1"/>
                </a:solidFill>
                <a:latin typeface="Georgia" pitchFamily="18" charset="0"/>
                <a:cs typeface="Times New Roman" pitchFamily="18" charset="0"/>
              </a:rPr>
              <a:t>“Adopt” an endangered animal through a charity.</a:t>
            </a:r>
          </a:p>
          <a:p>
            <a:pPr>
              <a:lnSpc>
                <a:spcPct val="150000"/>
              </a:lnSpc>
            </a:pPr>
            <a:r>
              <a:rPr lang="cs-CZ" dirty="0" smtClean="0">
                <a:solidFill>
                  <a:schemeClr val="tx1"/>
                </a:solidFill>
                <a:latin typeface="Georgia" pitchFamily="18" charset="0"/>
                <a:cs typeface="Times New Roman" pitchFamily="18" charset="0"/>
              </a:rPr>
              <a:t>U</a:t>
            </a:r>
            <a:r>
              <a:rPr lang="en-GB" dirty="0" smtClean="0">
                <a:solidFill>
                  <a:schemeClr val="tx1"/>
                </a:solidFill>
                <a:latin typeface="Georgia" pitchFamily="18" charset="0"/>
                <a:cs typeface="Times New Roman" pitchFamily="18" charset="0"/>
              </a:rPr>
              <a:t>se</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roll-on </a:t>
            </a:r>
            <a:r>
              <a:rPr lang="en-GB" dirty="0">
                <a:solidFill>
                  <a:schemeClr val="tx1"/>
                </a:solidFill>
                <a:latin typeface="Georgia" pitchFamily="18" charset="0"/>
                <a:cs typeface="Times New Roman" pitchFamily="18" charset="0"/>
              </a:rPr>
              <a:t>deodorants, creams, sticks and other non-aerosol </a:t>
            </a:r>
            <a:r>
              <a:rPr lang="en-GB" dirty="0" smtClean="0">
                <a:solidFill>
                  <a:schemeClr val="tx1"/>
                </a:solidFill>
                <a:latin typeface="Georgia" pitchFamily="18" charset="0"/>
                <a:cs typeface="Times New Roman" pitchFamily="18" charset="0"/>
              </a:rPr>
              <a:t>products.</a:t>
            </a:r>
            <a:endParaRPr lang="cs-CZ" dirty="0">
              <a:solidFill>
                <a:schemeClr val="tx1"/>
              </a:solidFill>
              <a:latin typeface="Georgia" pitchFamily="18" charset="0"/>
              <a:cs typeface="Times New Roman" pitchFamily="18" charset="0"/>
            </a:endParaRPr>
          </a:p>
          <a:p>
            <a:pPr marL="0" indent="0">
              <a:buNone/>
            </a:pPr>
            <a:endParaRPr lang="en-GB" dirty="0" smtClean="0">
              <a:solidFill>
                <a:schemeClr val="tx1"/>
              </a:solidFill>
              <a:latin typeface="Times New Roman" pitchFamily="18" charset="0"/>
              <a:cs typeface="Times New Roman" pitchFamily="18" charset="0"/>
            </a:endParaRPr>
          </a:p>
          <a:p>
            <a:pPr marL="0" indent="0">
              <a:buNone/>
            </a:pPr>
            <a:endParaRPr lang="en-GB" dirty="0"/>
          </a:p>
        </p:txBody>
      </p:sp>
    </p:spTree>
    <p:extLst>
      <p:ext uri="{BB962C8B-B14F-4D97-AF65-F5344CB8AC3E}">
        <p14:creationId xmlns:p14="http://schemas.microsoft.com/office/powerpoint/2010/main" val="26850558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548680"/>
            <a:ext cx="8229600" cy="839586"/>
          </a:xfrm>
        </p:spPr>
        <p:txBody>
          <a:bodyPr/>
          <a:lstStyle/>
          <a:p>
            <a:pPr>
              <a:lnSpc>
                <a:spcPct val="100000"/>
              </a:lnSpc>
            </a:pPr>
            <a:r>
              <a:rPr lang="en-GB" sz="2400" b="1" dirty="0">
                <a:solidFill>
                  <a:srgbClr val="C00000"/>
                </a:solidFill>
                <a:effectLst/>
                <a:latin typeface="Verdana" pitchFamily="34" charset="0"/>
                <a:ea typeface="Verdana" pitchFamily="34" charset="0"/>
                <a:cs typeface="Verdana" pitchFamily="34" charset="0"/>
              </a:rPr>
              <a:t>What can you do to help our </a:t>
            </a:r>
            <a:r>
              <a:rPr lang="en-GB" sz="2400" b="1" dirty="0" smtClean="0">
                <a:solidFill>
                  <a:srgbClr val="C00000"/>
                </a:solidFill>
                <a:effectLst/>
                <a:latin typeface="Verdana" pitchFamily="34" charset="0"/>
                <a:ea typeface="Verdana" pitchFamily="34" charset="0"/>
                <a:cs typeface="Verdana" pitchFamily="34" charset="0"/>
              </a:rPr>
              <a:t>environment</a:t>
            </a:r>
            <a:r>
              <a:rPr lang="cs-CZ" sz="2400" b="1" dirty="0" smtClean="0">
                <a:solidFill>
                  <a:srgbClr val="C00000"/>
                </a:solidFill>
                <a:effectLst/>
                <a:latin typeface="Verdana" pitchFamily="34" charset="0"/>
                <a:ea typeface="Verdana" pitchFamily="34" charset="0"/>
                <a:cs typeface="Verdana" pitchFamily="34" charset="0"/>
              </a:rPr>
              <a:t/>
            </a:r>
            <a:br>
              <a:rPr lang="cs-CZ" sz="2400" b="1" dirty="0" smtClean="0">
                <a:solidFill>
                  <a:srgbClr val="C00000"/>
                </a:solidFill>
                <a:effectLst/>
                <a:latin typeface="Verdana" pitchFamily="34" charset="0"/>
                <a:ea typeface="Verdana" pitchFamily="34" charset="0"/>
                <a:cs typeface="Verdana" pitchFamily="34" charset="0"/>
              </a:rPr>
            </a:br>
            <a:r>
              <a:rPr lang="en-GB" sz="2400" b="1" dirty="0" smtClean="0">
                <a:solidFill>
                  <a:srgbClr val="C00000"/>
                </a:solidFill>
                <a:effectLst/>
                <a:latin typeface="Verdana" pitchFamily="34" charset="0"/>
                <a:ea typeface="Verdana" pitchFamily="34" charset="0"/>
                <a:cs typeface="Verdana" pitchFamily="34" charset="0"/>
              </a:rPr>
              <a:t> </a:t>
            </a:r>
            <a:r>
              <a:rPr lang="en-GB" sz="2400" b="1" dirty="0">
                <a:solidFill>
                  <a:srgbClr val="C00000"/>
                </a:solidFill>
                <a:effectLst/>
                <a:latin typeface="Verdana" pitchFamily="34" charset="0"/>
                <a:ea typeface="Verdana" pitchFamily="34" charset="0"/>
                <a:cs typeface="Verdana" pitchFamily="34" charset="0"/>
              </a:rPr>
              <a:t>as a single individual?</a:t>
            </a:r>
            <a:endParaRPr lang="en-GB" sz="2400" dirty="0">
              <a:solidFill>
                <a:srgbClr val="C00000"/>
              </a:solidFill>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67544" y="1988840"/>
            <a:ext cx="8219256" cy="3998976"/>
          </a:xfrm>
        </p:spPr>
        <p:txBody>
          <a:bodyPr/>
          <a:lstStyle/>
          <a:p>
            <a:pPr>
              <a:lnSpc>
                <a:spcPct val="150000"/>
              </a:lnSpc>
            </a:pPr>
            <a:r>
              <a:rPr lang="en-GB" dirty="0" smtClean="0">
                <a:solidFill>
                  <a:schemeClr val="tx1"/>
                </a:solidFill>
                <a:latin typeface="Georgia" pitchFamily="18" charset="0"/>
                <a:cs typeface="Times New Roman" pitchFamily="18" charset="0"/>
              </a:rPr>
              <a:t>Use </a:t>
            </a:r>
            <a:r>
              <a:rPr lang="en-GB" dirty="0">
                <a:solidFill>
                  <a:schemeClr val="tx1"/>
                </a:solidFill>
                <a:latin typeface="Georgia" pitchFamily="18" charset="0"/>
                <a:cs typeface="Times New Roman" pitchFamily="18" charset="0"/>
              </a:rPr>
              <a:t>paper on both sides.</a:t>
            </a:r>
            <a:endParaRPr lang="cs-CZ" dirty="0">
              <a:solidFill>
                <a:schemeClr val="tx1"/>
              </a:solidFill>
              <a:latin typeface="Georgia" pitchFamily="18" charset="0"/>
              <a:cs typeface="Times New Roman" pitchFamily="18" charset="0"/>
            </a:endParaRPr>
          </a:p>
          <a:p>
            <a:pPr>
              <a:lnSpc>
                <a:spcPct val="150000"/>
              </a:lnSpc>
            </a:pPr>
            <a:r>
              <a:rPr lang="en-GB" dirty="0">
                <a:solidFill>
                  <a:schemeClr val="tx1"/>
                </a:solidFill>
                <a:latin typeface="Georgia" pitchFamily="18" charset="0"/>
                <a:cs typeface="Times New Roman" pitchFamily="18" charset="0"/>
              </a:rPr>
              <a:t>Give unwanted gifts and clothes to a charity shop.</a:t>
            </a:r>
            <a:endParaRPr lang="cs-CZ" dirty="0">
              <a:solidFill>
                <a:schemeClr val="tx1"/>
              </a:solidFill>
              <a:latin typeface="Georgia" pitchFamily="18" charset="0"/>
              <a:cs typeface="Times New Roman" pitchFamily="18" charset="0"/>
            </a:endParaRPr>
          </a:p>
          <a:p>
            <a:pPr>
              <a:lnSpc>
                <a:spcPct val="150000"/>
              </a:lnSpc>
            </a:pPr>
            <a:r>
              <a:rPr lang="en-GB" dirty="0">
                <a:solidFill>
                  <a:schemeClr val="tx1"/>
                </a:solidFill>
                <a:latin typeface="Georgia" pitchFamily="18" charset="0"/>
                <a:cs typeface="Times New Roman" pitchFamily="18" charset="0"/>
              </a:rPr>
              <a:t>Only fill the kettle up with the amount of water you need to boil that time.</a:t>
            </a:r>
            <a:endParaRPr lang="cs-CZ" dirty="0">
              <a:solidFill>
                <a:schemeClr val="tx1"/>
              </a:solidFill>
              <a:latin typeface="Georgia" pitchFamily="18" charset="0"/>
              <a:cs typeface="Times New Roman" pitchFamily="18" charset="0"/>
            </a:endParaRPr>
          </a:p>
          <a:p>
            <a:pPr>
              <a:lnSpc>
                <a:spcPct val="150000"/>
              </a:lnSpc>
            </a:pPr>
            <a:r>
              <a:rPr lang="en-GB" dirty="0">
                <a:solidFill>
                  <a:schemeClr val="tx1"/>
                </a:solidFill>
                <a:latin typeface="Georgia" pitchFamily="18" charset="0"/>
                <a:cs typeface="Times New Roman" pitchFamily="18" charset="0"/>
              </a:rPr>
              <a:t>Don't leave the TV or video on standby.</a:t>
            </a:r>
            <a:endParaRPr lang="cs-CZ" dirty="0">
              <a:solidFill>
                <a:schemeClr val="tx1"/>
              </a:solidFill>
              <a:latin typeface="Georgia" pitchFamily="18" charset="0"/>
              <a:cs typeface="Times New Roman" pitchFamily="18" charset="0"/>
            </a:endParaRPr>
          </a:p>
          <a:p>
            <a:pPr marL="0" indent="0">
              <a:buNone/>
            </a:pPr>
            <a:endParaRPr lang="en-GB" dirty="0"/>
          </a:p>
        </p:txBody>
      </p:sp>
    </p:spTree>
    <p:extLst>
      <p:ext uri="{BB962C8B-B14F-4D97-AF65-F5344CB8AC3E}">
        <p14:creationId xmlns:p14="http://schemas.microsoft.com/office/powerpoint/2010/main" val="6520946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57166"/>
            <a:ext cx="8229600" cy="1055610"/>
          </a:xfrm>
        </p:spPr>
        <p:txBody>
          <a:bodyPr/>
          <a:lstStyle/>
          <a:p>
            <a:pPr>
              <a:lnSpc>
                <a:spcPct val="100000"/>
              </a:lnSpc>
            </a:pPr>
            <a:r>
              <a:rPr lang="en-GB" sz="2400" b="1" dirty="0">
                <a:solidFill>
                  <a:srgbClr val="C00000"/>
                </a:solidFill>
                <a:effectLst/>
                <a:latin typeface="Verdana" pitchFamily="34" charset="0"/>
                <a:ea typeface="Verdana" pitchFamily="34" charset="0"/>
                <a:cs typeface="Verdana" pitchFamily="34" charset="0"/>
              </a:rPr>
              <a:t>What can you do to help our environment </a:t>
            </a:r>
            <a:r>
              <a:rPr lang="cs-CZ" sz="2400" b="1" dirty="0" smtClean="0">
                <a:solidFill>
                  <a:srgbClr val="C00000"/>
                </a:solidFill>
                <a:effectLst/>
                <a:latin typeface="Verdana" pitchFamily="34" charset="0"/>
                <a:ea typeface="Verdana" pitchFamily="34" charset="0"/>
                <a:cs typeface="Verdana" pitchFamily="34" charset="0"/>
              </a:rPr>
              <a:t/>
            </a:r>
            <a:br>
              <a:rPr lang="cs-CZ" sz="2400" b="1" dirty="0" smtClean="0">
                <a:solidFill>
                  <a:srgbClr val="C00000"/>
                </a:solidFill>
                <a:effectLst/>
                <a:latin typeface="Verdana" pitchFamily="34" charset="0"/>
                <a:ea typeface="Verdana" pitchFamily="34" charset="0"/>
                <a:cs typeface="Verdana" pitchFamily="34" charset="0"/>
              </a:rPr>
            </a:br>
            <a:r>
              <a:rPr lang="en-GB" sz="2400" b="1" dirty="0" smtClean="0">
                <a:solidFill>
                  <a:srgbClr val="C00000"/>
                </a:solidFill>
                <a:effectLst/>
                <a:latin typeface="Verdana" pitchFamily="34" charset="0"/>
                <a:ea typeface="Verdana" pitchFamily="34" charset="0"/>
                <a:cs typeface="Verdana" pitchFamily="34" charset="0"/>
              </a:rPr>
              <a:t>as </a:t>
            </a:r>
            <a:r>
              <a:rPr lang="en-GB" sz="2400" b="1" dirty="0">
                <a:solidFill>
                  <a:srgbClr val="C00000"/>
                </a:solidFill>
                <a:effectLst/>
                <a:latin typeface="Verdana" pitchFamily="34" charset="0"/>
                <a:ea typeface="Verdana" pitchFamily="34" charset="0"/>
                <a:cs typeface="Verdana" pitchFamily="34" charset="0"/>
              </a:rPr>
              <a:t>a single individual?</a:t>
            </a:r>
            <a:endParaRPr lang="en-GB" sz="2400" dirty="0">
              <a:solidFill>
                <a:srgbClr val="C00000"/>
              </a:solidFill>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57200" y="2132857"/>
            <a:ext cx="8219256" cy="3466320"/>
          </a:xfrm>
        </p:spPr>
        <p:txBody>
          <a:bodyPr>
            <a:normAutofit/>
          </a:bodyPr>
          <a:lstStyle/>
          <a:p>
            <a:r>
              <a:rPr lang="en-GB" dirty="0">
                <a:solidFill>
                  <a:schemeClr val="tx1"/>
                </a:solidFill>
                <a:latin typeface="Georgia" pitchFamily="18" charset="0"/>
                <a:cs typeface="Times New Roman" pitchFamily="18" charset="0"/>
              </a:rPr>
              <a:t>Older </a:t>
            </a:r>
            <a:r>
              <a:rPr lang="en-GB" dirty="0" smtClean="0">
                <a:solidFill>
                  <a:schemeClr val="tx1"/>
                </a:solidFill>
                <a:latin typeface="Georgia" pitchFamily="18" charset="0"/>
                <a:cs typeface="Times New Roman" pitchFamily="18" charset="0"/>
              </a:rPr>
              <a:t>models</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of</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electrical</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appliances </a:t>
            </a:r>
            <a:r>
              <a:rPr lang="en-GB" dirty="0">
                <a:solidFill>
                  <a:schemeClr val="tx1"/>
                </a:solidFill>
                <a:latin typeface="Georgia" pitchFamily="18" charset="0"/>
                <a:cs typeface="Times New Roman" pitchFamily="18" charset="0"/>
              </a:rPr>
              <a:t>use far more </a:t>
            </a:r>
            <a:r>
              <a:rPr lang="en-GB" dirty="0" smtClean="0">
                <a:solidFill>
                  <a:schemeClr val="tx1"/>
                </a:solidFill>
                <a:latin typeface="Georgia" pitchFamily="18" charset="0"/>
                <a:cs typeface="Times New Roman" pitchFamily="18" charset="0"/>
              </a:rPr>
              <a:t>electricity </a:t>
            </a:r>
            <a:r>
              <a:rPr lang="en-GB" dirty="0">
                <a:solidFill>
                  <a:schemeClr val="tx1"/>
                </a:solidFill>
                <a:latin typeface="Georgia" pitchFamily="18" charset="0"/>
                <a:cs typeface="Times New Roman" pitchFamily="18" charset="0"/>
              </a:rPr>
              <a:t>than newer designs</a:t>
            </a:r>
            <a:r>
              <a:rPr lang="en-GB" dirty="0" smtClean="0">
                <a:solidFill>
                  <a:schemeClr val="tx1"/>
                </a:solidFill>
                <a:latin typeface="Georgia" pitchFamily="18" charset="0"/>
                <a:cs typeface="Times New Roman" pitchFamily="18" charset="0"/>
              </a:rPr>
              <a:t>.</a:t>
            </a:r>
            <a:endParaRPr lang="cs-CZ" dirty="0" smtClean="0">
              <a:solidFill>
                <a:schemeClr val="tx1"/>
              </a:solidFill>
              <a:latin typeface="Georgia" pitchFamily="18" charset="0"/>
              <a:cs typeface="Times New Roman" pitchFamily="18" charset="0"/>
            </a:endParaRPr>
          </a:p>
          <a:p>
            <a:pPr marL="0" indent="0">
              <a:buNone/>
            </a:pPr>
            <a:endParaRPr lang="cs-CZ" dirty="0">
              <a:solidFill>
                <a:schemeClr val="tx1"/>
              </a:solidFill>
              <a:latin typeface="Georgia" pitchFamily="18" charset="0"/>
              <a:cs typeface="Times New Roman" pitchFamily="18" charset="0"/>
            </a:endParaRPr>
          </a:p>
          <a:p>
            <a:r>
              <a:rPr lang="en-GB" dirty="0" smtClean="0">
                <a:solidFill>
                  <a:schemeClr val="tx1"/>
                </a:solidFill>
                <a:latin typeface="Georgia" pitchFamily="18" charset="0"/>
                <a:cs typeface="Times New Roman" pitchFamily="18" charset="0"/>
              </a:rPr>
              <a:t>Save </a:t>
            </a:r>
            <a:r>
              <a:rPr lang="en-GB" dirty="0">
                <a:solidFill>
                  <a:schemeClr val="tx1"/>
                </a:solidFill>
                <a:latin typeface="Georgia" pitchFamily="18" charset="0"/>
                <a:cs typeface="Times New Roman" pitchFamily="18" charset="0"/>
              </a:rPr>
              <a:t>money and greenhouse gasses simply by re-thinking the way you wash your </a:t>
            </a:r>
            <a:r>
              <a:rPr lang="en-GB" dirty="0" smtClean="0">
                <a:solidFill>
                  <a:schemeClr val="tx1"/>
                </a:solidFill>
                <a:latin typeface="Georgia" pitchFamily="18" charset="0"/>
                <a:cs typeface="Times New Roman" pitchFamily="18" charset="0"/>
              </a:rPr>
              <a:t>clothes</a:t>
            </a:r>
            <a:r>
              <a:rPr lang="cs-CZ" dirty="0" smtClean="0">
                <a:solidFill>
                  <a:schemeClr val="tx1"/>
                </a:solidFill>
                <a:latin typeface="Georgia" pitchFamily="18" charset="0"/>
                <a:cs typeface="Times New Roman" pitchFamily="18" charset="0"/>
              </a:rPr>
              <a:t> </a:t>
            </a:r>
            <a:r>
              <a:rPr lang="en-GB" dirty="0" smtClean="0">
                <a:solidFill>
                  <a:schemeClr val="tx1"/>
                </a:solidFill>
                <a:latin typeface="Georgia" pitchFamily="18" charset="0"/>
                <a:cs typeface="Times New Roman" pitchFamily="18" charset="0"/>
              </a:rPr>
              <a:t>(e.g. Line dry your clothes.)</a:t>
            </a:r>
          </a:p>
          <a:p>
            <a:pPr marL="0" indent="0">
              <a:buNone/>
            </a:pPr>
            <a:endParaRPr lang="en-GB" dirty="0"/>
          </a:p>
        </p:txBody>
      </p:sp>
    </p:spTree>
    <p:extLst>
      <p:ext uri="{BB962C8B-B14F-4D97-AF65-F5344CB8AC3E}">
        <p14:creationId xmlns:p14="http://schemas.microsoft.com/office/powerpoint/2010/main" val="4882120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95536" y="692696"/>
            <a:ext cx="8229600" cy="839586"/>
          </a:xfrm>
        </p:spPr>
        <p:txBody>
          <a:bodyPr/>
          <a:lstStyle/>
          <a:p>
            <a:pPr>
              <a:lnSpc>
                <a:spcPct val="100000"/>
              </a:lnSpc>
            </a:pPr>
            <a:r>
              <a:rPr lang="en-GB" sz="2400" b="1" dirty="0">
                <a:solidFill>
                  <a:srgbClr val="C00000"/>
                </a:solidFill>
                <a:effectLst/>
                <a:latin typeface="Verdana" pitchFamily="34" charset="0"/>
                <a:ea typeface="Verdana" pitchFamily="34" charset="0"/>
                <a:cs typeface="Verdana" pitchFamily="34" charset="0"/>
              </a:rPr>
              <a:t>What can you do to help our environment </a:t>
            </a:r>
            <a:r>
              <a:rPr lang="cs-CZ" sz="2400" b="1" dirty="0" smtClean="0">
                <a:solidFill>
                  <a:srgbClr val="C00000"/>
                </a:solidFill>
                <a:effectLst/>
                <a:latin typeface="Verdana" pitchFamily="34" charset="0"/>
                <a:ea typeface="Verdana" pitchFamily="34" charset="0"/>
                <a:cs typeface="Verdana" pitchFamily="34" charset="0"/>
              </a:rPr>
              <a:t/>
            </a:r>
            <a:br>
              <a:rPr lang="cs-CZ" sz="2400" b="1" dirty="0" smtClean="0">
                <a:solidFill>
                  <a:srgbClr val="C00000"/>
                </a:solidFill>
                <a:effectLst/>
                <a:latin typeface="Verdana" pitchFamily="34" charset="0"/>
                <a:ea typeface="Verdana" pitchFamily="34" charset="0"/>
                <a:cs typeface="Verdana" pitchFamily="34" charset="0"/>
              </a:rPr>
            </a:br>
            <a:r>
              <a:rPr lang="en-GB" sz="2400" b="1" dirty="0" smtClean="0">
                <a:solidFill>
                  <a:srgbClr val="C00000"/>
                </a:solidFill>
                <a:effectLst/>
                <a:latin typeface="Verdana" pitchFamily="34" charset="0"/>
                <a:ea typeface="Verdana" pitchFamily="34" charset="0"/>
                <a:cs typeface="Verdana" pitchFamily="34" charset="0"/>
              </a:rPr>
              <a:t>as </a:t>
            </a:r>
            <a:r>
              <a:rPr lang="en-GB" sz="2400" b="1" dirty="0">
                <a:solidFill>
                  <a:srgbClr val="C00000"/>
                </a:solidFill>
                <a:effectLst/>
                <a:latin typeface="Verdana" pitchFamily="34" charset="0"/>
                <a:ea typeface="Verdana" pitchFamily="34" charset="0"/>
                <a:cs typeface="Verdana" pitchFamily="34" charset="0"/>
              </a:rPr>
              <a:t>a single individual?</a:t>
            </a:r>
            <a:endParaRPr lang="en-GB" sz="2400" dirty="0">
              <a:solidFill>
                <a:srgbClr val="C00000"/>
              </a:solidFill>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539552" y="2348880"/>
            <a:ext cx="8219256" cy="2764903"/>
          </a:xfrm>
        </p:spPr>
        <p:txBody>
          <a:bodyPr/>
          <a:lstStyle/>
          <a:p>
            <a:r>
              <a:rPr lang="en-GB" dirty="0">
                <a:solidFill>
                  <a:schemeClr val="tx1"/>
                </a:solidFill>
                <a:latin typeface="Georgia" pitchFamily="18" charset="0"/>
                <a:cs typeface="Times New Roman" pitchFamily="18" charset="0"/>
              </a:rPr>
              <a:t>Don't waste food, transporting food from the field to the processing plant to the grocery store to your house takes a lot of energy and creates a lot of carbon emissions</a:t>
            </a:r>
            <a:r>
              <a:rPr lang="en-GB" dirty="0" smtClean="0">
                <a:solidFill>
                  <a:schemeClr val="tx1"/>
                </a:solidFill>
                <a:latin typeface="Georgia" pitchFamily="18" charset="0"/>
                <a:cs typeface="Times New Roman" pitchFamily="18" charset="0"/>
              </a:rPr>
              <a:t>.</a:t>
            </a:r>
            <a:endParaRPr lang="cs-CZ" dirty="0" smtClean="0">
              <a:solidFill>
                <a:schemeClr val="tx1"/>
              </a:solidFill>
              <a:latin typeface="Georgia" pitchFamily="18" charset="0"/>
              <a:cs typeface="Times New Roman" pitchFamily="18" charset="0"/>
            </a:endParaRPr>
          </a:p>
          <a:p>
            <a:endParaRPr lang="cs-CZ" dirty="0">
              <a:solidFill>
                <a:schemeClr val="tx1"/>
              </a:solidFill>
              <a:latin typeface="Georgia" pitchFamily="18" charset="0"/>
              <a:cs typeface="Times New Roman" pitchFamily="18" charset="0"/>
            </a:endParaRPr>
          </a:p>
          <a:p>
            <a:r>
              <a:rPr lang="en-GB" dirty="0" smtClean="0">
                <a:solidFill>
                  <a:schemeClr val="tx1"/>
                </a:solidFill>
                <a:latin typeface="Georgia" pitchFamily="18" charset="0"/>
                <a:cs typeface="Times New Roman" pitchFamily="18" charset="0"/>
              </a:rPr>
              <a:t>Don't </a:t>
            </a:r>
            <a:r>
              <a:rPr lang="en-GB" dirty="0">
                <a:solidFill>
                  <a:schemeClr val="tx1"/>
                </a:solidFill>
                <a:latin typeface="Georgia" pitchFamily="18" charset="0"/>
                <a:cs typeface="Times New Roman" pitchFamily="18" charset="0"/>
              </a:rPr>
              <a:t>burn trash.</a:t>
            </a:r>
            <a:endParaRPr lang="cs-CZ" dirty="0">
              <a:solidFill>
                <a:schemeClr val="tx1"/>
              </a:solidFill>
              <a:latin typeface="Georgia" pitchFamily="18" charset="0"/>
              <a:cs typeface="Times New Roman" pitchFamily="18" charset="0"/>
            </a:endParaRPr>
          </a:p>
          <a:p>
            <a:pPr marL="0" indent="0">
              <a:buNone/>
            </a:pPr>
            <a:endParaRPr lang="en-GB" dirty="0"/>
          </a:p>
        </p:txBody>
      </p:sp>
    </p:spTree>
    <p:extLst>
      <p:ext uri="{BB962C8B-B14F-4D97-AF65-F5344CB8AC3E}">
        <p14:creationId xmlns:p14="http://schemas.microsoft.com/office/powerpoint/2010/main" val="311225270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04664"/>
            <a:ext cx="8229600" cy="839586"/>
          </a:xfrm>
        </p:spPr>
        <p:txBody>
          <a:bodyPr/>
          <a:lstStyle/>
          <a:p>
            <a:pPr>
              <a:lnSpc>
                <a:spcPct val="100000"/>
              </a:lnSpc>
            </a:pPr>
            <a:r>
              <a:rPr lang="en-GB" sz="2400" b="1" dirty="0">
                <a:solidFill>
                  <a:srgbClr val="C00000"/>
                </a:solidFill>
                <a:effectLst/>
                <a:latin typeface="Verdana" pitchFamily="34" charset="0"/>
                <a:ea typeface="Verdana" pitchFamily="34" charset="0"/>
                <a:cs typeface="Verdana" pitchFamily="34" charset="0"/>
              </a:rPr>
              <a:t>What can you do to help our environment </a:t>
            </a:r>
            <a:r>
              <a:rPr lang="cs-CZ" sz="2400" b="1" dirty="0" smtClean="0">
                <a:solidFill>
                  <a:srgbClr val="C00000"/>
                </a:solidFill>
                <a:effectLst/>
                <a:latin typeface="Verdana" pitchFamily="34" charset="0"/>
                <a:ea typeface="Verdana" pitchFamily="34" charset="0"/>
                <a:cs typeface="Verdana" pitchFamily="34" charset="0"/>
              </a:rPr>
              <a:t/>
            </a:r>
            <a:br>
              <a:rPr lang="cs-CZ" sz="2400" b="1" dirty="0" smtClean="0">
                <a:solidFill>
                  <a:srgbClr val="C00000"/>
                </a:solidFill>
                <a:effectLst/>
                <a:latin typeface="Verdana" pitchFamily="34" charset="0"/>
                <a:ea typeface="Verdana" pitchFamily="34" charset="0"/>
                <a:cs typeface="Verdana" pitchFamily="34" charset="0"/>
              </a:rPr>
            </a:br>
            <a:r>
              <a:rPr lang="en-GB" sz="2400" b="1" dirty="0" smtClean="0">
                <a:solidFill>
                  <a:srgbClr val="C00000"/>
                </a:solidFill>
                <a:effectLst/>
                <a:latin typeface="Verdana" pitchFamily="34" charset="0"/>
                <a:ea typeface="Verdana" pitchFamily="34" charset="0"/>
                <a:cs typeface="Verdana" pitchFamily="34" charset="0"/>
              </a:rPr>
              <a:t>as </a:t>
            </a:r>
            <a:r>
              <a:rPr lang="en-GB" sz="2400" b="1" dirty="0">
                <a:solidFill>
                  <a:srgbClr val="C00000"/>
                </a:solidFill>
                <a:effectLst/>
                <a:latin typeface="Verdana" pitchFamily="34" charset="0"/>
                <a:ea typeface="Verdana" pitchFamily="34" charset="0"/>
                <a:cs typeface="Verdana" pitchFamily="34" charset="0"/>
              </a:rPr>
              <a:t>a single individual?</a:t>
            </a:r>
            <a:endParaRPr lang="en-GB" sz="2400" dirty="0">
              <a:solidFill>
                <a:srgbClr val="C00000"/>
              </a:solidFill>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67544" y="1628800"/>
            <a:ext cx="8219256" cy="4320480"/>
          </a:xfrm>
        </p:spPr>
        <p:txBody>
          <a:bodyPr>
            <a:normAutofit/>
          </a:bodyPr>
          <a:lstStyle/>
          <a:p>
            <a:pPr>
              <a:lnSpc>
                <a:spcPct val="150000"/>
              </a:lnSpc>
            </a:pPr>
            <a:r>
              <a:rPr lang="en-GB" dirty="0">
                <a:solidFill>
                  <a:schemeClr val="tx1"/>
                </a:solidFill>
                <a:latin typeface="Georgia" pitchFamily="18" charset="0"/>
                <a:cs typeface="Times New Roman" pitchFamily="18" charset="0"/>
              </a:rPr>
              <a:t>Choose locally grown food. </a:t>
            </a:r>
            <a:endParaRPr lang="cs-CZ" dirty="0" smtClean="0">
              <a:solidFill>
                <a:schemeClr val="tx1"/>
              </a:solidFill>
              <a:latin typeface="Georgia" pitchFamily="18" charset="0"/>
              <a:cs typeface="Times New Roman" pitchFamily="18" charset="0"/>
            </a:endParaRPr>
          </a:p>
          <a:p>
            <a:pPr>
              <a:lnSpc>
                <a:spcPct val="150000"/>
              </a:lnSpc>
            </a:pPr>
            <a:r>
              <a:rPr lang="en-GB" dirty="0" smtClean="0">
                <a:solidFill>
                  <a:schemeClr val="tx1"/>
                </a:solidFill>
                <a:latin typeface="Georgia" pitchFamily="18" charset="0"/>
                <a:cs typeface="Times New Roman" pitchFamily="18" charset="0"/>
              </a:rPr>
              <a:t>Send </a:t>
            </a:r>
            <a:r>
              <a:rPr lang="en-GB" dirty="0">
                <a:solidFill>
                  <a:schemeClr val="tx1"/>
                </a:solidFill>
                <a:latin typeface="Georgia" pitchFamily="18" charset="0"/>
                <a:cs typeface="Times New Roman" pitchFamily="18" charset="0"/>
              </a:rPr>
              <a:t>an e-card instead of a paper card</a:t>
            </a:r>
            <a:r>
              <a:rPr lang="en-GB" dirty="0" smtClean="0">
                <a:solidFill>
                  <a:schemeClr val="tx1"/>
                </a:solidFill>
                <a:latin typeface="Georgia" pitchFamily="18" charset="0"/>
                <a:cs typeface="Times New Roman" pitchFamily="18" charset="0"/>
              </a:rPr>
              <a:t>.</a:t>
            </a:r>
            <a:endParaRPr lang="cs-CZ" dirty="0" smtClean="0">
              <a:solidFill>
                <a:schemeClr val="tx1"/>
              </a:solidFill>
              <a:latin typeface="Georgia" pitchFamily="18" charset="0"/>
              <a:cs typeface="Times New Roman" pitchFamily="18" charset="0"/>
            </a:endParaRPr>
          </a:p>
          <a:p>
            <a:pPr>
              <a:lnSpc>
                <a:spcPct val="150000"/>
              </a:lnSpc>
            </a:pPr>
            <a:r>
              <a:rPr lang="en-GB" dirty="0" smtClean="0">
                <a:solidFill>
                  <a:schemeClr val="tx1"/>
                </a:solidFill>
                <a:latin typeface="Georgia" pitchFamily="18" charset="0"/>
                <a:cs typeface="Times New Roman" pitchFamily="18" charset="0"/>
              </a:rPr>
              <a:t>Take </a:t>
            </a:r>
            <a:r>
              <a:rPr lang="en-GB" dirty="0">
                <a:solidFill>
                  <a:schemeClr val="tx1"/>
                </a:solidFill>
                <a:latin typeface="Georgia" pitchFamily="18" charset="0"/>
                <a:cs typeface="Times New Roman" pitchFamily="18" charset="0"/>
              </a:rPr>
              <a:t>short showers instead of baths</a:t>
            </a:r>
            <a:r>
              <a:rPr lang="en-GB" dirty="0" smtClean="0">
                <a:solidFill>
                  <a:schemeClr val="tx1"/>
                </a:solidFill>
                <a:latin typeface="Georgia" pitchFamily="18" charset="0"/>
                <a:cs typeface="Times New Roman" pitchFamily="18" charset="0"/>
              </a:rPr>
              <a:t>.</a:t>
            </a:r>
            <a:endParaRPr lang="cs-CZ" dirty="0" smtClean="0">
              <a:solidFill>
                <a:schemeClr val="tx1"/>
              </a:solidFill>
              <a:latin typeface="Georgia" pitchFamily="18" charset="0"/>
              <a:cs typeface="Times New Roman" pitchFamily="18" charset="0"/>
            </a:endParaRPr>
          </a:p>
          <a:p>
            <a:pPr>
              <a:lnSpc>
                <a:spcPct val="150000"/>
              </a:lnSpc>
            </a:pPr>
            <a:r>
              <a:rPr lang="en-GB" dirty="0" smtClean="0">
                <a:solidFill>
                  <a:schemeClr val="tx1"/>
                </a:solidFill>
                <a:latin typeface="Georgia" pitchFamily="18" charset="0"/>
                <a:cs typeface="Times New Roman" pitchFamily="18" charset="0"/>
              </a:rPr>
              <a:t>Ban all drips. If you have a dripping faucet in the house, ask your parents to replace the washer inside.</a:t>
            </a:r>
            <a:endParaRPr lang="en-GB" dirty="0" smtClean="0">
              <a:latin typeface="Georgia" pitchFamily="18" charset="0"/>
            </a:endParaRPr>
          </a:p>
          <a:p>
            <a:pPr>
              <a:lnSpc>
                <a:spcPct val="150000"/>
              </a:lnSpc>
            </a:pPr>
            <a:r>
              <a:rPr lang="en-GB" dirty="0" smtClean="0">
                <a:solidFill>
                  <a:schemeClr val="tx1"/>
                </a:solidFill>
                <a:latin typeface="Georgia" pitchFamily="18" charset="0"/>
                <a:cs typeface="Times New Roman" pitchFamily="18" charset="0"/>
              </a:rPr>
              <a:t>Take only what you know you will really able to eat.</a:t>
            </a:r>
          </a:p>
          <a:p>
            <a:pPr>
              <a:lnSpc>
                <a:spcPct val="150000"/>
              </a:lnSpc>
            </a:pPr>
            <a:r>
              <a:rPr lang="en-GB" dirty="0" smtClean="0">
                <a:solidFill>
                  <a:schemeClr val="tx1"/>
                </a:solidFill>
                <a:latin typeface="Georgia" pitchFamily="18" charset="0"/>
                <a:cs typeface="Times New Roman" pitchFamily="18" charset="0"/>
              </a:rPr>
              <a:t>Celebrate Earth Day.</a:t>
            </a:r>
          </a:p>
          <a:p>
            <a:pPr marL="0" indent="0">
              <a:buNone/>
            </a:pPr>
            <a:endParaRPr lang="en-GB"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174988402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20688"/>
            <a:ext cx="8229600" cy="839586"/>
          </a:xfrm>
        </p:spPr>
        <p:txBody>
          <a:bodyPr/>
          <a:lstStyle/>
          <a:p>
            <a:pPr>
              <a:lnSpc>
                <a:spcPct val="100000"/>
              </a:lnSpc>
            </a:pPr>
            <a:r>
              <a:rPr lang="en-GB" sz="2400" b="1" dirty="0">
                <a:solidFill>
                  <a:srgbClr val="C00000"/>
                </a:solidFill>
                <a:effectLst/>
                <a:latin typeface="Verdana" pitchFamily="34" charset="0"/>
                <a:ea typeface="Verdana" pitchFamily="34" charset="0"/>
                <a:cs typeface="Verdana" pitchFamily="34" charset="0"/>
              </a:rPr>
              <a:t>What can you do to help our </a:t>
            </a:r>
            <a:r>
              <a:rPr lang="en-GB" sz="2400" b="1" dirty="0" smtClean="0">
                <a:solidFill>
                  <a:srgbClr val="C00000"/>
                </a:solidFill>
                <a:effectLst/>
                <a:latin typeface="Verdana" pitchFamily="34" charset="0"/>
                <a:ea typeface="Verdana" pitchFamily="34" charset="0"/>
                <a:cs typeface="Verdana" pitchFamily="34" charset="0"/>
              </a:rPr>
              <a:t>environment</a:t>
            </a:r>
            <a:r>
              <a:rPr lang="cs-CZ" sz="2400" b="1" dirty="0" smtClean="0">
                <a:solidFill>
                  <a:srgbClr val="C00000"/>
                </a:solidFill>
                <a:effectLst/>
                <a:latin typeface="Verdana" pitchFamily="34" charset="0"/>
                <a:ea typeface="Verdana" pitchFamily="34" charset="0"/>
                <a:cs typeface="Verdana" pitchFamily="34" charset="0"/>
              </a:rPr>
              <a:t/>
            </a:r>
            <a:br>
              <a:rPr lang="cs-CZ" sz="2400" b="1" dirty="0" smtClean="0">
                <a:solidFill>
                  <a:srgbClr val="C00000"/>
                </a:solidFill>
                <a:effectLst/>
                <a:latin typeface="Verdana" pitchFamily="34" charset="0"/>
                <a:ea typeface="Verdana" pitchFamily="34" charset="0"/>
                <a:cs typeface="Verdana" pitchFamily="34" charset="0"/>
              </a:rPr>
            </a:br>
            <a:r>
              <a:rPr lang="en-GB" sz="2400" b="1" dirty="0" smtClean="0">
                <a:solidFill>
                  <a:srgbClr val="C00000"/>
                </a:solidFill>
                <a:effectLst/>
                <a:latin typeface="Verdana" pitchFamily="34" charset="0"/>
                <a:ea typeface="Verdana" pitchFamily="34" charset="0"/>
                <a:cs typeface="Verdana" pitchFamily="34" charset="0"/>
              </a:rPr>
              <a:t> </a:t>
            </a:r>
            <a:r>
              <a:rPr lang="en-GB" sz="2400" b="1" dirty="0">
                <a:solidFill>
                  <a:srgbClr val="C00000"/>
                </a:solidFill>
                <a:effectLst/>
                <a:latin typeface="Verdana" pitchFamily="34" charset="0"/>
                <a:ea typeface="Verdana" pitchFamily="34" charset="0"/>
                <a:cs typeface="Verdana" pitchFamily="34" charset="0"/>
              </a:rPr>
              <a:t>as a single individual?</a:t>
            </a:r>
            <a:endParaRPr lang="en-GB" sz="2400" dirty="0">
              <a:solidFill>
                <a:srgbClr val="C00000"/>
              </a:solidFill>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539552" y="2420888"/>
            <a:ext cx="8219256" cy="2160240"/>
          </a:xfrm>
        </p:spPr>
        <p:txBody>
          <a:bodyPr/>
          <a:lstStyle/>
          <a:p>
            <a:r>
              <a:rPr lang="en-GB" dirty="0" smtClean="0">
                <a:solidFill>
                  <a:schemeClr val="tx1"/>
                </a:solidFill>
                <a:latin typeface="Georgia" pitchFamily="18" charset="0"/>
                <a:cs typeface="Times New Roman" pitchFamily="18" charset="0"/>
              </a:rPr>
              <a:t>Turn off the water while showering and brushing teeth.</a:t>
            </a:r>
            <a:endParaRPr lang="cs-CZ" dirty="0" smtClean="0">
              <a:solidFill>
                <a:schemeClr val="tx1"/>
              </a:solidFill>
              <a:latin typeface="Georgia" pitchFamily="18" charset="0"/>
              <a:cs typeface="Times New Roman" pitchFamily="18" charset="0"/>
            </a:endParaRPr>
          </a:p>
          <a:p>
            <a:pPr marL="0" indent="0">
              <a:buNone/>
            </a:pPr>
            <a:endParaRPr lang="en-GB" dirty="0" smtClean="0">
              <a:solidFill>
                <a:schemeClr val="tx1"/>
              </a:solidFill>
              <a:latin typeface="Georgia" pitchFamily="18" charset="0"/>
              <a:cs typeface="Times New Roman" pitchFamily="18" charset="0"/>
            </a:endParaRPr>
          </a:p>
          <a:p>
            <a:r>
              <a:rPr lang="en-GB" dirty="0" smtClean="0">
                <a:solidFill>
                  <a:schemeClr val="tx1"/>
                </a:solidFill>
                <a:latin typeface="Georgia" pitchFamily="18" charset="0"/>
                <a:cs typeface="Times New Roman" pitchFamily="18" charset="0"/>
              </a:rPr>
              <a:t>Start an organic garden and create compost for it.</a:t>
            </a:r>
            <a:endParaRPr lang="cs-CZ" dirty="0" smtClean="0">
              <a:solidFill>
                <a:schemeClr val="tx1"/>
              </a:solidFill>
              <a:latin typeface="Georgia" pitchFamily="18" charset="0"/>
              <a:cs typeface="Times New Roman" pitchFamily="18" charset="0"/>
            </a:endParaRPr>
          </a:p>
          <a:p>
            <a:pPr marL="0" indent="0">
              <a:buNone/>
            </a:pPr>
            <a:endParaRPr lang="en-GB" dirty="0" smtClean="0">
              <a:solidFill>
                <a:schemeClr val="tx1"/>
              </a:solidFill>
              <a:latin typeface="Georgia" pitchFamily="18" charset="0"/>
              <a:cs typeface="Times New Roman" pitchFamily="18" charset="0"/>
            </a:endParaRPr>
          </a:p>
          <a:p>
            <a:pPr marL="0" indent="0">
              <a:buNone/>
            </a:pPr>
            <a:endParaRPr lang="en-GB" dirty="0">
              <a:latin typeface="Georgia" pitchFamily="18" charset="0"/>
            </a:endParaRPr>
          </a:p>
        </p:txBody>
      </p:sp>
    </p:spTree>
    <p:extLst>
      <p:ext uri="{BB962C8B-B14F-4D97-AF65-F5344CB8AC3E}">
        <p14:creationId xmlns:p14="http://schemas.microsoft.com/office/powerpoint/2010/main" val="10247211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476672"/>
            <a:ext cx="8229600" cy="1080120"/>
          </a:xfrm>
        </p:spPr>
        <p:txBody>
          <a:bodyPr/>
          <a:lstStyle/>
          <a:p>
            <a:pPr>
              <a:lnSpc>
                <a:spcPct val="100000"/>
              </a:lnSpc>
            </a:pPr>
            <a:r>
              <a:rPr lang="en-GB" sz="2400" b="1" dirty="0">
                <a:solidFill>
                  <a:srgbClr val="C00000"/>
                </a:solidFill>
                <a:effectLst/>
                <a:latin typeface="Verdana" pitchFamily="34" charset="0"/>
                <a:ea typeface="Verdana" pitchFamily="34" charset="0"/>
                <a:cs typeface="Verdana" pitchFamily="34" charset="0"/>
              </a:rPr>
              <a:t>What can you do to help our </a:t>
            </a:r>
            <a:r>
              <a:rPr lang="en-GB" sz="2400" b="1" dirty="0" smtClean="0">
                <a:solidFill>
                  <a:srgbClr val="C00000"/>
                </a:solidFill>
                <a:effectLst/>
                <a:latin typeface="Verdana" pitchFamily="34" charset="0"/>
                <a:ea typeface="Verdana" pitchFamily="34" charset="0"/>
                <a:cs typeface="Verdana" pitchFamily="34" charset="0"/>
              </a:rPr>
              <a:t>environment</a:t>
            </a:r>
            <a:r>
              <a:rPr lang="cs-CZ" sz="2400" b="1" dirty="0" smtClean="0">
                <a:solidFill>
                  <a:srgbClr val="C00000"/>
                </a:solidFill>
                <a:effectLst/>
                <a:latin typeface="Verdana" pitchFamily="34" charset="0"/>
                <a:ea typeface="Verdana" pitchFamily="34" charset="0"/>
                <a:cs typeface="Verdana" pitchFamily="34" charset="0"/>
              </a:rPr>
              <a:t/>
            </a:r>
            <a:br>
              <a:rPr lang="cs-CZ" sz="2400" b="1" dirty="0" smtClean="0">
                <a:solidFill>
                  <a:srgbClr val="C00000"/>
                </a:solidFill>
                <a:effectLst/>
                <a:latin typeface="Verdana" pitchFamily="34" charset="0"/>
                <a:ea typeface="Verdana" pitchFamily="34" charset="0"/>
                <a:cs typeface="Verdana" pitchFamily="34" charset="0"/>
              </a:rPr>
            </a:br>
            <a:r>
              <a:rPr lang="en-GB" sz="2400" b="1" dirty="0" smtClean="0">
                <a:solidFill>
                  <a:srgbClr val="C00000"/>
                </a:solidFill>
                <a:effectLst/>
                <a:latin typeface="Verdana" pitchFamily="34" charset="0"/>
                <a:ea typeface="Verdana" pitchFamily="34" charset="0"/>
                <a:cs typeface="Verdana" pitchFamily="34" charset="0"/>
              </a:rPr>
              <a:t> </a:t>
            </a:r>
            <a:r>
              <a:rPr lang="en-GB" sz="2400" b="1" dirty="0">
                <a:solidFill>
                  <a:srgbClr val="C00000"/>
                </a:solidFill>
                <a:effectLst/>
                <a:latin typeface="Verdana" pitchFamily="34" charset="0"/>
                <a:ea typeface="Verdana" pitchFamily="34" charset="0"/>
                <a:cs typeface="Verdana" pitchFamily="34" charset="0"/>
              </a:rPr>
              <a:t>as a single individual?</a:t>
            </a:r>
            <a:endParaRPr lang="en-GB" sz="2400" dirty="0">
              <a:solidFill>
                <a:srgbClr val="C00000"/>
              </a:solidFill>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57200" y="2060847"/>
            <a:ext cx="8219256" cy="3538329"/>
          </a:xfrm>
        </p:spPr>
        <p:txBody>
          <a:bodyPr/>
          <a:lstStyle/>
          <a:p>
            <a:r>
              <a:rPr lang="en-GB" dirty="0">
                <a:solidFill>
                  <a:schemeClr val="tx1"/>
                </a:solidFill>
                <a:latin typeface="Georgia" pitchFamily="18" charset="0"/>
                <a:cs typeface="Times New Roman" pitchFamily="18" charset="0"/>
              </a:rPr>
              <a:t>Use cloth napkins and washable plates</a:t>
            </a:r>
            <a:r>
              <a:rPr lang="en-GB" dirty="0" smtClean="0">
                <a:solidFill>
                  <a:schemeClr val="tx1"/>
                </a:solidFill>
                <a:latin typeface="Georgia" pitchFamily="18" charset="0"/>
                <a:cs typeface="Times New Roman" pitchFamily="18" charset="0"/>
              </a:rPr>
              <a:t>.</a:t>
            </a:r>
            <a:endParaRPr lang="cs-CZ" dirty="0">
              <a:solidFill>
                <a:schemeClr val="tx1"/>
              </a:solidFill>
              <a:latin typeface="Georgia" pitchFamily="18" charset="0"/>
              <a:cs typeface="Times New Roman" pitchFamily="18" charset="0"/>
            </a:endParaRPr>
          </a:p>
          <a:p>
            <a:pPr marL="0" indent="0">
              <a:buNone/>
            </a:pPr>
            <a:endParaRPr lang="cs-CZ" dirty="0">
              <a:solidFill>
                <a:schemeClr val="tx1"/>
              </a:solidFill>
              <a:latin typeface="Georgia" pitchFamily="18" charset="0"/>
              <a:cs typeface="Times New Roman" pitchFamily="18" charset="0"/>
            </a:endParaRPr>
          </a:p>
          <a:p>
            <a:r>
              <a:rPr lang="en-GB" dirty="0">
                <a:solidFill>
                  <a:schemeClr val="tx1"/>
                </a:solidFill>
                <a:latin typeface="Georgia" pitchFamily="18" charset="0"/>
                <a:cs typeface="Times New Roman" pitchFamily="18" charset="0"/>
              </a:rPr>
              <a:t>Visit and learn about places where wildlife live</a:t>
            </a:r>
            <a:r>
              <a:rPr lang="en-GB" dirty="0" smtClean="0">
                <a:solidFill>
                  <a:schemeClr val="tx1"/>
                </a:solidFill>
                <a:latin typeface="Georgia" pitchFamily="18" charset="0"/>
                <a:cs typeface="Times New Roman" pitchFamily="18" charset="0"/>
              </a:rPr>
              <a:t>.</a:t>
            </a:r>
            <a:endParaRPr lang="cs-CZ" dirty="0" smtClean="0">
              <a:solidFill>
                <a:schemeClr val="tx1"/>
              </a:solidFill>
              <a:latin typeface="Georgia" pitchFamily="18" charset="0"/>
              <a:cs typeface="Times New Roman" pitchFamily="18" charset="0"/>
            </a:endParaRPr>
          </a:p>
          <a:p>
            <a:endParaRPr lang="cs-CZ" dirty="0">
              <a:solidFill>
                <a:schemeClr val="tx1"/>
              </a:solidFill>
              <a:latin typeface="Georgia" pitchFamily="18" charset="0"/>
              <a:cs typeface="Times New Roman" pitchFamily="18" charset="0"/>
            </a:endParaRPr>
          </a:p>
          <a:p>
            <a:r>
              <a:rPr lang="en-GB" dirty="0" smtClean="0">
                <a:solidFill>
                  <a:schemeClr val="tx1"/>
                </a:solidFill>
                <a:latin typeface="Georgia" pitchFamily="18" charset="0"/>
                <a:cs typeface="Times New Roman" pitchFamily="18" charset="0"/>
              </a:rPr>
              <a:t>Share what you know about animals and habitats with others.</a:t>
            </a:r>
          </a:p>
          <a:p>
            <a:endParaRPr lang="en-GB" dirty="0" smtClean="0">
              <a:solidFill>
                <a:schemeClr val="tx1"/>
              </a:solidFill>
              <a:latin typeface="Georgia" pitchFamily="18" charset="0"/>
              <a:cs typeface="Times New Roman" pitchFamily="18" charset="0"/>
            </a:endParaRPr>
          </a:p>
          <a:p>
            <a:r>
              <a:rPr lang="en-GB" dirty="0" smtClean="0">
                <a:solidFill>
                  <a:schemeClr val="tx1"/>
                </a:solidFill>
                <a:latin typeface="Georgia" pitchFamily="18" charset="0"/>
                <a:cs typeface="Times New Roman" pitchFamily="18" charset="0"/>
              </a:rPr>
              <a:t>Attract native wildlife to your garden.</a:t>
            </a:r>
          </a:p>
          <a:p>
            <a:pPr marL="0" indent="0">
              <a:buNone/>
            </a:pPr>
            <a:endParaRPr lang="en-GB" dirty="0"/>
          </a:p>
        </p:txBody>
      </p:sp>
    </p:spTree>
    <p:extLst>
      <p:ext uri="{BB962C8B-B14F-4D97-AF65-F5344CB8AC3E}">
        <p14:creationId xmlns:p14="http://schemas.microsoft.com/office/powerpoint/2010/main" val="41984385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428604"/>
            <a:ext cx="8229600" cy="4944612"/>
          </a:xfrm>
        </p:spPr>
        <p:txBody>
          <a:bodyPr/>
          <a:lstStyle/>
          <a:p>
            <a:r>
              <a:rPr lang="en-GB" b="1" dirty="0">
                <a:solidFill>
                  <a:srgbClr val="C00000"/>
                </a:solidFill>
                <a:effectLst/>
                <a:latin typeface="Verdana" pitchFamily="34" charset="0"/>
                <a:ea typeface="Verdana" pitchFamily="34" charset="0"/>
                <a:cs typeface="Verdana" pitchFamily="34" charset="0"/>
              </a:rPr>
              <a:t>What else can be done</a:t>
            </a:r>
            <a:r>
              <a:rPr lang="en-GB" b="1" dirty="0" smtClean="0">
                <a:solidFill>
                  <a:srgbClr val="C00000"/>
                </a:solidFill>
                <a:effectLst/>
                <a:latin typeface="Verdana" pitchFamily="34" charset="0"/>
                <a:ea typeface="Verdana" pitchFamily="34" charset="0"/>
                <a:cs typeface="Verdana" pitchFamily="34" charset="0"/>
              </a:rPr>
              <a:t>?</a:t>
            </a:r>
            <a:r>
              <a:rPr lang="cs-CZ" b="1" dirty="0" smtClean="0">
                <a:solidFill>
                  <a:srgbClr val="FF0000"/>
                </a:solidFill>
                <a:effectLst/>
                <a:latin typeface="Times New Roman" pitchFamily="18" charset="0"/>
                <a:cs typeface="Times New Roman" pitchFamily="18" charset="0"/>
              </a:rPr>
              <a:t/>
            </a:r>
            <a:br>
              <a:rPr lang="cs-CZ" b="1" dirty="0" smtClean="0">
                <a:solidFill>
                  <a:srgbClr val="FF0000"/>
                </a:solidFill>
                <a:effectLst/>
                <a:latin typeface="Times New Roman" pitchFamily="18" charset="0"/>
                <a:cs typeface="Times New Roman" pitchFamily="18" charset="0"/>
              </a:rPr>
            </a:br>
            <a:r>
              <a:rPr lang="cs-CZ" b="1" dirty="0">
                <a:solidFill>
                  <a:srgbClr val="FF0000"/>
                </a:solidFill>
                <a:effectLst/>
                <a:latin typeface="Times New Roman" pitchFamily="18" charset="0"/>
                <a:cs typeface="Times New Roman" pitchFamily="18" charset="0"/>
              </a:rPr>
              <a:t/>
            </a:r>
            <a:br>
              <a:rPr lang="cs-CZ" b="1" dirty="0">
                <a:solidFill>
                  <a:srgbClr val="FF0000"/>
                </a:solidFill>
                <a:effectLst/>
                <a:latin typeface="Times New Roman" pitchFamily="18" charset="0"/>
                <a:cs typeface="Times New Roman" pitchFamily="18" charset="0"/>
              </a:rPr>
            </a:br>
            <a:r>
              <a:rPr lang="en-GB" sz="2000" b="1" dirty="0" smtClean="0">
                <a:solidFill>
                  <a:schemeClr val="tx1"/>
                </a:solidFill>
                <a:effectLst/>
                <a:latin typeface="Georgia" pitchFamily="18" charset="0"/>
                <a:cs typeface="Times New Roman" pitchFamily="18" charset="0"/>
              </a:rPr>
              <a:t>In small groups of three or four </a:t>
            </a:r>
            <a:r>
              <a:rPr lang="cs-CZ" sz="2000" b="1" dirty="0" smtClean="0">
                <a:solidFill>
                  <a:schemeClr val="tx1"/>
                </a:solidFill>
                <a:effectLst/>
                <a:latin typeface="Georgia" pitchFamily="18" charset="0"/>
                <a:cs typeface="Times New Roman" pitchFamily="18" charset="0"/>
              </a:rPr>
              <a:t/>
            </a:r>
            <a:br>
              <a:rPr lang="cs-CZ" sz="2000" b="1" dirty="0" smtClean="0">
                <a:solidFill>
                  <a:schemeClr val="tx1"/>
                </a:solidFill>
                <a:effectLst/>
                <a:latin typeface="Georgia" pitchFamily="18" charset="0"/>
                <a:cs typeface="Times New Roman" pitchFamily="18" charset="0"/>
              </a:rPr>
            </a:br>
            <a:r>
              <a:rPr lang="en-GB" sz="2000" b="1" dirty="0" smtClean="0">
                <a:solidFill>
                  <a:schemeClr val="tx1"/>
                </a:solidFill>
                <a:effectLst/>
                <a:latin typeface="Georgia" pitchFamily="18" charset="0"/>
                <a:cs typeface="Times New Roman" pitchFamily="18" charset="0"/>
              </a:rPr>
              <a:t>prepare some advice for </a:t>
            </a:r>
            <a:r>
              <a:rPr lang="cs-CZ" sz="2000" b="1" dirty="0" err="1" smtClean="0">
                <a:solidFill>
                  <a:schemeClr val="tx1"/>
                </a:solidFill>
                <a:effectLst/>
                <a:latin typeface="Georgia" pitchFamily="18" charset="0"/>
                <a:cs typeface="Times New Roman" pitchFamily="18" charset="0"/>
              </a:rPr>
              <a:t>the</a:t>
            </a:r>
            <a:r>
              <a:rPr lang="cs-CZ" sz="2000" b="1" dirty="0" smtClean="0">
                <a:solidFill>
                  <a:schemeClr val="tx1"/>
                </a:solidFill>
                <a:effectLst/>
                <a:latin typeface="Georgia" pitchFamily="18" charset="0"/>
                <a:cs typeface="Times New Roman" pitchFamily="18" charset="0"/>
              </a:rPr>
              <a:t> </a:t>
            </a:r>
            <a:r>
              <a:rPr lang="en-GB" sz="2000" b="1" dirty="0" smtClean="0">
                <a:solidFill>
                  <a:schemeClr val="tx1"/>
                </a:solidFill>
                <a:effectLst/>
                <a:latin typeface="Georgia" pitchFamily="18" charset="0"/>
                <a:cs typeface="Times New Roman" pitchFamily="18" charset="0"/>
              </a:rPr>
              <a:t>government, town councils and other institutions that are in charge of the environmental protection</a:t>
            </a:r>
            <a:r>
              <a:rPr lang="en-GB" sz="1800" b="1" dirty="0" smtClean="0">
                <a:solidFill>
                  <a:schemeClr val="tx1"/>
                </a:solidFill>
                <a:effectLst/>
                <a:latin typeface="Georgia" pitchFamily="18" charset="0"/>
                <a:cs typeface="Times New Roman" pitchFamily="18" charset="0"/>
              </a:rPr>
              <a:t>.</a:t>
            </a:r>
            <a:endParaRPr lang="en-GB" dirty="0">
              <a:solidFill>
                <a:schemeClr val="tx1"/>
              </a:solidFill>
              <a:latin typeface="Georgia" pitchFamily="18" charset="0"/>
            </a:endParaRPr>
          </a:p>
        </p:txBody>
      </p:sp>
    </p:spTree>
    <p:extLst>
      <p:ext uri="{BB962C8B-B14F-4D97-AF65-F5344CB8AC3E}">
        <p14:creationId xmlns:p14="http://schemas.microsoft.com/office/powerpoint/2010/main" val="23445874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b="1" dirty="0">
                <a:solidFill>
                  <a:srgbClr val="C00000"/>
                </a:solidFill>
                <a:effectLst/>
                <a:latin typeface="Verdana" pitchFamily="34" charset="0"/>
                <a:ea typeface="Verdana" pitchFamily="34" charset="0"/>
                <a:cs typeface="Verdana" pitchFamily="34" charset="0"/>
              </a:rPr>
              <a:t>What else can be done?</a:t>
            </a:r>
            <a:endParaRPr lang="en-GB" b="1" dirty="0">
              <a:solidFill>
                <a:srgbClr val="C00000"/>
              </a:solidFill>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p:txBody>
          <a:bodyPr>
            <a:normAutofit fontScale="92500"/>
          </a:bodyPr>
          <a:lstStyle/>
          <a:p>
            <a:pPr>
              <a:lnSpc>
                <a:spcPct val="150000"/>
              </a:lnSpc>
            </a:pPr>
            <a:r>
              <a:rPr lang="en-GB" dirty="0" smtClean="0">
                <a:solidFill>
                  <a:schemeClr val="tx1"/>
                </a:solidFill>
                <a:latin typeface="Georgia" pitchFamily="18" charset="0"/>
                <a:cs typeface="Times New Roman" pitchFamily="18" charset="0"/>
              </a:rPr>
              <a:t>Do </a:t>
            </a:r>
            <a:r>
              <a:rPr lang="en-GB" dirty="0">
                <a:solidFill>
                  <a:schemeClr val="tx1"/>
                </a:solidFill>
                <a:latin typeface="Georgia" pitchFamily="18" charset="0"/>
                <a:cs typeface="Times New Roman" pitchFamily="18" charset="0"/>
              </a:rPr>
              <a:t>not wear a fur coat.</a:t>
            </a:r>
            <a:endParaRPr lang="cs-CZ" dirty="0">
              <a:solidFill>
                <a:schemeClr val="tx1"/>
              </a:solidFill>
              <a:latin typeface="Georgia" pitchFamily="18" charset="0"/>
              <a:cs typeface="Times New Roman" pitchFamily="18" charset="0"/>
            </a:endParaRPr>
          </a:p>
          <a:p>
            <a:pPr>
              <a:lnSpc>
                <a:spcPct val="150000"/>
              </a:lnSpc>
            </a:pPr>
            <a:r>
              <a:rPr lang="en-GB" dirty="0">
                <a:solidFill>
                  <a:schemeClr val="tx1"/>
                </a:solidFill>
                <a:latin typeface="Georgia" pitchFamily="18" charset="0"/>
                <a:cs typeface="Times New Roman" pitchFamily="18" charset="0"/>
              </a:rPr>
              <a:t>Protest against cruelty to animals.</a:t>
            </a:r>
            <a:endParaRPr lang="cs-CZ" dirty="0">
              <a:solidFill>
                <a:schemeClr val="tx1"/>
              </a:solidFill>
              <a:latin typeface="Georgia" pitchFamily="18" charset="0"/>
              <a:cs typeface="Times New Roman" pitchFamily="18" charset="0"/>
            </a:endParaRPr>
          </a:p>
          <a:p>
            <a:pPr>
              <a:lnSpc>
                <a:spcPct val="150000"/>
              </a:lnSpc>
            </a:pPr>
            <a:r>
              <a:rPr lang="en-GB" dirty="0">
                <a:solidFill>
                  <a:schemeClr val="tx1"/>
                </a:solidFill>
                <a:latin typeface="Georgia" pitchFamily="18" charset="0"/>
                <a:cs typeface="Times New Roman" pitchFamily="18" charset="0"/>
              </a:rPr>
              <a:t>Donate money to organizations that look after animals and take care about the environment.</a:t>
            </a:r>
            <a:endParaRPr lang="cs-CZ" dirty="0">
              <a:solidFill>
                <a:schemeClr val="tx1"/>
              </a:solidFill>
              <a:latin typeface="Georgia" pitchFamily="18" charset="0"/>
              <a:cs typeface="Times New Roman" pitchFamily="18" charset="0"/>
            </a:endParaRPr>
          </a:p>
          <a:p>
            <a:pPr>
              <a:lnSpc>
                <a:spcPct val="150000"/>
              </a:lnSpc>
            </a:pPr>
            <a:r>
              <a:rPr lang="en-GB" dirty="0">
                <a:solidFill>
                  <a:schemeClr val="tx1"/>
                </a:solidFill>
                <a:latin typeface="Georgia" pitchFamily="18" charset="0"/>
                <a:cs typeface="Times New Roman" pitchFamily="18" charset="0"/>
              </a:rPr>
              <a:t>Help to restore damaged wildlife habitats.</a:t>
            </a:r>
            <a:endParaRPr lang="cs-CZ" dirty="0">
              <a:solidFill>
                <a:schemeClr val="tx1"/>
              </a:solidFill>
              <a:latin typeface="Georgia" pitchFamily="18" charset="0"/>
              <a:cs typeface="Times New Roman" pitchFamily="18" charset="0"/>
            </a:endParaRPr>
          </a:p>
          <a:p>
            <a:pPr>
              <a:lnSpc>
                <a:spcPct val="150000"/>
              </a:lnSpc>
            </a:pPr>
            <a:r>
              <a:rPr lang="en-GB" dirty="0">
                <a:solidFill>
                  <a:schemeClr val="tx1"/>
                </a:solidFill>
                <a:latin typeface="Georgia" pitchFamily="18" charset="0"/>
                <a:cs typeface="Times New Roman" pitchFamily="18" charset="0"/>
              </a:rPr>
              <a:t>Help protect forests</a:t>
            </a:r>
            <a:r>
              <a:rPr lang="en-GB" dirty="0" smtClean="0">
                <a:solidFill>
                  <a:schemeClr val="tx1"/>
                </a:solidFill>
                <a:latin typeface="Georgia" pitchFamily="18" charset="0"/>
                <a:cs typeface="Times New Roman" pitchFamily="18" charset="0"/>
              </a:rPr>
              <a:t>.</a:t>
            </a:r>
            <a:endParaRPr lang="cs-CZ" dirty="0" smtClean="0">
              <a:solidFill>
                <a:schemeClr val="tx1"/>
              </a:solidFill>
              <a:latin typeface="Georgia" pitchFamily="18" charset="0"/>
              <a:cs typeface="Times New Roman" pitchFamily="18" charset="0"/>
            </a:endParaRPr>
          </a:p>
          <a:p>
            <a:pPr>
              <a:lnSpc>
                <a:spcPct val="150000"/>
              </a:lnSpc>
            </a:pPr>
            <a:r>
              <a:rPr lang="en-GB" dirty="0" smtClean="0">
                <a:solidFill>
                  <a:schemeClr val="tx1"/>
                </a:solidFill>
                <a:latin typeface="Georgia" pitchFamily="18" charset="0"/>
                <a:cs typeface="Times New Roman" pitchFamily="18" charset="0"/>
              </a:rPr>
              <a:t>Become a member of an environmental organisation.</a:t>
            </a:r>
            <a:endParaRPr lang="en-GB" dirty="0">
              <a:solidFill>
                <a:schemeClr val="tx1"/>
              </a:solidFill>
              <a:latin typeface="Georgia" pitchFamily="18" charset="0"/>
              <a:cs typeface="Times New Roman" pitchFamily="18" charset="0"/>
            </a:endParaRPr>
          </a:p>
        </p:txBody>
      </p:sp>
    </p:spTree>
    <p:extLst>
      <p:ext uri="{BB962C8B-B14F-4D97-AF65-F5344CB8AC3E}">
        <p14:creationId xmlns:p14="http://schemas.microsoft.com/office/powerpoint/2010/main" val="30020117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b="1" dirty="0">
                <a:solidFill>
                  <a:srgbClr val="C00000"/>
                </a:solidFill>
                <a:effectLst/>
                <a:latin typeface="Verdana" pitchFamily="34" charset="0"/>
                <a:ea typeface="Verdana" pitchFamily="34" charset="0"/>
                <a:cs typeface="Verdana" pitchFamily="34" charset="0"/>
              </a:rPr>
              <a:t>What else can be done?</a:t>
            </a:r>
            <a:endParaRPr lang="en-GB" dirty="0">
              <a:solidFill>
                <a:srgbClr val="C00000"/>
              </a:solidFill>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57200" y="1340768"/>
            <a:ext cx="8219256" cy="4824535"/>
          </a:xfrm>
        </p:spPr>
        <p:txBody>
          <a:bodyPr>
            <a:normAutofit fontScale="92500" lnSpcReduction="10000"/>
          </a:bodyPr>
          <a:lstStyle/>
          <a:p>
            <a:pPr>
              <a:lnSpc>
                <a:spcPct val="150000"/>
              </a:lnSpc>
            </a:pPr>
            <a:r>
              <a:rPr lang="en-GB" sz="2000" dirty="0" smtClean="0">
                <a:solidFill>
                  <a:schemeClr val="tx1"/>
                </a:solidFill>
                <a:latin typeface="Georgia" pitchFamily="18" charset="0"/>
                <a:cs typeface="Times New Roman" pitchFamily="18" charset="0"/>
              </a:rPr>
              <a:t>Animal testing should be banned.</a:t>
            </a:r>
            <a:endParaRPr lang="cs-CZ" sz="2000" dirty="0" smtClean="0">
              <a:solidFill>
                <a:schemeClr val="tx1"/>
              </a:solidFill>
              <a:latin typeface="Georgia" pitchFamily="18" charset="0"/>
              <a:cs typeface="Times New Roman" pitchFamily="18" charset="0"/>
            </a:endParaRPr>
          </a:p>
          <a:p>
            <a:pPr>
              <a:lnSpc>
                <a:spcPct val="150000"/>
              </a:lnSpc>
            </a:pPr>
            <a:r>
              <a:rPr lang="en-GB" sz="2000" dirty="0" smtClean="0">
                <a:solidFill>
                  <a:schemeClr val="tx1"/>
                </a:solidFill>
                <a:latin typeface="Georgia" pitchFamily="18" charset="0"/>
                <a:cs typeface="Times New Roman" pitchFamily="18" charset="0"/>
              </a:rPr>
              <a:t>Animals should be tagged, measured and monitored.</a:t>
            </a:r>
            <a:endParaRPr lang="cs-CZ" sz="2000" dirty="0" smtClean="0">
              <a:solidFill>
                <a:schemeClr val="tx1"/>
              </a:solidFill>
              <a:latin typeface="Georgia" pitchFamily="18" charset="0"/>
              <a:cs typeface="Times New Roman" pitchFamily="18" charset="0"/>
            </a:endParaRPr>
          </a:p>
          <a:p>
            <a:pPr>
              <a:lnSpc>
                <a:spcPct val="150000"/>
              </a:lnSpc>
            </a:pPr>
            <a:r>
              <a:rPr lang="en-GB" sz="2000" dirty="0" smtClean="0">
                <a:solidFill>
                  <a:schemeClr val="tx1"/>
                </a:solidFill>
                <a:latin typeface="Georgia" pitchFamily="18" charset="0"/>
                <a:cs typeface="Times New Roman" pitchFamily="18" charset="0"/>
              </a:rPr>
              <a:t>The price of petrol should be raised.</a:t>
            </a:r>
            <a:endParaRPr lang="cs-CZ" sz="2000" dirty="0" smtClean="0">
              <a:solidFill>
                <a:schemeClr val="tx1"/>
              </a:solidFill>
              <a:latin typeface="Georgia" pitchFamily="18" charset="0"/>
              <a:cs typeface="Times New Roman" pitchFamily="18" charset="0"/>
            </a:endParaRPr>
          </a:p>
          <a:p>
            <a:pPr>
              <a:lnSpc>
                <a:spcPct val="150000"/>
              </a:lnSpc>
            </a:pPr>
            <a:r>
              <a:rPr lang="en-GB" sz="2000" dirty="0" smtClean="0">
                <a:solidFill>
                  <a:schemeClr val="tx1"/>
                </a:solidFill>
                <a:latin typeface="Georgia" pitchFamily="18" charset="0"/>
                <a:cs typeface="Times New Roman" pitchFamily="18" charset="0"/>
              </a:rPr>
              <a:t>A fee for motorway users should be introduced.</a:t>
            </a:r>
            <a:endParaRPr lang="cs-CZ" sz="2000" dirty="0" smtClean="0">
              <a:solidFill>
                <a:schemeClr val="tx1"/>
              </a:solidFill>
              <a:latin typeface="Georgia" pitchFamily="18" charset="0"/>
              <a:cs typeface="Times New Roman" pitchFamily="18" charset="0"/>
            </a:endParaRPr>
          </a:p>
          <a:p>
            <a:pPr>
              <a:lnSpc>
                <a:spcPct val="150000"/>
              </a:lnSpc>
            </a:pPr>
            <a:r>
              <a:rPr lang="en-GB" sz="2000" dirty="0" smtClean="0">
                <a:solidFill>
                  <a:schemeClr val="tx1"/>
                </a:solidFill>
                <a:latin typeface="Georgia" pitchFamily="18" charset="0"/>
                <a:cs typeface="Times New Roman" pitchFamily="18" charset="0"/>
              </a:rPr>
              <a:t>Beaches for nesting turtles should be patrolled.</a:t>
            </a:r>
            <a:endParaRPr lang="cs-CZ" sz="2000" dirty="0" smtClean="0">
              <a:solidFill>
                <a:schemeClr val="tx1"/>
              </a:solidFill>
              <a:latin typeface="Georgia" pitchFamily="18" charset="0"/>
              <a:cs typeface="Times New Roman" pitchFamily="18" charset="0"/>
            </a:endParaRPr>
          </a:p>
          <a:p>
            <a:pPr>
              <a:lnSpc>
                <a:spcPct val="150000"/>
              </a:lnSpc>
            </a:pPr>
            <a:r>
              <a:rPr lang="en-GB" sz="2000" dirty="0" smtClean="0">
                <a:solidFill>
                  <a:schemeClr val="tx1"/>
                </a:solidFill>
                <a:latin typeface="Georgia" pitchFamily="18" charset="0"/>
                <a:cs typeface="Times New Roman" pitchFamily="18" charset="0"/>
              </a:rPr>
              <a:t>The public should be informed.</a:t>
            </a:r>
            <a:endParaRPr lang="cs-CZ" sz="2000" dirty="0" smtClean="0">
              <a:solidFill>
                <a:schemeClr val="tx1"/>
              </a:solidFill>
              <a:latin typeface="Georgia" pitchFamily="18" charset="0"/>
              <a:cs typeface="Times New Roman" pitchFamily="18" charset="0"/>
            </a:endParaRPr>
          </a:p>
          <a:p>
            <a:pPr>
              <a:lnSpc>
                <a:spcPct val="150000"/>
              </a:lnSpc>
            </a:pPr>
            <a:r>
              <a:rPr lang="en-GB" sz="2000" dirty="0" smtClean="0">
                <a:solidFill>
                  <a:schemeClr val="tx1"/>
                </a:solidFill>
                <a:latin typeface="Georgia" pitchFamily="18" charset="0"/>
                <a:cs typeface="Times New Roman" pitchFamily="18" charset="0"/>
              </a:rPr>
              <a:t>Leaflets should be handed out.</a:t>
            </a:r>
            <a:endParaRPr lang="cs-CZ" sz="2000" dirty="0" smtClean="0">
              <a:solidFill>
                <a:schemeClr val="tx1"/>
              </a:solidFill>
              <a:latin typeface="Georgia" pitchFamily="18" charset="0"/>
              <a:cs typeface="Times New Roman" pitchFamily="18" charset="0"/>
            </a:endParaRPr>
          </a:p>
          <a:p>
            <a:pPr>
              <a:lnSpc>
                <a:spcPct val="150000"/>
              </a:lnSpc>
            </a:pPr>
            <a:r>
              <a:rPr lang="en-GB" sz="2000" dirty="0" smtClean="0">
                <a:solidFill>
                  <a:schemeClr val="tx1"/>
                </a:solidFill>
                <a:latin typeface="Georgia" pitchFamily="18" charset="0"/>
                <a:cs typeface="Times New Roman" pitchFamily="18" charset="0"/>
              </a:rPr>
              <a:t>Campaigns should be organised.</a:t>
            </a:r>
            <a:endParaRPr lang="cs-CZ" sz="2000" dirty="0" smtClean="0">
              <a:solidFill>
                <a:schemeClr val="tx1"/>
              </a:solidFill>
              <a:latin typeface="Georgia" pitchFamily="18" charset="0"/>
              <a:cs typeface="Times New Roman" pitchFamily="18" charset="0"/>
            </a:endParaRPr>
          </a:p>
          <a:p>
            <a:pPr>
              <a:lnSpc>
                <a:spcPct val="150000"/>
              </a:lnSpc>
            </a:pPr>
            <a:r>
              <a:rPr lang="en-GB" sz="2000" dirty="0" smtClean="0">
                <a:solidFill>
                  <a:schemeClr val="tx1"/>
                </a:solidFill>
                <a:latin typeface="Georgia" pitchFamily="18" charset="0"/>
                <a:cs typeface="Times New Roman" pitchFamily="18" charset="0"/>
              </a:rPr>
              <a:t>Free-recycling bins should be handed out.</a:t>
            </a:r>
            <a:endParaRPr lang="cs-CZ" sz="2000" dirty="0" smtClean="0">
              <a:solidFill>
                <a:schemeClr val="tx1"/>
              </a:solidFill>
              <a:latin typeface="Georgia" pitchFamily="18" charset="0"/>
              <a:cs typeface="Times New Roman" pitchFamily="18" charset="0"/>
            </a:endParaRPr>
          </a:p>
          <a:p>
            <a:pPr>
              <a:lnSpc>
                <a:spcPct val="150000"/>
              </a:lnSpc>
            </a:pPr>
            <a:r>
              <a:rPr lang="en-GB" sz="2000" dirty="0" smtClean="0">
                <a:solidFill>
                  <a:schemeClr val="tx1"/>
                </a:solidFill>
                <a:latin typeface="Georgia" pitchFamily="18" charset="0"/>
                <a:cs typeface="Times New Roman" pitchFamily="18" charset="0"/>
              </a:rPr>
              <a:t>Children should be taught to appreciate and protect the environment.</a:t>
            </a:r>
            <a:endParaRPr lang="cs-CZ" sz="2000" dirty="0" smtClean="0">
              <a:solidFill>
                <a:schemeClr val="tx1"/>
              </a:solidFill>
              <a:latin typeface="Georgia" pitchFamily="18" charset="0"/>
              <a:cs typeface="Times New Roman" pitchFamily="18" charset="0"/>
            </a:endParaRPr>
          </a:p>
          <a:p>
            <a:pPr marL="0" indent="0">
              <a:lnSpc>
                <a:spcPct val="150000"/>
              </a:lnSpc>
              <a:buNone/>
            </a:pPr>
            <a:endParaRPr lang="en-GB" sz="2000" dirty="0" smtClean="0">
              <a:solidFill>
                <a:schemeClr val="tx1"/>
              </a:solidFill>
              <a:latin typeface="Georgia" pitchFamily="18" charset="0"/>
              <a:cs typeface="Times New Roman" pitchFamily="18" charset="0"/>
            </a:endParaRP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37700320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b="1" dirty="0" smtClean="0">
                <a:effectLst/>
                <a:latin typeface="Verdana" pitchFamily="34" charset="0"/>
                <a:ea typeface="Verdana" pitchFamily="34" charset="0"/>
                <a:cs typeface="Verdana" pitchFamily="34" charset="0"/>
              </a:rPr>
              <a:t>Environmental</a:t>
            </a:r>
            <a:r>
              <a:rPr lang="cs-CZ" b="1" dirty="0" smtClean="0">
                <a:effectLst/>
                <a:latin typeface="Verdana" pitchFamily="34" charset="0"/>
                <a:ea typeface="Verdana" pitchFamily="34" charset="0"/>
                <a:cs typeface="Verdana" pitchFamily="34" charset="0"/>
              </a:rPr>
              <a:t> </a:t>
            </a:r>
            <a:r>
              <a:rPr lang="en-GB" b="1" dirty="0" smtClean="0">
                <a:effectLst/>
                <a:latin typeface="Verdana" pitchFamily="34" charset="0"/>
                <a:ea typeface="Verdana" pitchFamily="34" charset="0"/>
                <a:cs typeface="Verdana" pitchFamily="34" charset="0"/>
              </a:rPr>
              <a:t>Protection</a:t>
            </a:r>
            <a:endParaRPr lang="en-GB" b="1" dirty="0">
              <a:effectLst/>
              <a:latin typeface="Verdana" pitchFamily="34" charset="0"/>
              <a:ea typeface="Verdana" pitchFamily="34" charset="0"/>
              <a:cs typeface="Verdana" pitchFamily="34" charset="0"/>
            </a:endParaRPr>
          </a:p>
        </p:txBody>
      </p:sp>
      <p:sp>
        <p:nvSpPr>
          <p:cNvPr id="4" name="Zástupný symbol pro obsah 3"/>
          <p:cNvSpPr>
            <a:spLocks noGrp="1"/>
          </p:cNvSpPr>
          <p:nvPr>
            <p:ph sz="half" idx="2"/>
          </p:nvPr>
        </p:nvSpPr>
        <p:spPr/>
        <p:txBody>
          <a:bodyPr>
            <a:normAutofit fontScale="92500"/>
          </a:bodyPr>
          <a:lstStyle/>
          <a:p>
            <a:r>
              <a:rPr lang="en-GB" dirty="0" smtClean="0">
                <a:solidFill>
                  <a:srgbClr val="C00000"/>
                </a:solidFill>
                <a:latin typeface="Georgia" pitchFamily="18" charset="0"/>
                <a:cs typeface="Times New Roman" pitchFamily="18" charset="0"/>
              </a:rPr>
              <a:t>International organisations:</a:t>
            </a:r>
            <a:endParaRPr lang="cs-CZ" dirty="0" smtClean="0">
              <a:solidFill>
                <a:srgbClr val="C00000"/>
              </a:solidFill>
              <a:latin typeface="Georgia" pitchFamily="18" charset="0"/>
              <a:cs typeface="Times New Roman" pitchFamily="18" charset="0"/>
            </a:endParaRPr>
          </a:p>
          <a:p>
            <a:r>
              <a:rPr lang="cs-CZ" dirty="0" smtClean="0">
                <a:solidFill>
                  <a:schemeClr val="tx1"/>
                </a:solidFill>
                <a:latin typeface="Georgia" pitchFamily="18" charset="0"/>
                <a:cs typeface="Times New Roman" pitchFamily="18" charset="0"/>
              </a:rPr>
              <a:t>Greenpeace (1971)</a:t>
            </a:r>
          </a:p>
          <a:p>
            <a:r>
              <a:rPr lang="en-GB" dirty="0" smtClean="0">
                <a:solidFill>
                  <a:schemeClr val="tx1"/>
                </a:solidFill>
                <a:latin typeface="Georgia" pitchFamily="18" charset="0"/>
                <a:cs typeface="Times New Roman" pitchFamily="18" charset="0"/>
              </a:rPr>
              <a:t>Global Environmental Organisation</a:t>
            </a:r>
          </a:p>
          <a:p>
            <a:r>
              <a:rPr lang="en-GB" dirty="0" smtClean="0">
                <a:solidFill>
                  <a:schemeClr val="tx1"/>
                </a:solidFill>
                <a:latin typeface="Georgia" pitchFamily="18" charset="0"/>
                <a:cs typeface="Times New Roman" pitchFamily="18" charset="0"/>
              </a:rPr>
              <a:t>Friends of the Earth International</a:t>
            </a:r>
          </a:p>
          <a:p>
            <a:r>
              <a:rPr lang="en-GB" dirty="0" smtClean="0">
                <a:solidFill>
                  <a:schemeClr val="tx1"/>
                </a:solidFill>
                <a:latin typeface="Georgia" pitchFamily="18" charset="0"/>
                <a:cs typeface="Times New Roman" pitchFamily="18" charset="0"/>
              </a:rPr>
              <a:t>Worldwide Fund for Nature</a:t>
            </a:r>
          </a:p>
          <a:p>
            <a:r>
              <a:rPr lang="en-GB" dirty="0" smtClean="0">
                <a:solidFill>
                  <a:schemeClr val="tx1"/>
                </a:solidFill>
                <a:latin typeface="Georgia" pitchFamily="18" charset="0"/>
                <a:cs typeface="Times New Roman" pitchFamily="18" charset="0"/>
              </a:rPr>
              <a:t>Environmental Investment Organisation</a:t>
            </a:r>
          </a:p>
          <a:p>
            <a:r>
              <a:rPr lang="en-GB" dirty="0" smtClean="0">
                <a:solidFill>
                  <a:schemeClr val="tx1"/>
                </a:solidFill>
                <a:latin typeface="Georgia" pitchFamily="18" charset="0"/>
                <a:cs typeface="Times New Roman" pitchFamily="18" charset="0"/>
              </a:rPr>
              <a:t>Etc.</a:t>
            </a:r>
          </a:p>
          <a:p>
            <a:pPr>
              <a:buFont typeface="Wingdings" pitchFamily="2" charset="2"/>
              <a:buChar char="§"/>
            </a:pPr>
            <a:endParaRPr lang="en-GB" dirty="0">
              <a:latin typeface="Times New Roman" pitchFamily="18" charset="0"/>
              <a:cs typeface="Times New Roman" pitchFamily="18" charset="0"/>
            </a:endParaRPr>
          </a:p>
        </p:txBody>
      </p:sp>
      <p:sp>
        <p:nvSpPr>
          <p:cNvPr id="5" name="Zástupný symbol pro obsah 4"/>
          <p:cNvSpPr>
            <a:spLocks noGrp="1"/>
          </p:cNvSpPr>
          <p:nvPr>
            <p:ph sz="quarter" idx="13"/>
          </p:nvPr>
        </p:nvSpPr>
        <p:spPr/>
        <p:txBody>
          <a:bodyPr>
            <a:normAutofit fontScale="92500" lnSpcReduction="10000"/>
          </a:bodyPr>
          <a:lstStyle/>
          <a:p>
            <a:pPr marL="0" indent="0">
              <a:buNone/>
            </a:pPr>
            <a:r>
              <a:rPr lang="en-GB" dirty="0" smtClean="0">
                <a:solidFill>
                  <a:srgbClr val="C00000"/>
                </a:solidFill>
                <a:latin typeface="Georgia" pitchFamily="18" charset="0"/>
                <a:cs typeface="Times New Roman" pitchFamily="18" charset="0"/>
              </a:rPr>
              <a:t>in the Czech Republic:</a:t>
            </a:r>
          </a:p>
          <a:p>
            <a:r>
              <a:rPr lang="en-GB" dirty="0" smtClean="0">
                <a:solidFill>
                  <a:schemeClr val="tx1"/>
                </a:solidFill>
                <a:latin typeface="Georgia" pitchFamily="18" charset="0"/>
                <a:cs typeface="Times New Roman" pitchFamily="18" charset="0"/>
              </a:rPr>
              <a:t>Ministry of the Environment of the CR</a:t>
            </a:r>
          </a:p>
          <a:p>
            <a:r>
              <a:rPr lang="en-GB" dirty="0" smtClean="0">
                <a:solidFill>
                  <a:schemeClr val="tx1"/>
                </a:solidFill>
                <a:latin typeface="Georgia" pitchFamily="18" charset="0"/>
                <a:cs typeface="Times New Roman" pitchFamily="18" charset="0"/>
              </a:rPr>
              <a:t>Czech Environmental Information Agency</a:t>
            </a:r>
          </a:p>
          <a:p>
            <a:r>
              <a:rPr lang="en-GB" dirty="0" smtClean="0">
                <a:solidFill>
                  <a:schemeClr val="tx1"/>
                </a:solidFill>
                <a:latin typeface="Georgia" pitchFamily="18" charset="0"/>
                <a:cs typeface="Times New Roman" pitchFamily="18" charset="0"/>
              </a:rPr>
              <a:t>Czech Environmental Inspectorate</a:t>
            </a:r>
            <a:endParaRPr lang="cs-CZ" dirty="0" smtClean="0">
              <a:solidFill>
                <a:schemeClr val="tx1"/>
              </a:solidFill>
              <a:latin typeface="Georgia" pitchFamily="18" charset="0"/>
              <a:cs typeface="Times New Roman" pitchFamily="18" charset="0"/>
            </a:endParaRPr>
          </a:p>
          <a:p>
            <a:r>
              <a:rPr lang="en-GB" dirty="0" smtClean="0">
                <a:solidFill>
                  <a:schemeClr val="tx1"/>
                </a:solidFill>
                <a:latin typeface="Georgia" pitchFamily="18" charset="0"/>
                <a:cs typeface="Times New Roman" pitchFamily="18" charset="0"/>
              </a:rPr>
              <a:t>The</a:t>
            </a:r>
            <a:r>
              <a:rPr lang="cs-CZ" dirty="0" smtClean="0">
                <a:solidFill>
                  <a:schemeClr val="tx1"/>
                </a:solidFill>
                <a:latin typeface="Georgia" pitchFamily="18" charset="0"/>
                <a:cs typeface="Times New Roman" pitchFamily="18" charset="0"/>
              </a:rPr>
              <a:t> Green Party</a:t>
            </a:r>
          </a:p>
          <a:p>
            <a:r>
              <a:rPr lang="cs-CZ" dirty="0" smtClean="0">
                <a:solidFill>
                  <a:schemeClr val="tx1"/>
                </a:solidFill>
                <a:latin typeface="Georgia" pitchFamily="18" charset="0"/>
                <a:cs typeface="Times New Roman" pitchFamily="18" charset="0"/>
                <a:hlinkClick r:id="rId2"/>
              </a:rPr>
              <a:t>www.ekocentra.cz</a:t>
            </a:r>
            <a:endParaRPr lang="cs-CZ" dirty="0" smtClean="0">
              <a:solidFill>
                <a:schemeClr val="tx1"/>
              </a:solidFill>
              <a:latin typeface="Georgia" pitchFamily="18" charset="0"/>
              <a:cs typeface="Times New Roman" pitchFamily="18" charset="0"/>
            </a:endParaRPr>
          </a:p>
          <a:p>
            <a:r>
              <a:rPr lang="en-GB" dirty="0" smtClean="0">
                <a:solidFill>
                  <a:schemeClr val="tx1"/>
                </a:solidFill>
                <a:latin typeface="Georgia" pitchFamily="18" charset="0"/>
                <a:cs typeface="Times New Roman" pitchFamily="18" charset="0"/>
              </a:rPr>
              <a:t>Etc. (public</a:t>
            </a:r>
            <a:r>
              <a:rPr lang="cs-CZ" dirty="0" smtClean="0">
                <a:solidFill>
                  <a:schemeClr val="tx1"/>
                </a:solidFill>
                <a:latin typeface="Georgia" pitchFamily="18" charset="0"/>
                <a:cs typeface="Times New Roman" pitchFamily="18" charset="0"/>
              </a:rPr>
              <a:t>,</a:t>
            </a:r>
            <a:r>
              <a:rPr lang="en-GB" dirty="0" smtClean="0">
                <a:solidFill>
                  <a:schemeClr val="tx1"/>
                </a:solidFill>
                <a:latin typeface="Georgia" pitchFamily="18" charset="0"/>
                <a:cs typeface="Times New Roman" pitchFamily="18" charset="0"/>
              </a:rPr>
              <a:t> private</a:t>
            </a:r>
            <a:r>
              <a:rPr lang="cs-CZ" dirty="0" smtClean="0">
                <a:solidFill>
                  <a:schemeClr val="tx1"/>
                </a:solidFill>
                <a:latin typeface="Georgia" pitchFamily="18" charset="0"/>
                <a:cs typeface="Times New Roman" pitchFamily="18" charset="0"/>
              </a:rPr>
              <a:t>, non-profit</a:t>
            </a:r>
            <a:r>
              <a:rPr lang="en-GB" dirty="0" smtClean="0">
                <a:solidFill>
                  <a:schemeClr val="tx1"/>
                </a:solidFill>
                <a:latin typeface="Georgia" pitchFamily="18" charset="0"/>
                <a:cs typeface="Times New Roman" pitchFamily="18" charset="0"/>
              </a:rPr>
              <a:t> organisations)</a:t>
            </a:r>
          </a:p>
          <a:p>
            <a:pPr>
              <a:buFont typeface="Wingdings" pitchFamily="2" charset="2"/>
              <a:buChar char="§"/>
            </a:pPr>
            <a:endParaRPr lang="cs-CZ" dirty="0" smtClean="0">
              <a:solidFill>
                <a:schemeClr val="tx1"/>
              </a:solidFill>
              <a:latin typeface="Times New Roman" pitchFamily="18" charset="0"/>
              <a:cs typeface="Times New Roman" pitchFamily="18" charset="0"/>
            </a:endParaRPr>
          </a:p>
          <a:p>
            <a:pPr>
              <a:buFont typeface="Wingdings" pitchFamily="2" charset="2"/>
              <a:buChar char="§"/>
            </a:pPr>
            <a:endParaRPr lang="en-GB" dirty="0" smtClean="0">
              <a:solidFill>
                <a:schemeClr val="tx1"/>
              </a:solidFill>
              <a:latin typeface="Times New Roman" pitchFamily="18" charset="0"/>
              <a:cs typeface="Times New Roman" pitchFamily="18" charset="0"/>
            </a:endParaRPr>
          </a:p>
          <a:p>
            <a:pPr marL="0" indent="0">
              <a:buNone/>
            </a:pPr>
            <a:endParaRPr lang="en-GB" dirty="0"/>
          </a:p>
        </p:txBody>
      </p:sp>
    </p:spTree>
    <p:extLst>
      <p:ext uri="{BB962C8B-B14F-4D97-AF65-F5344CB8AC3E}">
        <p14:creationId xmlns:p14="http://schemas.microsoft.com/office/powerpoint/2010/main" val="13441013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b="1" dirty="0" smtClean="0">
                <a:effectLst/>
                <a:latin typeface="Verdana" pitchFamily="34" charset="0"/>
                <a:ea typeface="Verdana" pitchFamily="34" charset="0"/>
                <a:cs typeface="Verdana" pitchFamily="34" charset="0"/>
              </a:rPr>
              <a:t>Green Jobs</a:t>
            </a:r>
            <a:endParaRPr lang="en-GB"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57200" y="1600200"/>
            <a:ext cx="8219256" cy="4349079"/>
          </a:xfrm>
        </p:spPr>
        <p:txBody>
          <a:bodyPr>
            <a:normAutofit fontScale="92500" lnSpcReduction="20000"/>
          </a:bodyPr>
          <a:lstStyle/>
          <a:p>
            <a:pPr marL="0" indent="0" algn="ctr">
              <a:buNone/>
            </a:pPr>
            <a:r>
              <a:rPr lang="en-GB" dirty="0" smtClean="0">
                <a:solidFill>
                  <a:srgbClr val="C00000"/>
                </a:solidFill>
                <a:latin typeface="Georgia" pitchFamily="18" charset="0"/>
              </a:rPr>
              <a:t>Are you concerned about the environment?</a:t>
            </a:r>
            <a:endParaRPr lang="cs-CZ" dirty="0" smtClean="0">
              <a:solidFill>
                <a:srgbClr val="C00000"/>
              </a:solidFill>
              <a:latin typeface="Georgia" pitchFamily="18" charset="0"/>
            </a:endParaRPr>
          </a:p>
          <a:p>
            <a:pPr marL="0" indent="0" algn="ctr">
              <a:buNone/>
            </a:pPr>
            <a:r>
              <a:rPr lang="en-GB" dirty="0" smtClean="0">
                <a:solidFill>
                  <a:srgbClr val="C00000"/>
                </a:solidFill>
                <a:latin typeface="Georgia" pitchFamily="18" charset="0"/>
              </a:rPr>
              <a:t> Then become</a:t>
            </a:r>
            <a:r>
              <a:rPr lang="cs-CZ" dirty="0" smtClean="0">
                <a:solidFill>
                  <a:srgbClr val="C00000"/>
                </a:solidFill>
                <a:latin typeface="Georgia" pitchFamily="18" charset="0"/>
              </a:rPr>
              <a:t> a(n)</a:t>
            </a:r>
            <a:r>
              <a:rPr lang="en-GB" dirty="0" smtClean="0">
                <a:solidFill>
                  <a:srgbClr val="C00000"/>
                </a:solidFill>
                <a:latin typeface="Georgia" pitchFamily="18" charset="0"/>
              </a:rPr>
              <a:t>:</a:t>
            </a:r>
            <a:endParaRPr lang="cs-CZ" dirty="0" smtClean="0">
              <a:solidFill>
                <a:srgbClr val="C00000"/>
              </a:solidFill>
              <a:latin typeface="Georgia" pitchFamily="18" charset="0"/>
            </a:endParaRPr>
          </a:p>
          <a:p>
            <a:pPr marL="0" indent="0" algn="ctr">
              <a:buNone/>
            </a:pPr>
            <a:endParaRPr lang="en-GB" dirty="0" smtClean="0">
              <a:solidFill>
                <a:srgbClr val="C00000"/>
              </a:solidFill>
              <a:latin typeface="Georgia" pitchFamily="18" charset="0"/>
            </a:endParaRPr>
          </a:p>
          <a:p>
            <a:r>
              <a:rPr lang="en-GB" dirty="0" smtClean="0">
                <a:solidFill>
                  <a:schemeClr val="tx1"/>
                </a:solidFill>
                <a:latin typeface="Times New Roman" pitchFamily="18" charset="0"/>
                <a:cs typeface="Times New Roman" pitchFamily="18" charset="0"/>
              </a:rPr>
              <a:t>Conservation project assistant</a:t>
            </a:r>
          </a:p>
          <a:p>
            <a:r>
              <a:rPr lang="en-GB" dirty="0" smtClean="0">
                <a:solidFill>
                  <a:schemeClr val="tx1"/>
                </a:solidFill>
                <a:latin typeface="Times New Roman" pitchFamily="18" charset="0"/>
                <a:cs typeface="Times New Roman" pitchFamily="18" charset="0"/>
              </a:rPr>
              <a:t>Fundraising Officer</a:t>
            </a:r>
          </a:p>
          <a:p>
            <a:r>
              <a:rPr lang="en-GB" dirty="0" smtClean="0">
                <a:solidFill>
                  <a:schemeClr val="tx1"/>
                </a:solidFill>
                <a:latin typeface="Times New Roman" pitchFamily="18" charset="0"/>
                <a:cs typeface="Times New Roman" pitchFamily="18" charset="0"/>
              </a:rPr>
              <a:t>Campaigner</a:t>
            </a:r>
            <a:endParaRPr lang="cs-CZ" dirty="0" smtClean="0">
              <a:solidFill>
                <a:schemeClr val="tx1"/>
              </a:solidFill>
              <a:latin typeface="Times New Roman" pitchFamily="18" charset="0"/>
              <a:cs typeface="Times New Roman" pitchFamily="18" charset="0"/>
            </a:endParaRPr>
          </a:p>
          <a:p>
            <a:r>
              <a:rPr lang="cs-CZ" dirty="0" smtClean="0">
                <a:solidFill>
                  <a:schemeClr val="tx1"/>
                </a:solidFill>
                <a:latin typeface="Times New Roman" pitchFamily="18" charset="0"/>
                <a:cs typeface="Times New Roman" pitchFamily="18" charset="0"/>
              </a:rPr>
              <a:t>Editor</a:t>
            </a:r>
            <a:endParaRPr lang="en-GB" dirty="0" smtClean="0">
              <a:solidFill>
                <a:schemeClr val="tx1"/>
              </a:solidFill>
              <a:latin typeface="Times New Roman" pitchFamily="18" charset="0"/>
              <a:cs typeface="Times New Roman" pitchFamily="18" charset="0"/>
            </a:endParaRPr>
          </a:p>
          <a:p>
            <a:r>
              <a:rPr lang="en-GB" dirty="0" smtClean="0">
                <a:solidFill>
                  <a:schemeClr val="tx1"/>
                </a:solidFill>
                <a:latin typeface="Times New Roman" pitchFamily="18" charset="0"/>
                <a:cs typeface="Times New Roman" pitchFamily="18" charset="0"/>
              </a:rPr>
              <a:t>Instructor</a:t>
            </a:r>
          </a:p>
          <a:p>
            <a:r>
              <a:rPr lang="en-GB" dirty="0" smtClean="0">
                <a:solidFill>
                  <a:schemeClr val="tx1"/>
                </a:solidFill>
                <a:latin typeface="Times New Roman" pitchFamily="18" charset="0"/>
                <a:cs typeface="Times New Roman" pitchFamily="18" charset="0"/>
              </a:rPr>
              <a:t>Researcher</a:t>
            </a:r>
          </a:p>
          <a:p>
            <a:r>
              <a:rPr lang="en-GB" dirty="0" smtClean="0">
                <a:solidFill>
                  <a:schemeClr val="tx1"/>
                </a:solidFill>
                <a:latin typeface="Times New Roman" pitchFamily="18" charset="0"/>
                <a:cs typeface="Times New Roman" pitchFamily="18" charset="0"/>
              </a:rPr>
              <a:t>ZOO keeper</a:t>
            </a:r>
            <a:endParaRPr lang="cs-CZ" dirty="0" smtClean="0">
              <a:solidFill>
                <a:schemeClr val="tx1"/>
              </a:solidFill>
              <a:latin typeface="Times New Roman" pitchFamily="18" charset="0"/>
              <a:cs typeface="Times New Roman" pitchFamily="18" charset="0"/>
            </a:endParaRPr>
          </a:p>
          <a:p>
            <a:r>
              <a:rPr lang="en-GB" dirty="0" smtClean="0">
                <a:solidFill>
                  <a:schemeClr val="tx1"/>
                </a:solidFill>
                <a:latin typeface="Times New Roman" pitchFamily="18" charset="0"/>
                <a:cs typeface="Times New Roman" pitchFamily="18" charset="0"/>
              </a:rPr>
              <a:t>Volunteer</a:t>
            </a:r>
          </a:p>
          <a:p>
            <a:r>
              <a:rPr lang="en-GB" dirty="0" smtClean="0">
                <a:solidFill>
                  <a:schemeClr val="tx1"/>
                </a:solidFill>
                <a:latin typeface="Times New Roman" pitchFamily="18" charset="0"/>
                <a:cs typeface="Times New Roman" pitchFamily="18" charset="0"/>
              </a:rPr>
              <a:t>Etc.</a:t>
            </a:r>
          </a:p>
          <a:p>
            <a:endParaRPr lang="en-GB" dirty="0" smtClean="0"/>
          </a:p>
          <a:p>
            <a:endParaRPr lang="en-GB" dirty="0"/>
          </a:p>
        </p:txBody>
      </p:sp>
    </p:spTree>
    <p:extLst>
      <p:ext uri="{BB962C8B-B14F-4D97-AF65-F5344CB8AC3E}">
        <p14:creationId xmlns:p14="http://schemas.microsoft.com/office/powerpoint/2010/main" val="2038435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 calcmode="lin" valueType="num">
                                      <p:cBhvr additive="base">
                                        <p:cTn id="2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 calcmode="lin" valueType="num">
                                      <p:cBhvr additive="base">
                                        <p:cTn id="3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anim calcmode="lin" valueType="num">
                                      <p:cBhvr additive="base">
                                        <p:cTn id="3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en-GB" b="1" dirty="0" smtClean="0">
                <a:effectLst/>
                <a:latin typeface="Verdana" pitchFamily="34" charset="0"/>
                <a:ea typeface="Verdana" pitchFamily="34" charset="0"/>
                <a:cs typeface="Verdana" pitchFamily="34" charset="0"/>
              </a:rPr>
              <a:t>Comprehension questions</a:t>
            </a:r>
            <a:endParaRPr lang="en-GB" b="1" dirty="0">
              <a:effectLst/>
              <a:latin typeface="Verdana" pitchFamily="34" charset="0"/>
              <a:ea typeface="Verdana" pitchFamily="34" charset="0"/>
              <a:cs typeface="Verdana" pitchFamily="34" charset="0"/>
            </a:endParaRPr>
          </a:p>
        </p:txBody>
      </p:sp>
      <p:sp>
        <p:nvSpPr>
          <p:cNvPr id="3" name="Zástupný symbol pro obsah 2"/>
          <p:cNvSpPr>
            <a:spLocks noGrp="1"/>
          </p:cNvSpPr>
          <p:nvPr>
            <p:ph idx="1"/>
          </p:nvPr>
        </p:nvSpPr>
        <p:spPr>
          <a:xfrm>
            <a:off x="457200" y="1600201"/>
            <a:ext cx="8219256" cy="4349079"/>
          </a:xfrm>
        </p:spPr>
        <p:txBody>
          <a:bodyPr>
            <a:normAutofit lnSpcReduction="10000"/>
          </a:bodyPr>
          <a:lstStyle/>
          <a:p>
            <a:pPr lvl="0">
              <a:buFont typeface="Wingdings" pitchFamily="2" charset="2"/>
              <a:buChar char="Ø"/>
            </a:pPr>
            <a:r>
              <a:rPr lang="en-US" b="1" dirty="0">
                <a:solidFill>
                  <a:schemeClr val="tx1"/>
                </a:solidFill>
                <a:latin typeface="Georgia" pitchFamily="18" charset="0"/>
                <a:cs typeface="Times New Roman" pitchFamily="18" charset="0"/>
              </a:rPr>
              <a:t>What are ten things individuals can do to help the environment</a:t>
            </a:r>
            <a:r>
              <a:rPr lang="en-US" b="1" dirty="0" smtClean="0">
                <a:solidFill>
                  <a:schemeClr val="tx1"/>
                </a:solidFill>
                <a:latin typeface="Georgia" pitchFamily="18" charset="0"/>
                <a:cs typeface="Times New Roman" pitchFamily="18" charset="0"/>
              </a:rPr>
              <a:t>?</a:t>
            </a:r>
            <a:endParaRPr lang="cs-CZ" b="1" dirty="0" smtClean="0">
              <a:solidFill>
                <a:schemeClr val="tx1"/>
              </a:solidFill>
              <a:latin typeface="Georgia" pitchFamily="18" charset="0"/>
              <a:cs typeface="Times New Roman" pitchFamily="18" charset="0"/>
            </a:endParaRPr>
          </a:p>
          <a:p>
            <a:pPr marL="0" lvl="0" indent="0">
              <a:buNone/>
            </a:pPr>
            <a:endParaRPr lang="cs-CZ" b="1" dirty="0">
              <a:solidFill>
                <a:schemeClr val="tx1"/>
              </a:solidFill>
              <a:latin typeface="Georgia" pitchFamily="18" charset="0"/>
              <a:cs typeface="Times New Roman" pitchFamily="18" charset="0"/>
            </a:endParaRPr>
          </a:p>
          <a:p>
            <a:pPr lvl="0">
              <a:buFont typeface="Wingdings" pitchFamily="2" charset="2"/>
              <a:buChar char="Ø"/>
            </a:pPr>
            <a:r>
              <a:rPr lang="en-US" b="1" dirty="0">
                <a:solidFill>
                  <a:schemeClr val="tx1"/>
                </a:solidFill>
                <a:latin typeface="Georgia" pitchFamily="18" charset="0"/>
                <a:cs typeface="Times New Roman" pitchFamily="18" charset="0"/>
              </a:rPr>
              <a:t>What are five things governments can do to help the environment</a:t>
            </a:r>
            <a:r>
              <a:rPr lang="en-US" b="1" dirty="0" smtClean="0">
                <a:solidFill>
                  <a:schemeClr val="tx1"/>
                </a:solidFill>
                <a:latin typeface="Georgia" pitchFamily="18" charset="0"/>
                <a:cs typeface="Times New Roman" pitchFamily="18" charset="0"/>
              </a:rPr>
              <a:t>?</a:t>
            </a:r>
            <a:endParaRPr lang="cs-CZ" b="1" dirty="0" smtClean="0">
              <a:solidFill>
                <a:schemeClr val="tx1"/>
              </a:solidFill>
              <a:latin typeface="Georgia" pitchFamily="18" charset="0"/>
              <a:cs typeface="Times New Roman" pitchFamily="18" charset="0"/>
            </a:endParaRPr>
          </a:p>
          <a:p>
            <a:pPr marL="0" lvl="0" indent="0">
              <a:buNone/>
            </a:pPr>
            <a:endParaRPr lang="cs-CZ" b="1" dirty="0">
              <a:solidFill>
                <a:schemeClr val="tx1"/>
              </a:solidFill>
              <a:latin typeface="Georgia" pitchFamily="18" charset="0"/>
              <a:cs typeface="Times New Roman" pitchFamily="18" charset="0"/>
            </a:endParaRPr>
          </a:p>
          <a:p>
            <a:pPr>
              <a:buFont typeface="Wingdings" pitchFamily="2" charset="2"/>
              <a:buChar char="Ø"/>
            </a:pPr>
            <a:r>
              <a:rPr lang="en-GB" b="1" dirty="0">
                <a:solidFill>
                  <a:schemeClr val="tx1"/>
                </a:solidFill>
                <a:latin typeface="Georgia" pitchFamily="18" charset="0"/>
                <a:cs typeface="Times New Roman" pitchFamily="18" charset="0"/>
              </a:rPr>
              <a:t>Are you green? Do you have a green household?</a:t>
            </a:r>
            <a:endParaRPr lang="cs-CZ" b="1" dirty="0">
              <a:solidFill>
                <a:schemeClr val="tx1"/>
              </a:solidFill>
              <a:latin typeface="Georgia" pitchFamily="18" charset="0"/>
              <a:cs typeface="Times New Roman" pitchFamily="18" charset="0"/>
            </a:endParaRPr>
          </a:p>
          <a:p>
            <a:pPr marL="0" lvl="0" indent="0">
              <a:buNone/>
            </a:pPr>
            <a:endParaRPr lang="cs-CZ" dirty="0" smtClean="0">
              <a:solidFill>
                <a:schemeClr val="tx1"/>
              </a:solidFill>
              <a:latin typeface="Georgia" pitchFamily="18" charset="0"/>
              <a:cs typeface="Times New Roman" pitchFamily="18" charset="0"/>
            </a:endParaRPr>
          </a:p>
          <a:p>
            <a:pPr marL="0" lvl="0" indent="0">
              <a:buNone/>
            </a:pPr>
            <a:endParaRPr lang="cs-CZ" dirty="0">
              <a:solidFill>
                <a:schemeClr val="tx1"/>
              </a:solidFill>
              <a:latin typeface="Georgia" pitchFamily="18" charset="0"/>
              <a:cs typeface="Times New Roman" pitchFamily="18" charset="0"/>
            </a:endParaRPr>
          </a:p>
          <a:p>
            <a:pPr lvl="0">
              <a:buFont typeface="Wingdings" pitchFamily="2" charset="2"/>
              <a:buChar char="Ø"/>
            </a:pPr>
            <a:r>
              <a:rPr lang="en-GB" dirty="0" smtClean="0">
                <a:solidFill>
                  <a:schemeClr val="tx1"/>
                </a:solidFill>
                <a:latin typeface="Georgia" pitchFamily="18" charset="0"/>
                <a:cs typeface="Times New Roman" pitchFamily="18" charset="0"/>
              </a:rPr>
              <a:t>What are some things that can be recycled?</a:t>
            </a:r>
          </a:p>
          <a:p>
            <a:pPr lvl="0">
              <a:buFont typeface="Wingdings" pitchFamily="2" charset="2"/>
              <a:buChar char="Ø"/>
            </a:pPr>
            <a:r>
              <a:rPr lang="en-GB" dirty="0" smtClean="0">
                <a:solidFill>
                  <a:schemeClr val="tx1"/>
                </a:solidFill>
                <a:latin typeface="Georgia" pitchFamily="18" charset="0"/>
                <a:cs typeface="Times New Roman" pitchFamily="18" charset="0"/>
              </a:rPr>
              <a:t>What are some ways energy and water is wasted?</a:t>
            </a:r>
          </a:p>
        </p:txBody>
      </p:sp>
    </p:spTree>
    <p:extLst>
      <p:ext uri="{BB962C8B-B14F-4D97-AF65-F5344CB8AC3E}">
        <p14:creationId xmlns:p14="http://schemas.microsoft.com/office/powerpoint/2010/main" val="243035900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1484784"/>
            <a:ext cx="8229600" cy="1584176"/>
          </a:xfrm>
        </p:spPr>
        <p:txBody>
          <a:bodyPr/>
          <a:lstStyle/>
          <a:p>
            <a:r>
              <a:rPr lang="en-GB" b="1" dirty="0" smtClean="0">
                <a:solidFill>
                  <a:schemeClr val="tx1"/>
                </a:solidFill>
                <a:effectLst/>
                <a:latin typeface="Verdana" pitchFamily="34" charset="0"/>
                <a:ea typeface="Verdana" pitchFamily="34" charset="0"/>
                <a:cs typeface="Verdana" pitchFamily="34" charset="0"/>
              </a:rPr>
              <a:t>Use the photos to talk about the environmental protection</a:t>
            </a:r>
            <a:endParaRPr lang="en-GB" b="1" dirty="0">
              <a:solidFill>
                <a:schemeClr val="tx1"/>
              </a:solidFill>
              <a:effectLst/>
              <a:latin typeface="Verdana" pitchFamily="34" charset="0"/>
              <a:ea typeface="Verdana" pitchFamily="34" charset="0"/>
              <a:cs typeface="Verdana" pitchFamily="34" charset="0"/>
            </a:endParaRPr>
          </a:p>
        </p:txBody>
      </p:sp>
    </p:spTree>
    <p:extLst>
      <p:ext uri="{BB962C8B-B14F-4D97-AF65-F5344CB8AC3E}">
        <p14:creationId xmlns:p14="http://schemas.microsoft.com/office/powerpoint/2010/main" val="26419986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rsko Cork 08 06 07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9564" y="705148"/>
            <a:ext cx="3402874" cy="45240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ovéPole 1"/>
          <p:cNvSpPr txBox="1"/>
          <p:nvPr/>
        </p:nvSpPr>
        <p:spPr>
          <a:xfrm>
            <a:off x="467544" y="548680"/>
            <a:ext cx="356368" cy="369332"/>
          </a:xfrm>
          <a:prstGeom prst="rect">
            <a:avLst/>
          </a:prstGeom>
          <a:noFill/>
        </p:spPr>
        <p:txBody>
          <a:bodyPr wrap="square" rtlCol="0">
            <a:spAutoFit/>
          </a:bodyPr>
          <a:lstStyle/>
          <a:p>
            <a:r>
              <a:rPr lang="cs-CZ" dirty="0" smtClean="0"/>
              <a:t>1.</a:t>
            </a:r>
            <a:endParaRPr lang="cs-CZ" dirty="0"/>
          </a:p>
        </p:txBody>
      </p:sp>
      <p:pic>
        <p:nvPicPr>
          <p:cNvPr id="3" name="Picture 2" descr="F:\DCIM\100OLYMP\P2030209.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6200000">
            <a:off x="4589657" y="1320352"/>
            <a:ext cx="4467254" cy="3350441"/>
          </a:xfrm>
          <a:prstGeom prst="rect">
            <a:avLst/>
          </a:prstGeom>
          <a:noFill/>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4593456" y="692696"/>
            <a:ext cx="360040" cy="369332"/>
          </a:xfrm>
          <a:prstGeom prst="rect">
            <a:avLst/>
          </a:prstGeom>
          <a:noFill/>
        </p:spPr>
        <p:txBody>
          <a:bodyPr wrap="square" rtlCol="0">
            <a:spAutoFit/>
          </a:bodyPr>
          <a:lstStyle/>
          <a:p>
            <a:r>
              <a:rPr lang="cs-CZ" dirty="0" smtClean="0"/>
              <a:t>2.</a:t>
            </a:r>
            <a:endParaRPr lang="cs-CZ" dirty="0"/>
          </a:p>
        </p:txBody>
      </p:sp>
    </p:spTree>
    <p:extLst>
      <p:ext uri="{BB962C8B-B14F-4D97-AF65-F5344CB8AC3E}">
        <p14:creationId xmlns:p14="http://schemas.microsoft.com/office/powerpoint/2010/main" val="11811162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DCIM\100OLYMP\P203021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6200000">
            <a:off x="1960568" y="601544"/>
            <a:ext cx="4934832" cy="5472608"/>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395536" y="476672"/>
            <a:ext cx="504056" cy="369332"/>
          </a:xfrm>
          <a:prstGeom prst="rect">
            <a:avLst/>
          </a:prstGeom>
          <a:noFill/>
        </p:spPr>
        <p:txBody>
          <a:bodyPr wrap="square" rtlCol="0">
            <a:spAutoFit/>
          </a:bodyPr>
          <a:lstStyle/>
          <a:p>
            <a:r>
              <a:rPr lang="cs-CZ" dirty="0" smtClean="0"/>
              <a:t>3.</a:t>
            </a:r>
            <a:endParaRPr lang="cs-CZ" dirty="0"/>
          </a:p>
        </p:txBody>
      </p:sp>
    </p:spTree>
    <p:extLst>
      <p:ext uri="{BB962C8B-B14F-4D97-AF65-F5344CB8AC3E}">
        <p14:creationId xmlns:p14="http://schemas.microsoft.com/office/powerpoint/2010/main" val="409739674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F:\DCIM\100OLYMP\P2030218.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6712" y="1268760"/>
            <a:ext cx="3816424" cy="4032448"/>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436712" y="692696"/>
            <a:ext cx="390872" cy="369332"/>
          </a:xfrm>
          <a:prstGeom prst="rect">
            <a:avLst/>
          </a:prstGeom>
          <a:noFill/>
        </p:spPr>
        <p:txBody>
          <a:bodyPr wrap="square" rtlCol="0">
            <a:spAutoFit/>
          </a:bodyPr>
          <a:lstStyle/>
          <a:p>
            <a:r>
              <a:rPr lang="cs-CZ" dirty="0" smtClean="0"/>
              <a:t>4.</a:t>
            </a:r>
            <a:endParaRPr lang="cs-CZ" dirty="0"/>
          </a:p>
        </p:txBody>
      </p:sp>
      <p:pic>
        <p:nvPicPr>
          <p:cNvPr id="3075" name="Picture 3" descr="F:\DCIM\100OLYMP\P203021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55975" y="1268760"/>
            <a:ext cx="4540267" cy="4032448"/>
          </a:xfrm>
          <a:prstGeom prst="rect">
            <a:avLst/>
          </a:prstGeom>
          <a:noFill/>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4355975" y="692696"/>
            <a:ext cx="432049" cy="369332"/>
          </a:xfrm>
          <a:prstGeom prst="rect">
            <a:avLst/>
          </a:prstGeom>
          <a:noFill/>
        </p:spPr>
        <p:txBody>
          <a:bodyPr wrap="square" rtlCol="0">
            <a:spAutoFit/>
          </a:bodyPr>
          <a:lstStyle/>
          <a:p>
            <a:r>
              <a:rPr lang="cs-CZ" dirty="0" smtClean="0"/>
              <a:t>5.</a:t>
            </a:r>
            <a:endParaRPr lang="cs-CZ" dirty="0"/>
          </a:p>
        </p:txBody>
      </p:sp>
    </p:spTree>
    <p:extLst>
      <p:ext uri="{BB962C8B-B14F-4D97-AF65-F5344CB8AC3E}">
        <p14:creationId xmlns:p14="http://schemas.microsoft.com/office/powerpoint/2010/main" val="233854533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428604"/>
            <a:ext cx="8229600" cy="3432444"/>
          </a:xfrm>
        </p:spPr>
        <p:txBody>
          <a:bodyPr/>
          <a:lstStyle/>
          <a:p>
            <a:r>
              <a:rPr lang="en-GB" sz="3200" b="1" dirty="0" smtClean="0">
                <a:solidFill>
                  <a:srgbClr val="C00000"/>
                </a:solidFill>
                <a:effectLst/>
                <a:latin typeface="Verdana" pitchFamily="34" charset="0"/>
                <a:ea typeface="Verdana" pitchFamily="34" charset="0"/>
                <a:cs typeface="Verdana" pitchFamily="34" charset="0"/>
              </a:rPr>
              <a:t>Even small changes </a:t>
            </a:r>
            <a:r>
              <a:rPr lang="cs-CZ" sz="3200" b="1" dirty="0" smtClean="0">
                <a:solidFill>
                  <a:srgbClr val="C00000"/>
                </a:solidFill>
                <a:effectLst/>
                <a:latin typeface="Verdana" pitchFamily="34" charset="0"/>
                <a:ea typeface="Verdana" pitchFamily="34" charset="0"/>
                <a:cs typeface="Verdana" pitchFamily="34" charset="0"/>
              </a:rPr>
              <a:t/>
            </a:r>
            <a:br>
              <a:rPr lang="cs-CZ" sz="3200" b="1" dirty="0" smtClean="0">
                <a:solidFill>
                  <a:srgbClr val="C00000"/>
                </a:solidFill>
                <a:effectLst/>
                <a:latin typeface="Verdana" pitchFamily="34" charset="0"/>
                <a:ea typeface="Verdana" pitchFamily="34" charset="0"/>
                <a:cs typeface="Verdana" pitchFamily="34" charset="0"/>
              </a:rPr>
            </a:br>
            <a:r>
              <a:rPr lang="en-GB" sz="3200" b="1" dirty="0" smtClean="0">
                <a:solidFill>
                  <a:srgbClr val="C00000"/>
                </a:solidFill>
                <a:effectLst/>
                <a:latin typeface="Verdana" pitchFamily="34" charset="0"/>
                <a:ea typeface="Verdana" pitchFamily="34" charset="0"/>
                <a:cs typeface="Verdana" pitchFamily="34" charset="0"/>
              </a:rPr>
              <a:t>can make </a:t>
            </a:r>
            <a:r>
              <a:rPr lang="cs-CZ" sz="3200" b="1" dirty="0" smtClean="0">
                <a:solidFill>
                  <a:srgbClr val="C00000"/>
                </a:solidFill>
                <a:effectLst/>
                <a:latin typeface="Verdana" pitchFamily="34" charset="0"/>
                <a:ea typeface="Verdana" pitchFamily="34" charset="0"/>
                <a:cs typeface="Verdana" pitchFamily="34" charset="0"/>
              </a:rPr>
              <a:t/>
            </a:r>
            <a:br>
              <a:rPr lang="cs-CZ" sz="3200" b="1" dirty="0" smtClean="0">
                <a:solidFill>
                  <a:srgbClr val="C00000"/>
                </a:solidFill>
                <a:effectLst/>
                <a:latin typeface="Verdana" pitchFamily="34" charset="0"/>
                <a:ea typeface="Verdana" pitchFamily="34" charset="0"/>
                <a:cs typeface="Verdana" pitchFamily="34" charset="0"/>
              </a:rPr>
            </a:br>
            <a:r>
              <a:rPr lang="en-GB" sz="3200" b="1" dirty="0" smtClean="0">
                <a:solidFill>
                  <a:srgbClr val="C00000"/>
                </a:solidFill>
                <a:effectLst/>
                <a:latin typeface="Verdana" pitchFamily="34" charset="0"/>
                <a:ea typeface="Verdana" pitchFamily="34" charset="0"/>
                <a:cs typeface="Verdana" pitchFamily="34" charset="0"/>
              </a:rPr>
              <a:t>a big difference!</a:t>
            </a:r>
            <a:endParaRPr lang="en-GB" sz="3200" b="1" dirty="0">
              <a:solidFill>
                <a:srgbClr val="C00000"/>
              </a:solidFill>
              <a:latin typeface="Verdana" pitchFamily="34" charset="0"/>
              <a:ea typeface="Verdana" pitchFamily="34" charset="0"/>
              <a:cs typeface="Verdana" pitchFamily="34" charset="0"/>
            </a:endParaRPr>
          </a:p>
        </p:txBody>
      </p:sp>
    </p:spTree>
    <p:extLst>
      <p:ext uri="{BB962C8B-B14F-4D97-AF65-F5344CB8AC3E}">
        <p14:creationId xmlns:p14="http://schemas.microsoft.com/office/powerpoint/2010/main" val="29490591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a:t>Zdroje a použitá literatura</a:t>
            </a:r>
            <a:endParaRPr lang="en-GB" dirty="0"/>
          </a:p>
        </p:txBody>
      </p:sp>
      <p:sp>
        <p:nvSpPr>
          <p:cNvPr id="5" name="Zástupný symbol pro obsah 4"/>
          <p:cNvSpPr>
            <a:spLocks noGrp="1"/>
          </p:cNvSpPr>
          <p:nvPr>
            <p:ph idx="1"/>
          </p:nvPr>
        </p:nvSpPr>
        <p:spPr/>
        <p:txBody>
          <a:bodyPr>
            <a:normAutofit fontScale="92500"/>
          </a:bodyPr>
          <a:lstStyle/>
          <a:p>
            <a:pPr marL="0" indent="0">
              <a:buNone/>
            </a:pPr>
            <a:r>
              <a:rPr lang="cs-CZ" sz="1800" b="1" dirty="0" smtClean="0">
                <a:latin typeface="Times New Roman" pitchFamily="18" charset="0"/>
                <a:cs typeface="Times New Roman" pitchFamily="18" charset="0"/>
              </a:rPr>
              <a:t>ELEKTRONICKÉ ZDROJE:</a:t>
            </a:r>
          </a:p>
          <a:p>
            <a:r>
              <a:rPr lang="cs-CZ" dirty="0" smtClean="0">
                <a:solidFill>
                  <a:schemeClr val="tx1"/>
                </a:solidFill>
                <a:latin typeface="Times New Roman" pitchFamily="18" charset="0"/>
                <a:cs typeface="Times New Roman" pitchFamily="18" charset="0"/>
              </a:rPr>
              <a:t>AUTOR NEUVEDEN. </a:t>
            </a:r>
            <a:r>
              <a:rPr lang="cs-CZ" i="1" dirty="0" smtClean="0">
                <a:solidFill>
                  <a:schemeClr val="tx1"/>
                </a:solidFill>
                <a:latin typeface="Times New Roman" pitchFamily="18" charset="0"/>
                <a:cs typeface="Times New Roman" pitchFamily="18" charset="0"/>
              </a:rPr>
              <a:t>NASA: </a:t>
            </a:r>
            <a:r>
              <a:rPr lang="cs-CZ" i="1" dirty="0">
                <a:solidFill>
                  <a:schemeClr val="tx1"/>
                </a:solidFill>
                <a:latin typeface="Times New Roman" pitchFamily="18" charset="0"/>
                <a:cs typeface="Times New Roman" pitchFamily="18" charset="0"/>
              </a:rPr>
              <a:t>BIG QUESTIONS</a:t>
            </a:r>
            <a:r>
              <a:rPr lang="cs-CZ" dirty="0">
                <a:solidFill>
                  <a:schemeClr val="tx1"/>
                </a:solidFill>
                <a:latin typeface="Times New Roman" pitchFamily="18" charset="0"/>
                <a:cs typeface="Times New Roman" pitchFamily="18" charset="0"/>
              </a:rPr>
              <a:t> [online]. [cit. 13.8.2012]. Dostupný na WWW: &lt;http://climate.nasa.gov/</a:t>
            </a:r>
            <a:r>
              <a:rPr lang="cs-CZ" dirty="0" err="1">
                <a:solidFill>
                  <a:schemeClr val="tx1"/>
                </a:solidFill>
                <a:latin typeface="Times New Roman" pitchFamily="18" charset="0"/>
                <a:cs typeface="Times New Roman" pitchFamily="18" charset="0"/>
              </a:rPr>
              <a:t>kids</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bigQuestions</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weCanHelp</a:t>
            </a:r>
            <a:r>
              <a:rPr lang="cs-CZ" dirty="0" smtClean="0">
                <a:solidFill>
                  <a:schemeClr val="tx1"/>
                </a:solidFill>
                <a:latin typeface="Times New Roman" pitchFamily="18" charset="0"/>
                <a:cs typeface="Times New Roman" pitchFamily="18" charset="0"/>
              </a:rPr>
              <a:t>/&gt;.</a:t>
            </a:r>
          </a:p>
          <a:p>
            <a:r>
              <a:rPr lang="cs-CZ" dirty="0" smtClean="0">
                <a:solidFill>
                  <a:schemeClr val="tx1"/>
                </a:solidFill>
                <a:latin typeface="Times New Roman" pitchFamily="18" charset="0"/>
                <a:cs typeface="Times New Roman" pitchFamily="18" charset="0"/>
              </a:rPr>
              <a:t>AUTOR NEUVEDEN. </a:t>
            </a:r>
            <a:r>
              <a:rPr lang="cs-CZ" i="1" dirty="0" smtClean="0">
                <a:solidFill>
                  <a:schemeClr val="tx1"/>
                </a:solidFill>
                <a:latin typeface="Times New Roman" pitchFamily="18" charset="0"/>
                <a:cs typeface="Times New Roman" pitchFamily="18" charset="0"/>
              </a:rPr>
              <a:t>ONTARIO Ministry </a:t>
            </a:r>
            <a:r>
              <a:rPr lang="cs-CZ" i="1" dirty="0" err="1" smtClean="0">
                <a:solidFill>
                  <a:schemeClr val="tx1"/>
                </a:solidFill>
                <a:latin typeface="Times New Roman" pitchFamily="18" charset="0"/>
                <a:cs typeface="Times New Roman" pitchFamily="18" charset="0"/>
              </a:rPr>
              <a:t>of</a:t>
            </a:r>
            <a:r>
              <a:rPr lang="cs-CZ" i="1" dirty="0" smtClean="0">
                <a:solidFill>
                  <a:schemeClr val="tx1"/>
                </a:solidFill>
                <a:latin typeface="Times New Roman" pitchFamily="18" charset="0"/>
                <a:cs typeface="Times New Roman" pitchFamily="18" charset="0"/>
              </a:rPr>
              <a:t> </a:t>
            </a:r>
            <a:r>
              <a:rPr lang="cs-CZ" i="1" dirty="0" err="1" smtClean="0">
                <a:solidFill>
                  <a:schemeClr val="tx1"/>
                </a:solidFill>
                <a:latin typeface="Times New Roman" pitchFamily="18" charset="0"/>
                <a:cs typeface="Times New Roman" pitchFamily="18" charset="0"/>
              </a:rPr>
              <a:t>the</a:t>
            </a:r>
            <a:r>
              <a:rPr lang="cs-CZ" i="1" dirty="0" smtClean="0">
                <a:solidFill>
                  <a:schemeClr val="tx1"/>
                </a:solidFill>
                <a:latin typeface="Times New Roman" pitchFamily="18" charset="0"/>
                <a:cs typeface="Times New Roman" pitchFamily="18" charset="0"/>
              </a:rPr>
              <a:t> </a:t>
            </a:r>
            <a:r>
              <a:rPr lang="cs-CZ" i="1" dirty="0" err="1" smtClean="0">
                <a:solidFill>
                  <a:schemeClr val="tx1"/>
                </a:solidFill>
                <a:latin typeface="Times New Roman" pitchFamily="18" charset="0"/>
                <a:cs typeface="Times New Roman" pitchFamily="18" charset="0"/>
              </a:rPr>
              <a:t>Envirionment</a:t>
            </a:r>
            <a:r>
              <a:rPr lang="cs-CZ" i="1" dirty="0" smtClean="0">
                <a:solidFill>
                  <a:schemeClr val="tx1"/>
                </a:solidFill>
                <a:latin typeface="Times New Roman" pitchFamily="18" charset="0"/>
                <a:cs typeface="Times New Roman" pitchFamily="18" charset="0"/>
              </a:rPr>
              <a:t>: </a:t>
            </a:r>
            <a:r>
              <a:rPr lang="cs-CZ" i="1" dirty="0" err="1" smtClean="0">
                <a:solidFill>
                  <a:schemeClr val="tx1"/>
                </a:solidFill>
                <a:latin typeface="Times New Roman" pitchFamily="18" charset="0"/>
                <a:cs typeface="Times New Roman" pitchFamily="18" charset="0"/>
              </a:rPr>
              <a:t>Kids</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Things</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you</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can</a:t>
            </a:r>
            <a:r>
              <a:rPr lang="cs-CZ" i="1" dirty="0">
                <a:solidFill>
                  <a:schemeClr val="tx1"/>
                </a:solidFill>
                <a:latin typeface="Times New Roman" pitchFamily="18" charset="0"/>
                <a:cs typeface="Times New Roman" pitchFamily="18" charset="0"/>
              </a:rPr>
              <a:t> do </a:t>
            </a:r>
            <a:r>
              <a:rPr lang="cs-CZ" i="1" dirty="0" err="1">
                <a:solidFill>
                  <a:schemeClr val="tx1"/>
                </a:solidFill>
                <a:latin typeface="Times New Roman" pitchFamily="18" charset="0"/>
                <a:cs typeface="Times New Roman" pitchFamily="18" charset="0"/>
              </a:rPr>
              <a:t>for</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the</a:t>
            </a:r>
            <a:r>
              <a:rPr lang="cs-CZ" i="1" dirty="0">
                <a:solidFill>
                  <a:schemeClr val="tx1"/>
                </a:solidFill>
                <a:latin typeface="Times New Roman" pitchFamily="18" charset="0"/>
                <a:cs typeface="Times New Roman" pitchFamily="18" charset="0"/>
              </a:rPr>
              <a:t> air </a:t>
            </a:r>
            <a:r>
              <a:rPr lang="cs-CZ" i="1" dirty="0" err="1">
                <a:solidFill>
                  <a:schemeClr val="tx1"/>
                </a:solidFill>
                <a:latin typeface="Times New Roman" pitchFamily="18" charset="0"/>
                <a:cs typeface="Times New Roman" pitchFamily="18" charset="0"/>
              </a:rPr>
              <a:t>we</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breathe</a:t>
            </a:r>
            <a:r>
              <a:rPr lang="cs-CZ" dirty="0">
                <a:solidFill>
                  <a:schemeClr val="tx1"/>
                </a:solidFill>
                <a:latin typeface="Times New Roman" pitchFamily="18" charset="0"/>
                <a:cs typeface="Times New Roman" pitchFamily="18" charset="0"/>
              </a:rPr>
              <a:t> [online]. [cit. 13.8.2012]. Dostupný na WWW: &lt;http://www.airqualityontario.com/science/</a:t>
            </a:r>
            <a:r>
              <a:rPr lang="cs-CZ" dirty="0" err="1">
                <a:solidFill>
                  <a:schemeClr val="tx1"/>
                </a:solidFill>
                <a:latin typeface="Times New Roman" pitchFamily="18" charset="0"/>
                <a:cs typeface="Times New Roman" pitchFamily="18" charset="0"/>
              </a:rPr>
              <a:t>kids.php</a:t>
            </a:r>
            <a:r>
              <a:rPr lang="cs-CZ" dirty="0">
                <a:solidFill>
                  <a:schemeClr val="tx1"/>
                </a:solidFill>
                <a:latin typeface="Times New Roman" pitchFamily="18" charset="0"/>
                <a:cs typeface="Times New Roman" pitchFamily="18" charset="0"/>
              </a:rPr>
              <a:t>&gt;.</a:t>
            </a:r>
          </a:p>
          <a:p>
            <a:r>
              <a:rPr lang="cs-CZ" dirty="0" smtClean="0">
                <a:solidFill>
                  <a:schemeClr val="tx1"/>
                </a:solidFill>
                <a:latin typeface="Times New Roman" pitchFamily="18" charset="0"/>
                <a:cs typeface="Times New Roman" pitchFamily="18" charset="0"/>
              </a:rPr>
              <a:t>AUTOR NEUVEDEN. </a:t>
            </a:r>
            <a:r>
              <a:rPr lang="cs-CZ" i="1" dirty="0" smtClean="0">
                <a:solidFill>
                  <a:schemeClr val="tx1"/>
                </a:solidFill>
                <a:latin typeface="Times New Roman" pitchFamily="18" charset="0"/>
                <a:cs typeface="Times New Roman" pitchFamily="18" charset="0"/>
              </a:rPr>
              <a:t>BBC NEWSROUND: </a:t>
            </a:r>
            <a:r>
              <a:rPr lang="cs-CZ" i="1" dirty="0" err="1" smtClean="0">
                <a:solidFill>
                  <a:schemeClr val="tx1"/>
                </a:solidFill>
                <a:latin typeface="Times New Roman" pitchFamily="18" charset="0"/>
                <a:cs typeface="Times New Roman" pitchFamily="18" charset="0"/>
              </a:rPr>
              <a:t>Worksheet</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Tips</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for</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staying</a:t>
            </a:r>
            <a:r>
              <a:rPr lang="cs-CZ" i="1" dirty="0">
                <a:solidFill>
                  <a:schemeClr val="tx1"/>
                </a:solidFill>
                <a:latin typeface="Times New Roman" pitchFamily="18" charset="0"/>
                <a:cs typeface="Times New Roman" pitchFamily="18" charset="0"/>
              </a:rPr>
              <a:t> green</a:t>
            </a:r>
            <a:r>
              <a:rPr lang="cs-CZ" dirty="0">
                <a:solidFill>
                  <a:schemeClr val="tx1"/>
                </a:solidFill>
                <a:latin typeface="Times New Roman" pitchFamily="18" charset="0"/>
                <a:cs typeface="Times New Roman" pitchFamily="18" charset="0"/>
              </a:rPr>
              <a:t> [online]. [cit. 13.8.2012]. Dostupný na WWW: &lt;http://news.bbc.co.uk/</a:t>
            </a:r>
            <a:r>
              <a:rPr lang="cs-CZ" dirty="0" err="1">
                <a:solidFill>
                  <a:schemeClr val="tx1"/>
                </a:solidFill>
                <a:latin typeface="Times New Roman" pitchFamily="18" charset="0"/>
                <a:cs typeface="Times New Roman" pitchFamily="18" charset="0"/>
              </a:rPr>
              <a:t>cbbcnews</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hi</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world</a:t>
            </a:r>
            <a:r>
              <a:rPr lang="cs-CZ" dirty="0">
                <a:solidFill>
                  <a:schemeClr val="tx1"/>
                </a:solidFill>
                <a:latin typeface="Times New Roman" pitchFamily="18" charset="0"/>
                <a:cs typeface="Times New Roman" pitchFamily="18" charset="0"/>
              </a:rPr>
              <a:t>/newsid_2238000/2238941.stm&gt;.</a:t>
            </a:r>
          </a:p>
          <a:p>
            <a:r>
              <a:rPr lang="cs-CZ" dirty="0" smtClean="0">
                <a:solidFill>
                  <a:schemeClr val="tx1"/>
                </a:solidFill>
                <a:latin typeface="Times New Roman" pitchFamily="18" charset="0"/>
                <a:cs typeface="Times New Roman" pitchFamily="18" charset="0"/>
              </a:rPr>
              <a:t>AUTOR NEUVEDEN. </a:t>
            </a:r>
            <a:r>
              <a:rPr lang="cs-CZ" i="1" dirty="0" err="1" smtClean="0">
                <a:solidFill>
                  <a:schemeClr val="tx1"/>
                </a:solidFill>
                <a:latin typeface="Times New Roman" pitchFamily="18" charset="0"/>
                <a:cs typeface="Times New Roman" pitchFamily="18" charset="0"/>
              </a:rPr>
              <a:t>National</a:t>
            </a:r>
            <a:r>
              <a:rPr lang="cs-CZ" i="1" dirty="0" smtClean="0">
                <a:solidFill>
                  <a:schemeClr val="tx1"/>
                </a:solidFill>
                <a:latin typeface="Times New Roman" pitchFamily="18" charset="0"/>
                <a:cs typeface="Times New Roman" pitchFamily="18" charset="0"/>
              </a:rPr>
              <a:t> </a:t>
            </a:r>
            <a:r>
              <a:rPr lang="cs-CZ" i="1" dirty="0" err="1" smtClean="0">
                <a:solidFill>
                  <a:schemeClr val="tx1"/>
                </a:solidFill>
                <a:latin typeface="Times New Roman" pitchFamily="18" charset="0"/>
                <a:cs typeface="Times New Roman" pitchFamily="18" charset="0"/>
              </a:rPr>
              <a:t>Geographic</a:t>
            </a:r>
            <a:r>
              <a:rPr lang="cs-CZ" i="1" dirty="0" smtClean="0">
                <a:solidFill>
                  <a:schemeClr val="tx1"/>
                </a:solidFill>
                <a:latin typeface="Times New Roman" pitchFamily="18" charset="0"/>
                <a:cs typeface="Times New Roman" pitchFamily="18" charset="0"/>
              </a:rPr>
              <a:t>: </a:t>
            </a:r>
            <a:r>
              <a:rPr lang="cs-CZ" i="1" dirty="0" err="1" smtClean="0">
                <a:solidFill>
                  <a:schemeClr val="tx1"/>
                </a:solidFill>
                <a:latin typeface="Times New Roman" pitchFamily="18" charset="0"/>
                <a:cs typeface="Times New Roman" pitchFamily="18" charset="0"/>
              </a:rPr>
              <a:t>The</a:t>
            </a:r>
            <a:r>
              <a:rPr lang="cs-CZ" i="1" dirty="0" smtClean="0">
                <a:solidFill>
                  <a:schemeClr val="tx1"/>
                </a:solidFill>
                <a:latin typeface="Times New Roman" pitchFamily="18" charset="0"/>
                <a:cs typeface="Times New Roman" pitchFamily="18" charset="0"/>
              </a:rPr>
              <a:t> </a:t>
            </a:r>
            <a:r>
              <a:rPr lang="cs-CZ" i="1" dirty="0">
                <a:solidFill>
                  <a:schemeClr val="tx1"/>
                </a:solidFill>
                <a:latin typeface="Times New Roman" pitchFamily="18" charset="0"/>
                <a:cs typeface="Times New Roman" pitchFamily="18" charset="0"/>
              </a:rPr>
              <a:t>Green </a:t>
            </a:r>
            <a:r>
              <a:rPr lang="cs-CZ" i="1" dirty="0" err="1">
                <a:solidFill>
                  <a:schemeClr val="tx1"/>
                </a:solidFill>
                <a:latin typeface="Times New Roman" pitchFamily="18" charset="0"/>
                <a:cs typeface="Times New Roman" pitchFamily="18" charset="0"/>
              </a:rPr>
              <a:t>Guide</a:t>
            </a:r>
            <a:r>
              <a:rPr lang="cs-CZ" dirty="0">
                <a:solidFill>
                  <a:schemeClr val="tx1"/>
                </a:solidFill>
                <a:latin typeface="Times New Roman" pitchFamily="18" charset="0"/>
                <a:cs typeface="Times New Roman" pitchFamily="18" charset="0"/>
              </a:rPr>
              <a:t> [online]. [cit. 13.8.2012]. Dostupný na WWW: &lt;http://environment.nationalgeographic.com/</a:t>
            </a:r>
            <a:r>
              <a:rPr lang="cs-CZ" dirty="0" err="1">
                <a:solidFill>
                  <a:schemeClr val="tx1"/>
                </a:solidFill>
                <a:latin typeface="Times New Roman" pitchFamily="18" charset="0"/>
                <a:cs typeface="Times New Roman" pitchFamily="18" charset="0"/>
              </a:rPr>
              <a:t>environment</a:t>
            </a:r>
            <a:r>
              <a:rPr lang="cs-CZ" dirty="0">
                <a:solidFill>
                  <a:schemeClr val="tx1"/>
                </a:solidFill>
                <a:latin typeface="Times New Roman" pitchFamily="18" charset="0"/>
                <a:cs typeface="Times New Roman" pitchFamily="18" charset="0"/>
              </a:rPr>
              <a:t>/green-</a:t>
            </a:r>
            <a:r>
              <a:rPr lang="cs-CZ" dirty="0" err="1">
                <a:solidFill>
                  <a:schemeClr val="tx1"/>
                </a:solidFill>
                <a:latin typeface="Times New Roman" pitchFamily="18" charset="0"/>
                <a:cs typeface="Times New Roman" pitchFamily="18" charset="0"/>
              </a:rPr>
              <a:t>guide</a:t>
            </a:r>
            <a:r>
              <a:rPr lang="cs-CZ" dirty="0">
                <a:solidFill>
                  <a:schemeClr val="tx1"/>
                </a:solidFill>
                <a:latin typeface="Times New Roman" pitchFamily="18" charset="0"/>
                <a:cs typeface="Times New Roman" pitchFamily="18" charset="0"/>
              </a:rPr>
              <a:t>/&gt;.</a:t>
            </a:r>
          </a:p>
          <a:p>
            <a:pPr marL="0" indent="0">
              <a:buNone/>
            </a:pPr>
            <a:endParaRPr lang="cs-CZ" sz="1200" dirty="0" smtClean="0">
              <a:latin typeface="Times New Roman" pitchFamily="18" charset="0"/>
              <a:cs typeface="Times New Roman" pitchFamily="18" charset="0"/>
            </a:endParaRPr>
          </a:p>
          <a:p>
            <a:pPr marL="0" indent="0">
              <a:buNone/>
            </a:pPr>
            <a:endParaRPr lang="cs-CZ" sz="1200" dirty="0">
              <a:latin typeface="Times New Roman" pitchFamily="18" charset="0"/>
              <a:cs typeface="Times New Roman" pitchFamily="18" charset="0"/>
            </a:endParaRPr>
          </a:p>
          <a:p>
            <a:pPr marL="0" indent="0">
              <a:buNone/>
            </a:pPr>
            <a:endParaRPr lang="cs-CZ" dirty="0" smtClean="0"/>
          </a:p>
          <a:p>
            <a:pPr marL="0" indent="0">
              <a:buNone/>
            </a:pPr>
            <a:endParaRPr lang="en-GB" dirty="0"/>
          </a:p>
        </p:txBody>
      </p:sp>
    </p:spTree>
    <p:extLst>
      <p:ext uri="{BB962C8B-B14F-4D97-AF65-F5344CB8AC3E}">
        <p14:creationId xmlns:p14="http://schemas.microsoft.com/office/powerpoint/2010/main" val="317763635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Zdroje a použitá literatura</a:t>
            </a:r>
          </a:p>
        </p:txBody>
      </p:sp>
      <p:sp>
        <p:nvSpPr>
          <p:cNvPr id="3" name="Zástupný symbol pro obsah 2"/>
          <p:cNvSpPr>
            <a:spLocks noGrp="1"/>
          </p:cNvSpPr>
          <p:nvPr>
            <p:ph idx="1"/>
          </p:nvPr>
        </p:nvSpPr>
        <p:spPr/>
        <p:txBody>
          <a:bodyPr>
            <a:normAutofit lnSpcReduction="10000"/>
          </a:bodyPr>
          <a:lstStyle/>
          <a:p>
            <a:pPr>
              <a:buAutoNum type="arabicPeriod" startAt="5"/>
            </a:pPr>
            <a:r>
              <a:rPr lang="cs-CZ" dirty="0" smtClean="0">
                <a:solidFill>
                  <a:schemeClr val="tx1"/>
                </a:solidFill>
                <a:latin typeface="Times New Roman" pitchFamily="18" charset="0"/>
                <a:cs typeface="Times New Roman" pitchFamily="18" charset="0"/>
              </a:rPr>
              <a:t>AUTOR NEUVEDEN. </a:t>
            </a:r>
            <a:r>
              <a:rPr lang="cs-CZ" i="1" dirty="0" err="1" smtClean="0">
                <a:solidFill>
                  <a:schemeClr val="tx1"/>
                </a:solidFill>
                <a:latin typeface="Times New Roman" pitchFamily="18" charset="0"/>
                <a:cs typeface="Times New Roman" pitchFamily="18" charset="0"/>
              </a:rPr>
              <a:t>Earth</a:t>
            </a:r>
            <a:r>
              <a:rPr lang="cs-CZ" i="1" dirty="0" smtClean="0">
                <a:solidFill>
                  <a:schemeClr val="tx1"/>
                </a:solidFill>
                <a:latin typeface="Times New Roman" pitchFamily="18" charset="0"/>
                <a:cs typeface="Times New Roman" pitchFamily="18" charset="0"/>
              </a:rPr>
              <a:t> </a:t>
            </a:r>
            <a:r>
              <a:rPr lang="cs-CZ" i="1" dirty="0" err="1" smtClean="0">
                <a:solidFill>
                  <a:schemeClr val="tx1"/>
                </a:solidFill>
                <a:latin typeface="Times New Roman" pitchFamily="18" charset="0"/>
                <a:cs typeface="Times New Roman" pitchFamily="18" charset="0"/>
              </a:rPr>
              <a:t>Savers</a:t>
            </a:r>
            <a:r>
              <a:rPr lang="cs-CZ" i="1" dirty="0" smtClean="0">
                <a:solidFill>
                  <a:schemeClr val="tx1"/>
                </a:solidFill>
                <a:latin typeface="Times New Roman" pitchFamily="18" charset="0"/>
                <a:cs typeface="Times New Roman" pitchFamily="18" charset="0"/>
              </a:rPr>
              <a:t> Club </a:t>
            </a:r>
            <a:r>
              <a:rPr lang="cs-CZ" i="1" dirty="0" err="1" smtClean="0">
                <a:solidFill>
                  <a:schemeClr val="tx1"/>
                </a:solidFill>
                <a:latin typeface="Times New Roman" pitchFamily="18" charset="0"/>
                <a:cs typeface="Times New Roman" pitchFamily="18" charset="0"/>
              </a:rPr>
              <a:t>for</a:t>
            </a:r>
            <a:r>
              <a:rPr lang="cs-CZ" i="1" dirty="0" smtClean="0">
                <a:solidFill>
                  <a:schemeClr val="tx1"/>
                </a:solidFill>
                <a:latin typeface="Times New Roman" pitchFamily="18" charset="0"/>
                <a:cs typeface="Times New Roman" pitchFamily="18" charset="0"/>
              </a:rPr>
              <a:t> </a:t>
            </a:r>
            <a:r>
              <a:rPr lang="cs-CZ" i="1" dirty="0" err="1" smtClean="0">
                <a:solidFill>
                  <a:schemeClr val="tx1"/>
                </a:solidFill>
                <a:latin typeface="Times New Roman" pitchFamily="18" charset="0"/>
                <a:cs typeface="Times New Roman" pitchFamily="18" charset="0"/>
              </a:rPr>
              <a:t>Kids</a:t>
            </a:r>
            <a:r>
              <a:rPr lang="cs-CZ" i="1" dirty="0" smtClean="0">
                <a:solidFill>
                  <a:schemeClr val="tx1"/>
                </a:solidFill>
                <a:latin typeface="Times New Roman" pitchFamily="18" charset="0"/>
                <a:cs typeface="Times New Roman" pitchFamily="18" charset="0"/>
              </a:rPr>
              <a:t>: </a:t>
            </a:r>
            <a:r>
              <a:rPr lang="cs-CZ" i="1" dirty="0" err="1" smtClean="0">
                <a:solidFill>
                  <a:schemeClr val="tx1"/>
                </a:solidFill>
                <a:latin typeface="Times New Roman" pitchFamily="18" charset="0"/>
                <a:cs typeface="Times New Roman" pitchFamily="18" charset="0"/>
              </a:rPr>
              <a:t>Earth</a:t>
            </a:r>
            <a:r>
              <a:rPr lang="cs-CZ" i="1" dirty="0" smtClean="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Saving</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Tips</a:t>
            </a:r>
            <a:r>
              <a:rPr lang="cs-CZ" dirty="0">
                <a:solidFill>
                  <a:schemeClr val="tx1"/>
                </a:solidFill>
                <a:latin typeface="Times New Roman" pitchFamily="18" charset="0"/>
                <a:cs typeface="Times New Roman" pitchFamily="18" charset="0"/>
              </a:rPr>
              <a:t> [online]. [cit. 13.8.2012]. Dostupný na WWW: &lt;http://www.earthsaversclubforkids.com/EarthSavingTips.aspx</a:t>
            </a:r>
            <a:r>
              <a:rPr lang="cs-CZ" dirty="0" smtClean="0">
                <a:solidFill>
                  <a:schemeClr val="tx1"/>
                </a:solidFill>
                <a:latin typeface="Times New Roman" pitchFamily="18" charset="0"/>
                <a:cs typeface="Times New Roman" pitchFamily="18" charset="0"/>
              </a:rPr>
              <a:t>&gt;.</a:t>
            </a:r>
          </a:p>
          <a:p>
            <a:pPr>
              <a:buAutoNum type="arabicPeriod" startAt="6"/>
            </a:pPr>
            <a:r>
              <a:rPr lang="cs-CZ" dirty="0" smtClean="0">
                <a:solidFill>
                  <a:schemeClr val="tx1"/>
                </a:solidFill>
                <a:latin typeface="Times New Roman" pitchFamily="18" charset="0"/>
                <a:cs typeface="Times New Roman" pitchFamily="18" charset="0"/>
              </a:rPr>
              <a:t>AUTOR NEUVEDEN. </a:t>
            </a:r>
            <a:r>
              <a:rPr lang="cs-CZ" i="1" dirty="0" err="1" smtClean="0">
                <a:solidFill>
                  <a:schemeClr val="tx1"/>
                </a:solidFill>
                <a:latin typeface="Times New Roman" pitchFamily="18" charset="0"/>
                <a:cs typeface="Times New Roman" pitchFamily="18" charset="0"/>
              </a:rPr>
              <a:t>National</a:t>
            </a:r>
            <a:r>
              <a:rPr lang="cs-CZ" i="1" dirty="0" smtClean="0">
                <a:solidFill>
                  <a:schemeClr val="tx1"/>
                </a:solidFill>
                <a:latin typeface="Times New Roman" pitchFamily="18" charset="0"/>
                <a:cs typeface="Times New Roman" pitchFamily="18" charset="0"/>
              </a:rPr>
              <a:t> </a:t>
            </a:r>
            <a:r>
              <a:rPr lang="cs-CZ" i="1" dirty="0" err="1" smtClean="0">
                <a:solidFill>
                  <a:schemeClr val="tx1"/>
                </a:solidFill>
                <a:latin typeface="Times New Roman" pitchFamily="18" charset="0"/>
                <a:cs typeface="Times New Roman" pitchFamily="18" charset="0"/>
              </a:rPr>
              <a:t>Geographic</a:t>
            </a:r>
            <a:r>
              <a:rPr lang="cs-CZ" i="1" dirty="0" smtClean="0">
                <a:solidFill>
                  <a:schemeClr val="tx1"/>
                </a:solidFill>
                <a:latin typeface="Times New Roman" pitchFamily="18" charset="0"/>
                <a:cs typeface="Times New Roman" pitchFamily="18" charset="0"/>
              </a:rPr>
              <a:t>: Green </a:t>
            </a:r>
            <a:r>
              <a:rPr lang="cs-CZ" i="1" dirty="0" err="1">
                <a:solidFill>
                  <a:schemeClr val="tx1"/>
                </a:solidFill>
                <a:latin typeface="Times New Roman" pitchFamily="18" charset="0"/>
                <a:cs typeface="Times New Roman" pitchFamily="18" charset="0"/>
              </a:rPr>
              <a:t>Tips</a:t>
            </a:r>
            <a:r>
              <a:rPr lang="cs-CZ" dirty="0">
                <a:solidFill>
                  <a:schemeClr val="tx1"/>
                </a:solidFill>
                <a:latin typeface="Times New Roman" pitchFamily="18" charset="0"/>
                <a:cs typeface="Times New Roman" pitchFamily="18" charset="0"/>
              </a:rPr>
              <a:t> [online]. [cit. 13.8.2012]. Dostupný na WWW: &lt;http://kids.nationalgeographic.com/</a:t>
            </a:r>
            <a:r>
              <a:rPr lang="cs-CZ" dirty="0" err="1">
                <a:solidFill>
                  <a:schemeClr val="tx1"/>
                </a:solidFill>
                <a:latin typeface="Times New Roman" pitchFamily="18" charset="0"/>
                <a:cs typeface="Times New Roman" pitchFamily="18" charset="0"/>
              </a:rPr>
              <a:t>kids</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stories</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spacescience</a:t>
            </a:r>
            <a:r>
              <a:rPr lang="cs-CZ" dirty="0">
                <a:solidFill>
                  <a:schemeClr val="tx1"/>
                </a:solidFill>
                <a:latin typeface="Times New Roman" pitchFamily="18" charset="0"/>
                <a:cs typeface="Times New Roman" pitchFamily="18" charset="0"/>
              </a:rPr>
              <a:t>/green-</a:t>
            </a:r>
            <a:r>
              <a:rPr lang="cs-CZ" dirty="0" err="1">
                <a:solidFill>
                  <a:schemeClr val="tx1"/>
                </a:solidFill>
                <a:latin typeface="Times New Roman" pitchFamily="18" charset="0"/>
                <a:cs typeface="Times New Roman" pitchFamily="18" charset="0"/>
              </a:rPr>
              <a:t>tips</a:t>
            </a:r>
            <a:r>
              <a:rPr lang="cs-CZ" dirty="0" smtClean="0">
                <a:solidFill>
                  <a:schemeClr val="tx1"/>
                </a:solidFill>
                <a:latin typeface="Times New Roman" pitchFamily="18" charset="0"/>
                <a:cs typeface="Times New Roman" pitchFamily="18" charset="0"/>
              </a:rPr>
              <a:t>/&gt;.</a:t>
            </a:r>
          </a:p>
          <a:p>
            <a:pPr>
              <a:buAutoNum type="arabicPeriod" startAt="6"/>
            </a:pPr>
            <a:r>
              <a:rPr lang="cs-CZ" dirty="0" smtClean="0">
                <a:solidFill>
                  <a:schemeClr val="tx1"/>
                </a:solidFill>
                <a:latin typeface="Times New Roman" pitchFamily="18" charset="0"/>
                <a:cs typeface="Times New Roman" pitchFamily="18" charset="0"/>
              </a:rPr>
              <a:t>AUTOR NEUVEDEN. </a:t>
            </a:r>
            <a:r>
              <a:rPr lang="cs-CZ" i="1" dirty="0" smtClean="0">
                <a:solidFill>
                  <a:schemeClr val="tx1"/>
                </a:solidFill>
                <a:latin typeface="Times New Roman" pitchFamily="18" charset="0"/>
                <a:cs typeface="Times New Roman" pitchFamily="18" charset="0"/>
              </a:rPr>
              <a:t>SQUIDOO: 10 </a:t>
            </a:r>
            <a:r>
              <a:rPr lang="cs-CZ" i="1" dirty="0" err="1">
                <a:solidFill>
                  <a:schemeClr val="tx1"/>
                </a:solidFill>
                <a:latin typeface="Times New Roman" pitchFamily="18" charset="0"/>
                <a:cs typeface="Times New Roman" pitchFamily="18" charset="0"/>
              </a:rPr>
              <a:t>Things</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Kids</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Can</a:t>
            </a:r>
            <a:r>
              <a:rPr lang="cs-CZ" i="1" dirty="0">
                <a:solidFill>
                  <a:schemeClr val="tx1"/>
                </a:solidFill>
                <a:latin typeface="Times New Roman" pitchFamily="18" charset="0"/>
                <a:cs typeface="Times New Roman" pitchFamily="18" charset="0"/>
              </a:rPr>
              <a:t> Do To Go Green and </a:t>
            </a:r>
            <a:r>
              <a:rPr lang="cs-CZ" i="1" dirty="0" err="1">
                <a:solidFill>
                  <a:schemeClr val="tx1"/>
                </a:solidFill>
                <a:latin typeface="Times New Roman" pitchFamily="18" charset="0"/>
                <a:cs typeface="Times New Roman" pitchFamily="18" charset="0"/>
              </a:rPr>
              <a:t>Reduce</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Environmental</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Impact</a:t>
            </a:r>
            <a:r>
              <a:rPr lang="cs-CZ" dirty="0">
                <a:solidFill>
                  <a:schemeClr val="tx1"/>
                </a:solidFill>
                <a:latin typeface="Times New Roman" pitchFamily="18" charset="0"/>
                <a:cs typeface="Times New Roman" pitchFamily="18" charset="0"/>
              </a:rPr>
              <a:t> [online]. [cit. 13.8.2012]. Dostupný na WWW: &lt;http://www.squidoo.com/ten_green_tips_4kids&gt;.</a:t>
            </a:r>
          </a:p>
          <a:p>
            <a:pPr>
              <a:buAutoNum type="arabicPeriod" startAt="8"/>
            </a:pPr>
            <a:r>
              <a:rPr lang="cs-CZ" dirty="0" smtClean="0">
                <a:solidFill>
                  <a:schemeClr val="tx1"/>
                </a:solidFill>
                <a:latin typeface="Times New Roman" pitchFamily="18" charset="0"/>
                <a:cs typeface="Times New Roman" pitchFamily="18" charset="0"/>
              </a:rPr>
              <a:t>AUTOR NEUVEDEN. </a:t>
            </a:r>
            <a:r>
              <a:rPr lang="cs-CZ" i="1" dirty="0" smtClean="0">
                <a:solidFill>
                  <a:schemeClr val="tx1"/>
                </a:solidFill>
                <a:latin typeface="Times New Roman" pitchFamily="18" charset="0"/>
                <a:cs typeface="Times New Roman" pitchFamily="18" charset="0"/>
              </a:rPr>
              <a:t>ZOO ATLANTA: </a:t>
            </a:r>
            <a:r>
              <a:rPr lang="cs-CZ" i="1" dirty="0" err="1" smtClean="0">
                <a:solidFill>
                  <a:schemeClr val="tx1"/>
                </a:solidFill>
                <a:latin typeface="Times New Roman" pitchFamily="18" charset="0"/>
                <a:cs typeface="Times New Roman" pitchFamily="18" charset="0"/>
              </a:rPr>
              <a:t>AZA’s</a:t>
            </a:r>
            <a:r>
              <a:rPr lang="cs-CZ" i="1" dirty="0" smtClean="0">
                <a:solidFill>
                  <a:schemeClr val="tx1"/>
                </a:solidFill>
                <a:latin typeface="Times New Roman" pitchFamily="18" charset="0"/>
                <a:cs typeface="Times New Roman" pitchFamily="18" charset="0"/>
              </a:rPr>
              <a:t> </a:t>
            </a:r>
            <a:r>
              <a:rPr lang="cs-CZ" i="1" dirty="0">
                <a:solidFill>
                  <a:schemeClr val="tx1"/>
                </a:solidFill>
                <a:latin typeface="Times New Roman" pitchFamily="18" charset="0"/>
                <a:cs typeface="Times New Roman" pitchFamily="18" charset="0"/>
              </a:rPr>
              <a:t>12 </a:t>
            </a:r>
            <a:r>
              <a:rPr lang="cs-CZ" i="1" dirty="0" err="1">
                <a:solidFill>
                  <a:schemeClr val="tx1"/>
                </a:solidFill>
                <a:latin typeface="Times New Roman" pitchFamily="18" charset="0"/>
                <a:cs typeface="Times New Roman" pitchFamily="18" charset="0"/>
              </a:rPr>
              <a:t>Ways</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for</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kids</a:t>
            </a:r>
            <a:r>
              <a:rPr lang="cs-CZ" i="1" dirty="0">
                <a:solidFill>
                  <a:schemeClr val="tx1"/>
                </a:solidFill>
                <a:latin typeface="Times New Roman" pitchFamily="18" charset="0"/>
                <a:cs typeface="Times New Roman" pitchFamily="18" charset="0"/>
              </a:rPr>
              <a:t> to </a:t>
            </a:r>
            <a:r>
              <a:rPr lang="cs-CZ" i="1" dirty="0" err="1">
                <a:solidFill>
                  <a:schemeClr val="tx1"/>
                </a:solidFill>
                <a:latin typeface="Times New Roman" pitchFamily="18" charset="0"/>
                <a:cs typeface="Times New Roman" pitchFamily="18" charset="0"/>
              </a:rPr>
              <a:t>be</a:t>
            </a:r>
            <a:r>
              <a:rPr lang="cs-CZ" i="1" dirty="0">
                <a:solidFill>
                  <a:schemeClr val="tx1"/>
                </a:solidFill>
                <a:latin typeface="Times New Roman" pitchFamily="18" charset="0"/>
                <a:cs typeface="Times New Roman" pitchFamily="18" charset="0"/>
              </a:rPr>
              <a:t> GREEN!</a:t>
            </a:r>
            <a:r>
              <a:rPr lang="cs-CZ" dirty="0">
                <a:solidFill>
                  <a:schemeClr val="tx1"/>
                </a:solidFill>
                <a:latin typeface="Times New Roman" pitchFamily="18" charset="0"/>
                <a:cs typeface="Times New Roman" pitchFamily="18" charset="0"/>
              </a:rPr>
              <a:t> [online]. [cit. 13.8.2012]. Dostupný na WWW: &lt;http://www.zooatlanta.org/</a:t>
            </a:r>
            <a:r>
              <a:rPr lang="cs-CZ" dirty="0" err="1">
                <a:solidFill>
                  <a:schemeClr val="tx1"/>
                </a:solidFill>
                <a:latin typeface="Times New Roman" pitchFamily="18" charset="0"/>
                <a:cs typeface="Times New Roman" pitchFamily="18" charset="0"/>
              </a:rPr>
              <a:t>home</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green_initiatives</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green_tips_for_kids</a:t>
            </a:r>
            <a:r>
              <a:rPr lang="cs-CZ" dirty="0" smtClean="0">
                <a:solidFill>
                  <a:schemeClr val="tx1"/>
                </a:solidFill>
                <a:latin typeface="Times New Roman" pitchFamily="18" charset="0"/>
                <a:cs typeface="Times New Roman" pitchFamily="18" charset="0"/>
              </a:rPr>
              <a:t>&gt;.</a:t>
            </a:r>
          </a:p>
          <a:p>
            <a:pPr>
              <a:buAutoNum type="arabicPeriod" startAt="8"/>
            </a:pPr>
            <a:endParaRPr lang="cs-CZ" dirty="0" smtClean="0">
              <a:solidFill>
                <a:schemeClr val="tx1"/>
              </a:solidFill>
              <a:latin typeface="Times New Roman" pitchFamily="18" charset="0"/>
              <a:cs typeface="Times New Roman" pitchFamily="18" charset="0"/>
            </a:endParaRPr>
          </a:p>
          <a:p>
            <a:pPr marL="0" indent="0">
              <a:buNone/>
            </a:pPr>
            <a:endParaRPr lang="cs-CZ" dirty="0">
              <a:solidFill>
                <a:schemeClr val="tx1"/>
              </a:solidFill>
              <a:latin typeface="Times New Roman" pitchFamily="18" charset="0"/>
              <a:cs typeface="Times New Roman" pitchFamily="18" charset="0"/>
            </a:endParaRPr>
          </a:p>
          <a:p>
            <a:pPr marL="0" indent="0">
              <a:buNone/>
            </a:pPr>
            <a:endParaRPr lang="cs-CZ" dirty="0">
              <a:solidFill>
                <a:schemeClr val="tx1"/>
              </a:solidFill>
              <a:latin typeface="Times New Roman" pitchFamily="18" charset="0"/>
              <a:cs typeface="Times New Roman" pitchFamily="18" charset="0"/>
            </a:endParaRPr>
          </a:p>
          <a:p>
            <a:endParaRPr lang="cs-CZ" dirty="0"/>
          </a:p>
        </p:txBody>
      </p:sp>
    </p:spTree>
    <p:extLst>
      <p:ext uri="{BB962C8B-B14F-4D97-AF65-F5344CB8AC3E}">
        <p14:creationId xmlns:p14="http://schemas.microsoft.com/office/powerpoint/2010/main" val="5142444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Zdroje a použitá literatura</a:t>
            </a:r>
            <a:endParaRPr lang="en-GB" dirty="0"/>
          </a:p>
        </p:txBody>
      </p:sp>
      <p:sp>
        <p:nvSpPr>
          <p:cNvPr id="3" name="Zástupný symbol pro obsah 2"/>
          <p:cNvSpPr>
            <a:spLocks noGrp="1"/>
          </p:cNvSpPr>
          <p:nvPr>
            <p:ph idx="1"/>
          </p:nvPr>
        </p:nvSpPr>
        <p:spPr/>
        <p:txBody>
          <a:bodyPr/>
          <a:lstStyle/>
          <a:p>
            <a:pPr marL="0" indent="0">
              <a:buNone/>
            </a:pPr>
            <a:r>
              <a:rPr lang="cs-CZ" dirty="0" smtClean="0">
                <a:solidFill>
                  <a:schemeClr val="tx1"/>
                </a:solidFill>
              </a:rPr>
              <a:t>FOTOGALERIE:</a:t>
            </a:r>
          </a:p>
          <a:p>
            <a:r>
              <a:rPr lang="cs-CZ" dirty="0" smtClean="0">
                <a:solidFill>
                  <a:schemeClr val="tx1"/>
                </a:solidFill>
              </a:rPr>
              <a:t>Šmídová Zdislava (Se souhlasem autora objektu)</a:t>
            </a:r>
          </a:p>
          <a:p>
            <a:r>
              <a:rPr lang="cs-CZ" dirty="0" err="1" smtClean="0">
                <a:solidFill>
                  <a:schemeClr val="tx1"/>
                </a:solidFill>
              </a:rPr>
              <a:t>Bisová</a:t>
            </a:r>
            <a:r>
              <a:rPr lang="cs-CZ" dirty="0" smtClean="0">
                <a:solidFill>
                  <a:schemeClr val="tx1"/>
                </a:solidFill>
              </a:rPr>
              <a:t> Naďa (Vlastní tvorba autora)</a:t>
            </a:r>
          </a:p>
          <a:p>
            <a:r>
              <a:rPr lang="cs-CZ" dirty="0" err="1" smtClean="0">
                <a:solidFill>
                  <a:schemeClr val="tx1"/>
                </a:solidFill>
              </a:rPr>
              <a:t>Bisová</a:t>
            </a:r>
            <a:r>
              <a:rPr lang="cs-CZ" dirty="0" smtClean="0">
                <a:solidFill>
                  <a:schemeClr val="tx1"/>
                </a:solidFill>
              </a:rPr>
              <a:t> Naďa (Vlastní tvorba autora)</a:t>
            </a:r>
          </a:p>
          <a:p>
            <a:r>
              <a:rPr lang="cs-CZ" dirty="0" err="1" smtClean="0">
                <a:solidFill>
                  <a:schemeClr val="tx1"/>
                </a:solidFill>
              </a:rPr>
              <a:t>Bisová</a:t>
            </a:r>
            <a:r>
              <a:rPr lang="cs-CZ" dirty="0" smtClean="0">
                <a:solidFill>
                  <a:schemeClr val="tx1"/>
                </a:solidFill>
              </a:rPr>
              <a:t> Naďa (Vlastní tvorba autora)</a:t>
            </a:r>
          </a:p>
          <a:p>
            <a:r>
              <a:rPr lang="cs-CZ" dirty="0" err="1" smtClean="0">
                <a:solidFill>
                  <a:schemeClr val="tx1"/>
                </a:solidFill>
              </a:rPr>
              <a:t>Bisová</a:t>
            </a:r>
            <a:r>
              <a:rPr lang="cs-CZ" dirty="0" smtClean="0">
                <a:solidFill>
                  <a:schemeClr val="tx1"/>
                </a:solidFill>
              </a:rPr>
              <a:t> Naďa (Vlastní tvorba autora)</a:t>
            </a:r>
          </a:p>
          <a:p>
            <a:endParaRPr lang="cs-CZ" dirty="0" smtClean="0"/>
          </a:p>
          <a:p>
            <a:pPr marL="0" indent="0">
              <a:buNone/>
            </a:pPr>
            <a:r>
              <a:rPr lang="cs-CZ" dirty="0" smtClean="0">
                <a:effectLst>
                  <a:outerShdw blurRad="38100" dist="38100" dir="2700000" algn="tl">
                    <a:srgbClr val="C0C0C0"/>
                  </a:outerShdw>
                </a:effectLst>
                <a:latin typeface="Arial" charset="0"/>
              </a:rPr>
              <a:t>       Veškeré </a:t>
            </a:r>
            <a:r>
              <a:rPr lang="cs-CZ" dirty="0">
                <a:effectLst>
                  <a:outerShdw blurRad="38100" dist="38100" dir="2700000" algn="tl">
                    <a:srgbClr val="C0C0C0"/>
                  </a:outerShdw>
                </a:effectLst>
                <a:latin typeface="Arial" charset="0"/>
              </a:rPr>
              <a:t>hypertextové odkazy jsou platné ke dni vytvoření díla.</a:t>
            </a:r>
            <a:endParaRPr lang="cs-CZ" dirty="0">
              <a:solidFill>
                <a:schemeClr val="tx1"/>
              </a:solidFill>
              <a:latin typeface="Times New Roman" pitchFamily="18" charset="0"/>
              <a:cs typeface="Times New Roman" pitchFamily="18" charset="0"/>
            </a:endParaRPr>
          </a:p>
          <a:p>
            <a:endParaRPr lang="cs-CZ" dirty="0" smtClean="0"/>
          </a:p>
          <a:p>
            <a:pPr marL="0" indent="0">
              <a:buNone/>
            </a:pPr>
            <a:endParaRPr lang="cs-CZ" dirty="0" smtClean="0"/>
          </a:p>
        </p:txBody>
      </p:sp>
    </p:spTree>
    <p:extLst>
      <p:ext uri="{BB962C8B-B14F-4D97-AF65-F5344CB8AC3E}">
        <p14:creationId xmlns:p14="http://schemas.microsoft.com/office/powerpoint/2010/main" val="17657822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Zdroje a použitá literatura</a:t>
            </a:r>
          </a:p>
        </p:txBody>
      </p:sp>
      <p:sp>
        <p:nvSpPr>
          <p:cNvPr id="3" name="Zástupný symbol pro obsah 2"/>
          <p:cNvSpPr>
            <a:spLocks noGrp="1"/>
          </p:cNvSpPr>
          <p:nvPr>
            <p:ph idx="1"/>
          </p:nvPr>
        </p:nvSpPr>
        <p:spPr/>
        <p:txBody>
          <a:bodyPr/>
          <a:lstStyle/>
          <a:p>
            <a:pPr marL="0" indent="0">
              <a:buNone/>
            </a:pPr>
            <a:r>
              <a:rPr lang="cs-CZ" b="1" dirty="0">
                <a:solidFill>
                  <a:schemeClr val="tx1"/>
                </a:solidFill>
                <a:latin typeface="Times New Roman" pitchFamily="18" charset="0"/>
                <a:cs typeface="Times New Roman" pitchFamily="18" charset="0"/>
              </a:rPr>
              <a:t>KNIŽNÍ ZDROJE:</a:t>
            </a:r>
          </a:p>
          <a:p>
            <a:pPr marL="0" indent="0">
              <a:buNone/>
            </a:pPr>
            <a:r>
              <a:rPr lang="cs-CZ" dirty="0">
                <a:solidFill>
                  <a:schemeClr val="tx1"/>
                </a:solidFill>
                <a:latin typeface="Times New Roman" pitchFamily="18" charset="0"/>
                <a:cs typeface="Times New Roman" pitchFamily="18" charset="0"/>
              </a:rPr>
              <a:t>1. SMITH-DLUHÁ, </a:t>
            </a:r>
            <a:r>
              <a:rPr lang="cs-CZ" dirty="0" err="1">
                <a:solidFill>
                  <a:schemeClr val="tx1"/>
                </a:solidFill>
                <a:latin typeface="Times New Roman" pitchFamily="18" charset="0"/>
                <a:cs typeface="Times New Roman" pitchFamily="18" charset="0"/>
              </a:rPr>
              <a:t>Gabrielle</a:t>
            </a:r>
            <a:r>
              <a:rPr lang="cs-CZ" dirty="0">
                <a:solidFill>
                  <a:schemeClr val="tx1"/>
                </a:solidFill>
                <a:latin typeface="Times New Roman" pitchFamily="18" charset="0"/>
                <a:cs typeface="Times New Roman" pitchFamily="18" charset="0"/>
              </a:rPr>
              <a:t> a kol. </a:t>
            </a:r>
            <a:r>
              <a:rPr lang="cs-CZ" i="1" dirty="0">
                <a:solidFill>
                  <a:schemeClr val="tx1"/>
                </a:solidFill>
                <a:latin typeface="Times New Roman" pitchFamily="18" charset="0"/>
                <a:cs typeface="Times New Roman" pitchFamily="18" charset="0"/>
              </a:rPr>
              <a:t>Angličtina, Otázky a odpovědi</a:t>
            </a:r>
            <a:r>
              <a:rPr lang="cs-CZ" dirty="0">
                <a:solidFill>
                  <a:schemeClr val="tx1"/>
                </a:solidFill>
                <a:latin typeface="Times New Roman" pitchFamily="18" charset="0"/>
                <a:cs typeface="Times New Roman" pitchFamily="18" charset="0"/>
              </a:rPr>
              <a:t>. Dubicko: INFOA, 2008, ISBN 978-80-7240-489-6.</a:t>
            </a:r>
          </a:p>
          <a:p>
            <a:pPr marL="0" indent="0">
              <a:buNone/>
            </a:pPr>
            <a:r>
              <a:rPr lang="cs-CZ" dirty="0">
                <a:solidFill>
                  <a:schemeClr val="tx1"/>
                </a:solidFill>
                <a:latin typeface="Times New Roman" pitchFamily="18" charset="0"/>
                <a:cs typeface="Times New Roman" pitchFamily="18" charset="0"/>
              </a:rPr>
              <a:t>2. ROBERTS, Rachel J.. </a:t>
            </a:r>
            <a:r>
              <a:rPr lang="cs-CZ" i="1" dirty="0" err="1">
                <a:solidFill>
                  <a:schemeClr val="tx1"/>
                </a:solidFill>
                <a:latin typeface="Times New Roman" pitchFamily="18" charset="0"/>
                <a:cs typeface="Times New Roman" pitchFamily="18" charset="0"/>
              </a:rPr>
              <a:t>Speak</a:t>
            </a:r>
            <a:r>
              <a:rPr lang="cs-CZ" i="1" dirty="0">
                <a:solidFill>
                  <a:schemeClr val="tx1"/>
                </a:solidFill>
                <a:latin typeface="Times New Roman" pitchFamily="18" charset="0"/>
                <a:cs typeface="Times New Roman" pitchFamily="18" charset="0"/>
              </a:rPr>
              <a:t> Up - </a:t>
            </a:r>
            <a:r>
              <a:rPr lang="cs-CZ" i="1" dirty="0" err="1">
                <a:solidFill>
                  <a:schemeClr val="tx1"/>
                </a:solidFill>
                <a:latin typeface="Times New Roman" pitchFamily="18" charset="0"/>
                <a:cs typeface="Times New Roman" pitchFamily="18" charset="0"/>
              </a:rPr>
              <a:t>The</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English-speaking</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World</a:t>
            </a:r>
            <a:r>
              <a:rPr lang="cs-CZ" dirty="0">
                <a:solidFill>
                  <a:schemeClr val="tx1"/>
                </a:solidFill>
                <a:latin typeface="Times New Roman" pitchFamily="18" charset="0"/>
                <a:cs typeface="Times New Roman" pitchFamily="18" charset="0"/>
              </a:rPr>
              <a:t>. Italy: </a:t>
            </a:r>
            <a:r>
              <a:rPr lang="cs-CZ" dirty="0" err="1">
                <a:solidFill>
                  <a:schemeClr val="tx1"/>
                </a:solidFill>
                <a:latin typeface="Times New Roman" pitchFamily="18" charset="0"/>
                <a:cs typeface="Times New Roman" pitchFamily="18" charset="0"/>
              </a:rPr>
              <a:t>Modern</a:t>
            </a:r>
            <a:r>
              <a:rPr lang="cs-CZ" dirty="0">
                <a:solidFill>
                  <a:schemeClr val="tx1"/>
                </a:solidFill>
                <a:latin typeface="Times New Roman" pitchFamily="18" charset="0"/>
                <a:cs typeface="Times New Roman" pitchFamily="18" charset="0"/>
              </a:rPr>
              <a:t> </a:t>
            </a:r>
            <a:r>
              <a:rPr lang="cs-CZ" dirty="0" err="1">
                <a:solidFill>
                  <a:schemeClr val="tx1"/>
                </a:solidFill>
                <a:latin typeface="Times New Roman" pitchFamily="18" charset="0"/>
                <a:cs typeface="Times New Roman" pitchFamily="18" charset="0"/>
              </a:rPr>
              <a:t>Languages</a:t>
            </a:r>
            <a:r>
              <a:rPr lang="cs-CZ" dirty="0">
                <a:solidFill>
                  <a:schemeClr val="tx1"/>
                </a:solidFill>
                <a:latin typeface="Times New Roman" pitchFamily="18" charset="0"/>
                <a:cs typeface="Times New Roman" pitchFamily="18" charset="0"/>
              </a:rPr>
              <a:t>, 2006, ISBN 88-493-0439.</a:t>
            </a:r>
          </a:p>
          <a:p>
            <a:pPr marL="0" indent="0">
              <a:buNone/>
            </a:pPr>
            <a:r>
              <a:rPr lang="cs-CZ" dirty="0">
                <a:solidFill>
                  <a:schemeClr val="tx1"/>
                </a:solidFill>
                <a:latin typeface="Times New Roman" pitchFamily="18" charset="0"/>
                <a:cs typeface="Times New Roman" pitchFamily="18" charset="0"/>
              </a:rPr>
              <a:t>3. TIERNEY, James. </a:t>
            </a:r>
            <a:r>
              <a:rPr lang="cs-CZ" i="1" dirty="0" err="1">
                <a:solidFill>
                  <a:schemeClr val="tx1"/>
                </a:solidFill>
                <a:latin typeface="Times New Roman" pitchFamily="18" charset="0"/>
                <a:cs typeface="Times New Roman" pitchFamily="18" charset="0"/>
              </a:rPr>
              <a:t>Carousel</a:t>
            </a:r>
            <a:r>
              <a:rPr lang="cs-CZ" i="1" dirty="0">
                <a:solidFill>
                  <a:schemeClr val="tx1"/>
                </a:solidFill>
                <a:latin typeface="Times New Roman" pitchFamily="18" charset="0"/>
                <a:cs typeface="Times New Roman" pitchFamily="18" charset="0"/>
              </a:rPr>
              <a:t> - </a:t>
            </a:r>
            <a:r>
              <a:rPr lang="cs-CZ" i="1" dirty="0" err="1">
                <a:solidFill>
                  <a:schemeClr val="tx1"/>
                </a:solidFill>
                <a:latin typeface="Times New Roman" pitchFamily="18" charset="0"/>
                <a:cs typeface="Times New Roman" pitchFamily="18" charset="0"/>
              </a:rPr>
              <a:t>the</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English-speaking</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world</a:t>
            </a:r>
            <a:r>
              <a:rPr lang="cs-CZ" dirty="0">
                <a:solidFill>
                  <a:schemeClr val="tx1"/>
                </a:solidFill>
                <a:latin typeface="Times New Roman" pitchFamily="18" charset="0"/>
                <a:cs typeface="Times New Roman" pitchFamily="18" charset="0"/>
              </a:rPr>
              <a:t>. Italy: </a:t>
            </a:r>
            <a:r>
              <a:rPr lang="cs-CZ" dirty="0" err="1">
                <a:solidFill>
                  <a:schemeClr val="tx1"/>
                </a:solidFill>
                <a:latin typeface="Times New Roman" pitchFamily="18" charset="0"/>
                <a:cs typeface="Times New Roman" pitchFamily="18" charset="0"/>
              </a:rPr>
              <a:t>Modern</a:t>
            </a:r>
            <a:r>
              <a:rPr lang="cs-CZ" dirty="0">
                <a:solidFill>
                  <a:schemeClr val="tx1"/>
                </a:solidFill>
                <a:latin typeface="Times New Roman" pitchFamily="18" charset="0"/>
                <a:cs typeface="Times New Roman" pitchFamily="18" charset="0"/>
              </a:rPr>
              <a:t> </a:t>
            </a:r>
            <a:r>
              <a:rPr lang="cs-CZ" dirty="0" err="1">
                <a:solidFill>
                  <a:schemeClr val="tx1"/>
                </a:solidFill>
                <a:latin typeface="Times New Roman" pitchFamily="18" charset="0"/>
                <a:cs typeface="Times New Roman" pitchFamily="18" charset="0"/>
              </a:rPr>
              <a:t>languages</a:t>
            </a:r>
            <a:r>
              <a:rPr lang="cs-CZ" dirty="0">
                <a:solidFill>
                  <a:schemeClr val="tx1"/>
                </a:solidFill>
                <a:latin typeface="Times New Roman" pitchFamily="18" charset="0"/>
                <a:cs typeface="Times New Roman" pitchFamily="18" charset="0"/>
              </a:rPr>
              <a:t>, 2006, ISBN 88-493-0355.</a:t>
            </a:r>
          </a:p>
          <a:p>
            <a:pPr marL="0" indent="0">
              <a:buNone/>
            </a:pPr>
            <a:r>
              <a:rPr lang="cs-CZ" dirty="0">
                <a:solidFill>
                  <a:schemeClr val="tx1"/>
                </a:solidFill>
                <a:latin typeface="Times New Roman" pitchFamily="18" charset="0"/>
                <a:cs typeface="Times New Roman" pitchFamily="18" charset="0"/>
              </a:rPr>
              <a:t>4. EL-HMOUDOVÁ, Dagmar. </a:t>
            </a:r>
            <a:r>
              <a:rPr lang="cs-CZ" i="1" dirty="0">
                <a:solidFill>
                  <a:schemeClr val="tx1"/>
                </a:solidFill>
                <a:latin typeface="Times New Roman" pitchFamily="18" charset="0"/>
                <a:cs typeface="Times New Roman" pitchFamily="18" charset="0"/>
              </a:rPr>
              <a:t>Angličtina - Maturitní témata</a:t>
            </a:r>
            <a:r>
              <a:rPr lang="cs-CZ" dirty="0">
                <a:solidFill>
                  <a:schemeClr val="tx1"/>
                </a:solidFill>
                <a:latin typeface="Times New Roman" pitchFamily="18" charset="0"/>
                <a:cs typeface="Times New Roman" pitchFamily="18" charset="0"/>
              </a:rPr>
              <a:t>. Český Těšín: Petra </a:t>
            </a:r>
            <a:r>
              <a:rPr lang="cs-CZ" dirty="0" err="1">
                <a:solidFill>
                  <a:schemeClr val="tx1"/>
                </a:solidFill>
                <a:latin typeface="Times New Roman" pitchFamily="18" charset="0"/>
                <a:cs typeface="Times New Roman" pitchFamily="18" charset="0"/>
              </a:rPr>
              <a:t>Velanová</a:t>
            </a:r>
            <a:r>
              <a:rPr lang="cs-CZ" dirty="0">
                <a:solidFill>
                  <a:schemeClr val="tx1"/>
                </a:solidFill>
                <a:latin typeface="Times New Roman" pitchFamily="18" charset="0"/>
                <a:cs typeface="Times New Roman" pitchFamily="18" charset="0"/>
              </a:rPr>
              <a:t>, Třebíč, 2006, ISBN 9788086873046.</a:t>
            </a:r>
          </a:p>
          <a:p>
            <a:pPr marL="0" indent="0">
              <a:buNone/>
            </a:pPr>
            <a:r>
              <a:rPr lang="cs-CZ" dirty="0">
                <a:solidFill>
                  <a:schemeClr val="tx1"/>
                </a:solidFill>
                <a:latin typeface="Times New Roman" pitchFamily="18" charset="0"/>
                <a:cs typeface="Times New Roman" pitchFamily="18" charset="0"/>
              </a:rPr>
              <a:t>5. CHUDÁ, Jana; CHUDÝ, Tomáš. </a:t>
            </a:r>
            <a:r>
              <a:rPr lang="cs-CZ" i="1" dirty="0" err="1">
                <a:solidFill>
                  <a:schemeClr val="tx1"/>
                </a:solidFill>
                <a:latin typeface="Times New Roman" pitchFamily="18" charset="0"/>
                <a:cs typeface="Times New Roman" pitchFamily="18" charset="0"/>
              </a:rPr>
              <a:t>Topics</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for</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English</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Conversation</a:t>
            </a:r>
            <a:r>
              <a:rPr lang="cs-CZ" dirty="0">
                <a:solidFill>
                  <a:schemeClr val="tx1"/>
                </a:solidFill>
                <a:latin typeface="Times New Roman" pitchFamily="18" charset="0"/>
                <a:cs typeface="Times New Roman" pitchFamily="18" charset="0"/>
              </a:rPr>
              <a:t>. Havlíčkův Brod: Fragment, 1996, ISBN 8072000519.</a:t>
            </a:r>
          </a:p>
          <a:p>
            <a:pPr marL="0" indent="0">
              <a:buNone/>
            </a:pPr>
            <a:endParaRPr lang="cs-CZ" dirty="0"/>
          </a:p>
        </p:txBody>
      </p:sp>
    </p:spTree>
    <p:extLst>
      <p:ext uri="{BB962C8B-B14F-4D97-AF65-F5344CB8AC3E}">
        <p14:creationId xmlns:p14="http://schemas.microsoft.com/office/powerpoint/2010/main" val="2913167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Zdroje a použitá literatura</a:t>
            </a:r>
          </a:p>
        </p:txBody>
      </p:sp>
      <p:sp>
        <p:nvSpPr>
          <p:cNvPr id="3" name="Zástupný symbol pro obsah 2"/>
          <p:cNvSpPr>
            <a:spLocks noGrp="1"/>
          </p:cNvSpPr>
          <p:nvPr>
            <p:ph idx="1"/>
          </p:nvPr>
        </p:nvSpPr>
        <p:spPr/>
        <p:txBody>
          <a:bodyPr>
            <a:normAutofit/>
          </a:bodyPr>
          <a:lstStyle/>
          <a:p>
            <a:pPr marL="0" indent="0">
              <a:buNone/>
            </a:pPr>
            <a:r>
              <a:rPr lang="cs-CZ" b="1" dirty="0" smtClean="0">
                <a:solidFill>
                  <a:schemeClr val="tx1"/>
                </a:solidFill>
                <a:latin typeface="Times New Roman" pitchFamily="18" charset="0"/>
                <a:cs typeface="Times New Roman" pitchFamily="18" charset="0"/>
              </a:rPr>
              <a:t>Elektronické zdroje:</a:t>
            </a:r>
          </a:p>
          <a:p>
            <a:pPr marL="0" indent="0">
              <a:buNone/>
            </a:pPr>
            <a:r>
              <a:rPr lang="cs-CZ" dirty="0" smtClean="0">
                <a:solidFill>
                  <a:schemeClr val="tx1"/>
                </a:solidFill>
                <a:latin typeface="Times New Roman" pitchFamily="18" charset="0"/>
                <a:cs typeface="Times New Roman" pitchFamily="18" charset="0"/>
              </a:rPr>
              <a:t>1. </a:t>
            </a:r>
            <a:r>
              <a:rPr lang="cs-CZ" dirty="0">
                <a:solidFill>
                  <a:schemeClr val="tx1"/>
                </a:solidFill>
                <a:latin typeface="Times New Roman" pitchFamily="18" charset="0"/>
                <a:cs typeface="Times New Roman" pitchFamily="18" charset="0"/>
              </a:rPr>
              <a:t>NEZNÁMÝ, Autor. </a:t>
            </a:r>
            <a:r>
              <a:rPr lang="cs-CZ" i="1" dirty="0">
                <a:solidFill>
                  <a:schemeClr val="tx1"/>
                </a:solidFill>
                <a:latin typeface="Times New Roman" pitchFamily="18" charset="0"/>
                <a:cs typeface="Times New Roman" pitchFamily="18" charset="0"/>
              </a:rPr>
              <a:t>NASA - BIG QUESTIONS</a:t>
            </a:r>
            <a:r>
              <a:rPr lang="cs-CZ" dirty="0">
                <a:solidFill>
                  <a:schemeClr val="tx1"/>
                </a:solidFill>
                <a:latin typeface="Times New Roman" pitchFamily="18" charset="0"/>
                <a:cs typeface="Times New Roman" pitchFamily="18" charset="0"/>
              </a:rPr>
              <a:t> [online]. [cit. 13.8.2012]. Dostupný na WWW: &lt;http://climate.nasa.gov/</a:t>
            </a:r>
            <a:r>
              <a:rPr lang="cs-CZ" dirty="0" err="1">
                <a:solidFill>
                  <a:schemeClr val="tx1"/>
                </a:solidFill>
                <a:latin typeface="Times New Roman" pitchFamily="18" charset="0"/>
                <a:cs typeface="Times New Roman" pitchFamily="18" charset="0"/>
              </a:rPr>
              <a:t>kids</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bigQuestions</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weCanHelp</a:t>
            </a:r>
            <a:r>
              <a:rPr lang="cs-CZ" dirty="0">
                <a:solidFill>
                  <a:schemeClr val="tx1"/>
                </a:solidFill>
                <a:latin typeface="Times New Roman" pitchFamily="18" charset="0"/>
                <a:cs typeface="Times New Roman" pitchFamily="18" charset="0"/>
              </a:rPr>
              <a:t>/&gt;.</a:t>
            </a:r>
          </a:p>
          <a:p>
            <a:pPr marL="0" indent="0">
              <a:buNone/>
            </a:pPr>
            <a:r>
              <a:rPr lang="cs-CZ" dirty="0" smtClean="0">
                <a:solidFill>
                  <a:schemeClr val="tx1"/>
                </a:solidFill>
                <a:latin typeface="Times New Roman" pitchFamily="18" charset="0"/>
                <a:cs typeface="Times New Roman" pitchFamily="18" charset="0"/>
              </a:rPr>
              <a:t>2. </a:t>
            </a:r>
            <a:r>
              <a:rPr lang="cs-CZ" dirty="0">
                <a:solidFill>
                  <a:schemeClr val="tx1"/>
                </a:solidFill>
                <a:latin typeface="Times New Roman" pitchFamily="18" charset="0"/>
                <a:cs typeface="Times New Roman" pitchFamily="18" charset="0"/>
              </a:rPr>
              <a:t>NEZNÁMÝ, Autor. </a:t>
            </a:r>
            <a:r>
              <a:rPr lang="cs-CZ" i="1" dirty="0" err="1">
                <a:solidFill>
                  <a:schemeClr val="tx1"/>
                </a:solidFill>
                <a:latin typeface="Times New Roman" pitchFamily="18" charset="0"/>
                <a:cs typeface="Times New Roman" pitchFamily="18" charset="0"/>
              </a:rPr>
              <a:t>Worksheet</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Tips</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for</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staying</a:t>
            </a:r>
            <a:r>
              <a:rPr lang="cs-CZ" i="1" dirty="0">
                <a:solidFill>
                  <a:schemeClr val="tx1"/>
                </a:solidFill>
                <a:latin typeface="Times New Roman" pitchFamily="18" charset="0"/>
                <a:cs typeface="Times New Roman" pitchFamily="18" charset="0"/>
              </a:rPr>
              <a:t> green</a:t>
            </a:r>
            <a:r>
              <a:rPr lang="cs-CZ" dirty="0">
                <a:solidFill>
                  <a:schemeClr val="tx1"/>
                </a:solidFill>
                <a:latin typeface="Times New Roman" pitchFamily="18" charset="0"/>
                <a:cs typeface="Times New Roman" pitchFamily="18" charset="0"/>
              </a:rPr>
              <a:t> [online]. [cit. 13.8.2012]. Dostupný na WWW: &lt;http://news.bbc.co.uk/</a:t>
            </a:r>
            <a:r>
              <a:rPr lang="cs-CZ" dirty="0" err="1">
                <a:solidFill>
                  <a:schemeClr val="tx1"/>
                </a:solidFill>
                <a:latin typeface="Times New Roman" pitchFamily="18" charset="0"/>
                <a:cs typeface="Times New Roman" pitchFamily="18" charset="0"/>
              </a:rPr>
              <a:t>cbbcnews</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hi</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world</a:t>
            </a:r>
            <a:r>
              <a:rPr lang="cs-CZ" dirty="0">
                <a:solidFill>
                  <a:schemeClr val="tx1"/>
                </a:solidFill>
                <a:latin typeface="Times New Roman" pitchFamily="18" charset="0"/>
                <a:cs typeface="Times New Roman" pitchFamily="18" charset="0"/>
              </a:rPr>
              <a:t>/newsid_2238000/2238941.stm&gt;.</a:t>
            </a:r>
          </a:p>
          <a:p>
            <a:pPr marL="0" indent="0">
              <a:buNone/>
            </a:pPr>
            <a:r>
              <a:rPr lang="cs-CZ" dirty="0" smtClean="0">
                <a:solidFill>
                  <a:schemeClr val="tx1"/>
                </a:solidFill>
                <a:latin typeface="Times New Roman" pitchFamily="18" charset="0"/>
                <a:cs typeface="Times New Roman" pitchFamily="18" charset="0"/>
              </a:rPr>
              <a:t>3. </a:t>
            </a:r>
            <a:r>
              <a:rPr lang="cs-CZ" dirty="0">
                <a:solidFill>
                  <a:schemeClr val="tx1"/>
                </a:solidFill>
                <a:latin typeface="Times New Roman" pitchFamily="18" charset="0"/>
                <a:cs typeface="Times New Roman" pitchFamily="18" charset="0"/>
              </a:rPr>
              <a:t>NEZNÁMÝ, Autor. </a:t>
            </a:r>
            <a:r>
              <a:rPr lang="cs-CZ" i="1" dirty="0" err="1">
                <a:solidFill>
                  <a:schemeClr val="tx1"/>
                </a:solidFill>
                <a:latin typeface="Times New Roman" pitchFamily="18" charset="0"/>
                <a:cs typeface="Times New Roman" pitchFamily="18" charset="0"/>
              </a:rPr>
              <a:t>The</a:t>
            </a:r>
            <a:r>
              <a:rPr lang="cs-CZ" i="1" dirty="0">
                <a:solidFill>
                  <a:schemeClr val="tx1"/>
                </a:solidFill>
                <a:latin typeface="Times New Roman" pitchFamily="18" charset="0"/>
                <a:cs typeface="Times New Roman" pitchFamily="18" charset="0"/>
              </a:rPr>
              <a:t> Green </a:t>
            </a:r>
            <a:r>
              <a:rPr lang="cs-CZ" i="1" dirty="0" err="1">
                <a:solidFill>
                  <a:schemeClr val="tx1"/>
                </a:solidFill>
                <a:latin typeface="Times New Roman" pitchFamily="18" charset="0"/>
                <a:cs typeface="Times New Roman" pitchFamily="18" charset="0"/>
              </a:rPr>
              <a:t>Guide</a:t>
            </a:r>
            <a:r>
              <a:rPr lang="cs-CZ" dirty="0">
                <a:solidFill>
                  <a:schemeClr val="tx1"/>
                </a:solidFill>
                <a:latin typeface="Times New Roman" pitchFamily="18" charset="0"/>
                <a:cs typeface="Times New Roman" pitchFamily="18" charset="0"/>
              </a:rPr>
              <a:t> [online]. [cit. 13.8.2012]. Dostupný na WWW: &lt;http://environment.nationalgeographic.com/</a:t>
            </a:r>
            <a:r>
              <a:rPr lang="cs-CZ" dirty="0" err="1">
                <a:solidFill>
                  <a:schemeClr val="tx1"/>
                </a:solidFill>
                <a:latin typeface="Times New Roman" pitchFamily="18" charset="0"/>
                <a:cs typeface="Times New Roman" pitchFamily="18" charset="0"/>
              </a:rPr>
              <a:t>environment</a:t>
            </a:r>
            <a:r>
              <a:rPr lang="cs-CZ" dirty="0">
                <a:solidFill>
                  <a:schemeClr val="tx1"/>
                </a:solidFill>
                <a:latin typeface="Times New Roman" pitchFamily="18" charset="0"/>
                <a:cs typeface="Times New Roman" pitchFamily="18" charset="0"/>
              </a:rPr>
              <a:t>/green-</a:t>
            </a:r>
            <a:r>
              <a:rPr lang="cs-CZ" dirty="0" err="1">
                <a:solidFill>
                  <a:schemeClr val="tx1"/>
                </a:solidFill>
                <a:latin typeface="Times New Roman" pitchFamily="18" charset="0"/>
                <a:cs typeface="Times New Roman" pitchFamily="18" charset="0"/>
              </a:rPr>
              <a:t>guide</a:t>
            </a:r>
            <a:r>
              <a:rPr lang="cs-CZ" dirty="0">
                <a:solidFill>
                  <a:schemeClr val="tx1"/>
                </a:solidFill>
                <a:latin typeface="Times New Roman" pitchFamily="18" charset="0"/>
                <a:cs typeface="Times New Roman" pitchFamily="18" charset="0"/>
              </a:rPr>
              <a:t>/&gt;.</a:t>
            </a:r>
          </a:p>
          <a:p>
            <a:pPr marL="0" indent="0">
              <a:buNone/>
            </a:pPr>
            <a:r>
              <a:rPr lang="cs-CZ" dirty="0" smtClean="0">
                <a:solidFill>
                  <a:schemeClr val="tx1"/>
                </a:solidFill>
                <a:latin typeface="Times New Roman" pitchFamily="18" charset="0"/>
                <a:cs typeface="Times New Roman" pitchFamily="18" charset="0"/>
              </a:rPr>
              <a:t>4. </a:t>
            </a:r>
            <a:r>
              <a:rPr lang="cs-CZ" dirty="0">
                <a:solidFill>
                  <a:schemeClr val="tx1"/>
                </a:solidFill>
                <a:latin typeface="Times New Roman" pitchFamily="18" charset="0"/>
                <a:cs typeface="Times New Roman" pitchFamily="18" charset="0"/>
              </a:rPr>
              <a:t>NEZNÁMÝ, Autor. </a:t>
            </a:r>
            <a:r>
              <a:rPr lang="cs-CZ" i="1" dirty="0" err="1">
                <a:solidFill>
                  <a:schemeClr val="tx1"/>
                </a:solidFill>
                <a:latin typeface="Times New Roman" pitchFamily="18" charset="0"/>
                <a:cs typeface="Times New Roman" pitchFamily="18" charset="0"/>
              </a:rPr>
              <a:t>Earth</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Saving</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Tips</a:t>
            </a:r>
            <a:r>
              <a:rPr lang="cs-CZ" dirty="0">
                <a:solidFill>
                  <a:schemeClr val="tx1"/>
                </a:solidFill>
                <a:latin typeface="Times New Roman" pitchFamily="18" charset="0"/>
                <a:cs typeface="Times New Roman" pitchFamily="18" charset="0"/>
              </a:rPr>
              <a:t> [online]. [cit. 13.8.2012]. Dostupný na WWW: &lt;http://www.earthsaversclubforkids.com/EarthSavingTips.aspx&gt;.</a:t>
            </a:r>
          </a:p>
          <a:p>
            <a:pPr marL="0" indent="0">
              <a:buNone/>
            </a:pPr>
            <a:endParaRPr lang="cs-CZ" dirty="0" smtClean="0"/>
          </a:p>
          <a:p>
            <a:pPr marL="0" indent="0">
              <a:buNone/>
            </a:pPr>
            <a:endParaRPr lang="cs-CZ" dirty="0"/>
          </a:p>
        </p:txBody>
      </p:sp>
    </p:spTree>
    <p:extLst>
      <p:ext uri="{BB962C8B-B14F-4D97-AF65-F5344CB8AC3E}">
        <p14:creationId xmlns:p14="http://schemas.microsoft.com/office/powerpoint/2010/main" val="13195727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a:t>Zdroje a použitá literatura</a:t>
            </a:r>
          </a:p>
        </p:txBody>
      </p:sp>
      <p:sp>
        <p:nvSpPr>
          <p:cNvPr id="3" name="Zástupný symbol pro obsah 2"/>
          <p:cNvSpPr>
            <a:spLocks noGrp="1"/>
          </p:cNvSpPr>
          <p:nvPr>
            <p:ph idx="1"/>
          </p:nvPr>
        </p:nvSpPr>
        <p:spPr/>
        <p:txBody>
          <a:bodyPr>
            <a:normAutofit/>
          </a:bodyPr>
          <a:lstStyle/>
          <a:p>
            <a:pPr marL="0" indent="0">
              <a:buNone/>
            </a:pPr>
            <a:r>
              <a:rPr lang="cs-CZ" dirty="0" smtClean="0">
                <a:solidFill>
                  <a:schemeClr val="tx1"/>
                </a:solidFill>
                <a:latin typeface="Times New Roman" pitchFamily="18" charset="0"/>
                <a:cs typeface="Times New Roman" pitchFamily="18" charset="0"/>
              </a:rPr>
              <a:t>5. </a:t>
            </a:r>
            <a:r>
              <a:rPr lang="cs-CZ" dirty="0">
                <a:solidFill>
                  <a:schemeClr val="tx1"/>
                </a:solidFill>
                <a:latin typeface="Times New Roman" pitchFamily="18" charset="0"/>
                <a:cs typeface="Times New Roman" pitchFamily="18" charset="0"/>
              </a:rPr>
              <a:t>NEZNÁMÝ, Autor. </a:t>
            </a:r>
            <a:r>
              <a:rPr lang="cs-CZ" i="1" dirty="0" err="1">
                <a:solidFill>
                  <a:schemeClr val="tx1"/>
                </a:solidFill>
                <a:latin typeface="Times New Roman" pitchFamily="18" charset="0"/>
                <a:cs typeface="Times New Roman" pitchFamily="18" charset="0"/>
              </a:rPr>
              <a:t>Earth</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Saving</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Tips</a:t>
            </a:r>
            <a:r>
              <a:rPr lang="cs-CZ" dirty="0">
                <a:solidFill>
                  <a:schemeClr val="tx1"/>
                </a:solidFill>
                <a:latin typeface="Times New Roman" pitchFamily="18" charset="0"/>
                <a:cs typeface="Times New Roman" pitchFamily="18" charset="0"/>
              </a:rPr>
              <a:t> [online]. [cit. 13.8.2012]. Dostupný na WWW: &lt;http://www.earthsaversclubforkids.com/EarthSavingTips.aspx&gt;.</a:t>
            </a:r>
          </a:p>
          <a:p>
            <a:pPr marL="0" indent="0">
              <a:buNone/>
            </a:pPr>
            <a:r>
              <a:rPr lang="cs-CZ" dirty="0" smtClean="0">
                <a:solidFill>
                  <a:schemeClr val="tx1"/>
                </a:solidFill>
                <a:latin typeface="Times New Roman" pitchFamily="18" charset="0"/>
                <a:cs typeface="Times New Roman" pitchFamily="18" charset="0"/>
              </a:rPr>
              <a:t>6. </a:t>
            </a:r>
            <a:r>
              <a:rPr lang="cs-CZ" dirty="0">
                <a:solidFill>
                  <a:schemeClr val="tx1"/>
                </a:solidFill>
                <a:latin typeface="Times New Roman" pitchFamily="18" charset="0"/>
                <a:cs typeface="Times New Roman" pitchFamily="18" charset="0"/>
              </a:rPr>
              <a:t>NEZNÁMÝ, Autor. </a:t>
            </a:r>
            <a:r>
              <a:rPr lang="cs-CZ" i="1" dirty="0">
                <a:solidFill>
                  <a:schemeClr val="tx1"/>
                </a:solidFill>
                <a:latin typeface="Times New Roman" pitchFamily="18" charset="0"/>
                <a:cs typeface="Times New Roman" pitchFamily="18" charset="0"/>
              </a:rPr>
              <a:t>Green </a:t>
            </a:r>
            <a:r>
              <a:rPr lang="cs-CZ" i="1" dirty="0" err="1">
                <a:solidFill>
                  <a:schemeClr val="tx1"/>
                </a:solidFill>
                <a:latin typeface="Times New Roman" pitchFamily="18" charset="0"/>
                <a:cs typeface="Times New Roman" pitchFamily="18" charset="0"/>
              </a:rPr>
              <a:t>Tips</a:t>
            </a:r>
            <a:r>
              <a:rPr lang="cs-CZ" dirty="0">
                <a:solidFill>
                  <a:schemeClr val="tx1"/>
                </a:solidFill>
                <a:latin typeface="Times New Roman" pitchFamily="18" charset="0"/>
                <a:cs typeface="Times New Roman" pitchFamily="18" charset="0"/>
              </a:rPr>
              <a:t> [online]. [cit. 13.8.2012]. Dostupný na WWW: &lt;http://kids.nationalgeographic.com/</a:t>
            </a:r>
            <a:r>
              <a:rPr lang="cs-CZ" dirty="0" err="1">
                <a:solidFill>
                  <a:schemeClr val="tx1"/>
                </a:solidFill>
                <a:latin typeface="Times New Roman" pitchFamily="18" charset="0"/>
                <a:cs typeface="Times New Roman" pitchFamily="18" charset="0"/>
              </a:rPr>
              <a:t>kids</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stories</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spacescience</a:t>
            </a:r>
            <a:r>
              <a:rPr lang="cs-CZ" dirty="0">
                <a:solidFill>
                  <a:schemeClr val="tx1"/>
                </a:solidFill>
                <a:latin typeface="Times New Roman" pitchFamily="18" charset="0"/>
                <a:cs typeface="Times New Roman" pitchFamily="18" charset="0"/>
              </a:rPr>
              <a:t>/green-</a:t>
            </a:r>
            <a:r>
              <a:rPr lang="cs-CZ" dirty="0" err="1">
                <a:solidFill>
                  <a:schemeClr val="tx1"/>
                </a:solidFill>
                <a:latin typeface="Times New Roman" pitchFamily="18" charset="0"/>
                <a:cs typeface="Times New Roman" pitchFamily="18" charset="0"/>
              </a:rPr>
              <a:t>tips</a:t>
            </a:r>
            <a:r>
              <a:rPr lang="cs-CZ" dirty="0">
                <a:solidFill>
                  <a:schemeClr val="tx1"/>
                </a:solidFill>
                <a:latin typeface="Times New Roman" pitchFamily="18" charset="0"/>
                <a:cs typeface="Times New Roman" pitchFamily="18" charset="0"/>
              </a:rPr>
              <a:t>/&gt;.</a:t>
            </a:r>
          </a:p>
          <a:p>
            <a:pPr marL="0" indent="0">
              <a:buNone/>
            </a:pPr>
            <a:r>
              <a:rPr lang="cs-CZ" dirty="0" smtClean="0">
                <a:solidFill>
                  <a:schemeClr val="tx1"/>
                </a:solidFill>
                <a:latin typeface="Times New Roman" pitchFamily="18" charset="0"/>
                <a:cs typeface="Times New Roman" pitchFamily="18" charset="0"/>
              </a:rPr>
              <a:t>7. </a:t>
            </a:r>
            <a:r>
              <a:rPr lang="cs-CZ" dirty="0">
                <a:solidFill>
                  <a:schemeClr val="tx1"/>
                </a:solidFill>
                <a:latin typeface="Times New Roman" pitchFamily="18" charset="0"/>
                <a:cs typeface="Times New Roman" pitchFamily="18" charset="0"/>
              </a:rPr>
              <a:t>NEZNÁMÝ, Autor. </a:t>
            </a:r>
            <a:r>
              <a:rPr lang="cs-CZ" i="1" dirty="0">
                <a:solidFill>
                  <a:schemeClr val="tx1"/>
                </a:solidFill>
                <a:latin typeface="Times New Roman" pitchFamily="18" charset="0"/>
                <a:cs typeface="Times New Roman" pitchFamily="18" charset="0"/>
              </a:rPr>
              <a:t>10 </a:t>
            </a:r>
            <a:r>
              <a:rPr lang="cs-CZ" i="1" dirty="0" err="1">
                <a:solidFill>
                  <a:schemeClr val="tx1"/>
                </a:solidFill>
                <a:latin typeface="Times New Roman" pitchFamily="18" charset="0"/>
                <a:cs typeface="Times New Roman" pitchFamily="18" charset="0"/>
              </a:rPr>
              <a:t>Things</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Kids</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Can</a:t>
            </a:r>
            <a:r>
              <a:rPr lang="cs-CZ" i="1" dirty="0">
                <a:solidFill>
                  <a:schemeClr val="tx1"/>
                </a:solidFill>
                <a:latin typeface="Times New Roman" pitchFamily="18" charset="0"/>
                <a:cs typeface="Times New Roman" pitchFamily="18" charset="0"/>
              </a:rPr>
              <a:t> Do To Go Green and </a:t>
            </a:r>
            <a:r>
              <a:rPr lang="cs-CZ" i="1" dirty="0" err="1">
                <a:solidFill>
                  <a:schemeClr val="tx1"/>
                </a:solidFill>
                <a:latin typeface="Times New Roman" pitchFamily="18" charset="0"/>
                <a:cs typeface="Times New Roman" pitchFamily="18" charset="0"/>
              </a:rPr>
              <a:t>Reduce</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Environmental</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Impact</a:t>
            </a:r>
            <a:r>
              <a:rPr lang="cs-CZ" dirty="0">
                <a:solidFill>
                  <a:schemeClr val="tx1"/>
                </a:solidFill>
                <a:latin typeface="Times New Roman" pitchFamily="18" charset="0"/>
                <a:cs typeface="Times New Roman" pitchFamily="18" charset="0"/>
              </a:rPr>
              <a:t> [online]. [cit. 13.8.2012]. Dostupný na WWW: &lt;http://www.squidoo.com/ten_green_tips_4kids</a:t>
            </a:r>
            <a:r>
              <a:rPr lang="cs-CZ" dirty="0" smtClean="0">
                <a:solidFill>
                  <a:schemeClr val="tx1"/>
                </a:solidFill>
                <a:latin typeface="Times New Roman" pitchFamily="18" charset="0"/>
                <a:cs typeface="Times New Roman" pitchFamily="18" charset="0"/>
              </a:rPr>
              <a:t>&gt;.</a:t>
            </a:r>
          </a:p>
          <a:p>
            <a:pPr marL="0" indent="0">
              <a:buNone/>
            </a:pPr>
            <a:r>
              <a:rPr lang="cs-CZ" dirty="0" smtClean="0">
                <a:solidFill>
                  <a:schemeClr val="tx1"/>
                </a:solidFill>
                <a:latin typeface="Times New Roman" pitchFamily="18" charset="0"/>
                <a:cs typeface="Times New Roman" pitchFamily="18" charset="0"/>
              </a:rPr>
              <a:t>8. </a:t>
            </a:r>
            <a:r>
              <a:rPr lang="cs-CZ" dirty="0">
                <a:solidFill>
                  <a:schemeClr val="tx1"/>
                </a:solidFill>
                <a:latin typeface="Times New Roman" pitchFamily="18" charset="0"/>
                <a:cs typeface="Times New Roman" pitchFamily="18" charset="0"/>
              </a:rPr>
              <a:t>NEZNÁMÝ, Autor. </a:t>
            </a:r>
            <a:r>
              <a:rPr lang="cs-CZ" i="1" dirty="0" err="1">
                <a:solidFill>
                  <a:schemeClr val="tx1"/>
                </a:solidFill>
                <a:latin typeface="Times New Roman" pitchFamily="18" charset="0"/>
                <a:cs typeface="Times New Roman" pitchFamily="18" charset="0"/>
              </a:rPr>
              <a:t>AZA’s</a:t>
            </a:r>
            <a:r>
              <a:rPr lang="cs-CZ" i="1" dirty="0">
                <a:solidFill>
                  <a:schemeClr val="tx1"/>
                </a:solidFill>
                <a:latin typeface="Times New Roman" pitchFamily="18" charset="0"/>
                <a:cs typeface="Times New Roman" pitchFamily="18" charset="0"/>
              </a:rPr>
              <a:t> 12 </a:t>
            </a:r>
            <a:r>
              <a:rPr lang="cs-CZ" i="1" dirty="0" err="1">
                <a:solidFill>
                  <a:schemeClr val="tx1"/>
                </a:solidFill>
                <a:latin typeface="Times New Roman" pitchFamily="18" charset="0"/>
                <a:cs typeface="Times New Roman" pitchFamily="18" charset="0"/>
              </a:rPr>
              <a:t>Ways</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for</a:t>
            </a:r>
            <a:r>
              <a:rPr lang="cs-CZ" i="1" dirty="0">
                <a:solidFill>
                  <a:schemeClr val="tx1"/>
                </a:solidFill>
                <a:latin typeface="Times New Roman" pitchFamily="18" charset="0"/>
                <a:cs typeface="Times New Roman" pitchFamily="18" charset="0"/>
              </a:rPr>
              <a:t> </a:t>
            </a:r>
            <a:r>
              <a:rPr lang="cs-CZ" i="1" dirty="0" err="1">
                <a:solidFill>
                  <a:schemeClr val="tx1"/>
                </a:solidFill>
                <a:latin typeface="Times New Roman" pitchFamily="18" charset="0"/>
                <a:cs typeface="Times New Roman" pitchFamily="18" charset="0"/>
              </a:rPr>
              <a:t>kids</a:t>
            </a:r>
            <a:r>
              <a:rPr lang="cs-CZ" i="1" dirty="0">
                <a:solidFill>
                  <a:schemeClr val="tx1"/>
                </a:solidFill>
                <a:latin typeface="Times New Roman" pitchFamily="18" charset="0"/>
                <a:cs typeface="Times New Roman" pitchFamily="18" charset="0"/>
              </a:rPr>
              <a:t> to </a:t>
            </a:r>
            <a:r>
              <a:rPr lang="cs-CZ" i="1" dirty="0" err="1">
                <a:solidFill>
                  <a:schemeClr val="tx1"/>
                </a:solidFill>
                <a:latin typeface="Times New Roman" pitchFamily="18" charset="0"/>
                <a:cs typeface="Times New Roman" pitchFamily="18" charset="0"/>
              </a:rPr>
              <a:t>be</a:t>
            </a:r>
            <a:r>
              <a:rPr lang="cs-CZ" i="1" dirty="0">
                <a:solidFill>
                  <a:schemeClr val="tx1"/>
                </a:solidFill>
                <a:latin typeface="Times New Roman" pitchFamily="18" charset="0"/>
                <a:cs typeface="Times New Roman" pitchFamily="18" charset="0"/>
              </a:rPr>
              <a:t> GREEN!</a:t>
            </a:r>
            <a:r>
              <a:rPr lang="cs-CZ" dirty="0">
                <a:solidFill>
                  <a:schemeClr val="tx1"/>
                </a:solidFill>
                <a:latin typeface="Times New Roman" pitchFamily="18" charset="0"/>
                <a:cs typeface="Times New Roman" pitchFamily="18" charset="0"/>
              </a:rPr>
              <a:t> [online]. [cit. 13.8.2012]. Dostupný na WWW: &lt;http://www.zooatlanta.org/</a:t>
            </a:r>
            <a:r>
              <a:rPr lang="cs-CZ" dirty="0" err="1">
                <a:solidFill>
                  <a:schemeClr val="tx1"/>
                </a:solidFill>
                <a:latin typeface="Times New Roman" pitchFamily="18" charset="0"/>
                <a:cs typeface="Times New Roman" pitchFamily="18" charset="0"/>
              </a:rPr>
              <a:t>home</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green_initiatives</a:t>
            </a:r>
            <a:r>
              <a:rPr lang="cs-CZ" dirty="0">
                <a:solidFill>
                  <a:schemeClr val="tx1"/>
                </a:solidFill>
                <a:latin typeface="Times New Roman" pitchFamily="18" charset="0"/>
                <a:cs typeface="Times New Roman" pitchFamily="18" charset="0"/>
              </a:rPr>
              <a:t>/</a:t>
            </a:r>
            <a:r>
              <a:rPr lang="cs-CZ" dirty="0" err="1">
                <a:solidFill>
                  <a:schemeClr val="tx1"/>
                </a:solidFill>
                <a:latin typeface="Times New Roman" pitchFamily="18" charset="0"/>
                <a:cs typeface="Times New Roman" pitchFamily="18" charset="0"/>
              </a:rPr>
              <a:t>green_tips_for_kids</a:t>
            </a:r>
            <a:r>
              <a:rPr lang="cs-CZ" dirty="0">
                <a:solidFill>
                  <a:schemeClr val="tx1"/>
                </a:solidFill>
                <a:latin typeface="Times New Roman" pitchFamily="18" charset="0"/>
                <a:cs typeface="Times New Roman" pitchFamily="18" charset="0"/>
              </a:rPr>
              <a:t>&gt;.</a:t>
            </a:r>
          </a:p>
          <a:p>
            <a:pPr marL="0" indent="0">
              <a:buNone/>
            </a:pPr>
            <a:endParaRPr lang="cs-CZ" dirty="0"/>
          </a:p>
          <a:p>
            <a:pPr marL="0" indent="0">
              <a:buNone/>
            </a:pPr>
            <a:endParaRPr lang="cs-CZ" dirty="0"/>
          </a:p>
          <a:p>
            <a:pPr marL="0" indent="0">
              <a:buNone/>
            </a:pPr>
            <a:endParaRPr lang="cs-CZ" dirty="0"/>
          </a:p>
        </p:txBody>
      </p:sp>
    </p:spTree>
    <p:extLst>
      <p:ext uri="{BB962C8B-B14F-4D97-AF65-F5344CB8AC3E}">
        <p14:creationId xmlns:p14="http://schemas.microsoft.com/office/powerpoint/2010/main" val="37891308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ojekt_logo_cent">
  <a:themeElements>
    <a:clrScheme name="Exekutivní">
      <a:dk1>
        <a:sysClr val="windowText" lastClr="000000"/>
      </a:dk1>
      <a:lt1>
        <a:sysClr val="window" lastClr="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Exekutivní">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kutivní">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projekt_logo_cent</Template>
  <TotalTime>184</TotalTime>
  <Words>1481</Words>
  <Application>Microsoft Office PowerPoint</Application>
  <PresentationFormat>Předvádění na obrazovce (4:3)</PresentationFormat>
  <Paragraphs>190</Paragraphs>
  <Slides>28</Slides>
  <Notes>2</Notes>
  <HiddenSlides>0</HiddenSlides>
  <MMClips>0</MMClips>
  <ScaleCrop>false</ScaleCrop>
  <HeadingPairs>
    <vt:vector size="4" baseType="variant">
      <vt:variant>
        <vt:lpstr>Motiv</vt:lpstr>
      </vt:variant>
      <vt:variant>
        <vt:i4>1</vt:i4>
      </vt:variant>
      <vt:variant>
        <vt:lpstr>Nadpisy snímků</vt:lpstr>
      </vt:variant>
      <vt:variant>
        <vt:i4>28</vt:i4>
      </vt:variant>
    </vt:vector>
  </HeadingPairs>
  <TitlesOfParts>
    <vt:vector size="29" baseType="lpstr">
      <vt:lpstr>projekt_logo_cent</vt:lpstr>
      <vt:lpstr>HOW TO PROTECT OUR PLANET? </vt:lpstr>
      <vt:lpstr>Anotace</vt:lpstr>
      <vt:lpstr> What can you do to help our environment  as a single individual?  Work in pairs.  Discuss the question. Prepare a list of 15 pieces of advice. </vt:lpstr>
      <vt:lpstr>What can you do to help our environment  as a single individual?</vt:lpstr>
      <vt:lpstr>What can you do to help our environment  as a single individual?</vt:lpstr>
      <vt:lpstr>What can you do to help our environment  as a single individual?</vt:lpstr>
      <vt:lpstr>What can you do to help our environment  as a single individual?</vt:lpstr>
      <vt:lpstr>What can you do to help our environment  as a single individual?</vt:lpstr>
      <vt:lpstr>What can you do to help our environment  as a single individual?</vt:lpstr>
      <vt:lpstr>What can you do to help our environment  as a single individual?</vt:lpstr>
      <vt:lpstr>What can you do to help our environment  as a single individual?</vt:lpstr>
      <vt:lpstr>What else can be done?  In small groups of three or four  prepare some advice for the government, town councils and other institutions that are in charge of the environmental protection.</vt:lpstr>
      <vt:lpstr>What else can be done?</vt:lpstr>
      <vt:lpstr>What else can be done?</vt:lpstr>
      <vt:lpstr>Environmental Protection</vt:lpstr>
      <vt:lpstr>Green Jobs</vt:lpstr>
      <vt:lpstr>Comprehension questions</vt:lpstr>
      <vt:lpstr>Use the photos to talk about the environmental protection</vt:lpstr>
      <vt:lpstr>Prezentace aplikace PowerPoint</vt:lpstr>
      <vt:lpstr>Prezentace aplikace PowerPoint</vt:lpstr>
      <vt:lpstr>Prezentace aplikace PowerPoint</vt:lpstr>
      <vt:lpstr>Even small changes  can make  a big difference!</vt:lpstr>
      <vt:lpstr>Zdroje a použitá literatura</vt:lpstr>
      <vt:lpstr>Zdroje a použitá literatura</vt:lpstr>
      <vt:lpstr>Zdroje a použitá literatura</vt:lpstr>
      <vt:lpstr>Zdroje a použitá literatura</vt:lpstr>
      <vt:lpstr>Zdroje a použitá literatura</vt:lpstr>
      <vt:lpstr>Zdroje a použitá literatura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bi</cp:lastModifiedBy>
  <cp:revision>149</cp:revision>
  <dcterms:created xsi:type="dcterms:W3CDTF">2012-08-13T08:11:10Z</dcterms:created>
  <dcterms:modified xsi:type="dcterms:W3CDTF">2013-01-03T12:45:41Z</dcterms:modified>
</cp:coreProperties>
</file>