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0" r:id="rId1"/>
  </p:sldMasterIdLst>
  <p:notesMasterIdLst>
    <p:notesMasterId r:id="rId27"/>
  </p:notesMasterIdLst>
  <p:sldIdLst>
    <p:sldId id="256" r:id="rId2"/>
    <p:sldId id="282" r:id="rId3"/>
    <p:sldId id="258" r:id="rId4"/>
    <p:sldId id="259" r:id="rId5"/>
    <p:sldId id="272" r:id="rId6"/>
    <p:sldId id="273" r:id="rId7"/>
    <p:sldId id="260" r:id="rId8"/>
    <p:sldId id="274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76" r:id="rId18"/>
    <p:sldId id="277" r:id="rId19"/>
    <p:sldId id="278" r:id="rId20"/>
    <p:sldId id="279" r:id="rId21"/>
    <p:sldId id="280" r:id="rId22"/>
    <p:sldId id="269" r:id="rId23"/>
    <p:sldId id="275" r:id="rId24"/>
    <p:sldId id="270" r:id="rId25"/>
    <p:sldId id="281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5E0632"/>
    <a:srgbClr val="62024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412" autoAdjust="0"/>
    <p:restoredTop sz="94660"/>
  </p:normalViewPr>
  <p:slideViewPr>
    <p:cSldViewPr>
      <p:cViewPr>
        <p:scale>
          <a:sx n="66" d="100"/>
          <a:sy n="66" d="100"/>
        </p:scale>
        <p:origin x="-69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7E9DB24-3FF5-418E-8437-695B8684CCE4}" type="datetimeFigureOut">
              <a:rPr lang="en-GB" smtClean="0"/>
              <a:t>05/12/2012</a:t>
            </a:fld>
            <a:endParaRPr lang="en-GB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D5499D9-D98A-4352-BCB0-71540A70AC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72960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5499D9-D98A-4352-BCB0-71540A70AC7C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4605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5.12.2012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/>
          </a:p>
          <a:p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5.12.2012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5.12.2012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b="0" i="0" kern="1200" dirty="0" smtClean="0">
                <a:solidFill>
                  <a:schemeClr val="tx1"/>
                </a:solidFill>
                <a:latin typeface="Bookman Old Style" pitchFamily="18" charset="0"/>
                <a:ea typeface="+mn-ea"/>
                <a:cs typeface="+mn-cs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b="0" i="0" kern="1200" dirty="0" smtClean="0">
                <a:solidFill>
                  <a:schemeClr val="tx1"/>
                </a:solidFill>
                <a:latin typeface="Bookman Old Style" pitchFamily="18" charset="0"/>
                <a:ea typeface="+mn-ea"/>
                <a:cs typeface="+mn-cs"/>
              </a:rPr>
              <a:t>Jakékoliv další využití podléhá autorskému zákonu.</a:t>
            </a:r>
            <a:endParaRPr lang="cs-CZ" sz="1000" dirty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911631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5.12.2012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5.12.2012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5.12.2012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5.12.2012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5.12.2012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5.12.2012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5.12.2012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5.12.2012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5.12.2012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5.12.2012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/>
              <a:pPr/>
              <a:t>5.12.2012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</a:t>
            </a:r>
            <a:r>
              <a:rPr lang="cs-CZ" sz="1400" baseline="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 právem státní jazykové zkoušky Svitavy</a:t>
            </a:r>
            <a:endParaRPr lang="cs-CZ" sz="14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</a:t>
            </a:r>
            <a:r>
              <a:rPr lang="cs-CZ" sz="1400" baseline="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 právem státní jazykové zkoušky Svitavy</a:t>
            </a:r>
            <a:endParaRPr lang="cs-CZ" sz="14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1" r:id="rId1"/>
    <p:sldLayoutId id="2147483762" r:id="rId2"/>
    <p:sldLayoutId id="2147483763" r:id="rId3"/>
    <p:sldLayoutId id="2147483764" r:id="rId4"/>
    <p:sldLayoutId id="2147483765" r:id="rId5"/>
    <p:sldLayoutId id="2147483766" r:id="rId6"/>
    <p:sldLayoutId id="2147483767" r:id="rId7"/>
    <p:sldLayoutId id="2147483768" r:id="rId8"/>
    <p:sldLayoutId id="2147483769" r:id="rId9"/>
    <p:sldLayoutId id="2147483770" r:id="rId10"/>
    <p:sldLayoutId id="2147483771" r:id="rId11"/>
    <p:sldLayoutId id="2147483772" r:id="rId12"/>
    <p:sldLayoutId id="2147483705" r:id="rId13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ultimedia-english.com/contenido/ficha/weather-forecast/900" TargetMode="Externa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hyperlink" Target="http://www.foreignstudents.com/guide-to-britain/british-culture/weather/conditions" TargetMode="External"/><Relationship Id="rId3" Type="http://schemas.openxmlformats.org/officeDocument/2006/relationships/hyperlink" Target="http://www.englishclub.com/speaking/weather-report.htm" TargetMode="External"/><Relationship Id="rId7" Type="http://schemas.openxmlformats.org/officeDocument/2006/relationships/hyperlink" Target="http://a4esl.org/q/h/mc-we.html" TargetMode="External"/><Relationship Id="rId2" Type="http://schemas.openxmlformats.org/officeDocument/2006/relationships/hyperlink" Target="http://learnenglishkids.britishcouncil.org/en/fun-games/whats-the-weather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slideshare.net/acquarisorse/kids-print-weather-symbols-2780287" TargetMode="External"/><Relationship Id="rId5" Type="http://schemas.openxmlformats.org/officeDocument/2006/relationships/hyperlink" Target="http://www.weatherwizkids.com/weather-forecasting.htm" TargetMode="External"/><Relationship Id="rId4" Type="http://schemas.openxmlformats.org/officeDocument/2006/relationships/hyperlink" Target="http://www.weatherwizkids.com/weather-words.htm" TargetMode="Externa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348880"/>
            <a:ext cx="7774632" cy="997282"/>
          </a:xfrm>
        </p:spPr>
        <p:txBody>
          <a:bodyPr/>
          <a:lstStyle/>
          <a:p>
            <a:r>
              <a:rPr lang="cs-CZ" b="1" dirty="0">
                <a:solidFill>
                  <a:schemeClr val="tx1"/>
                </a:solidFill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WEATHER &amp;</a:t>
            </a:r>
            <a:r>
              <a:rPr lang="cs-CZ" b="1" dirty="0" smtClean="0">
                <a:solidFill>
                  <a:schemeClr val="tx1"/>
                </a:solidFill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b="1" dirty="0">
                <a:solidFill>
                  <a:schemeClr val="tx1"/>
                </a:solidFill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FORECAST</a:t>
            </a:r>
            <a:r>
              <a:rPr lang="en-GB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en-GB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endParaRPr lang="en-GB" b="1" dirty="0"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>
                <a:solidFill>
                  <a:schemeClr val="tx1"/>
                </a:solidFill>
              </a:rPr>
              <a:t>Mgr. Naďa </a:t>
            </a:r>
            <a:r>
              <a:rPr lang="cs-CZ" b="1" dirty="0" err="1">
                <a:solidFill>
                  <a:schemeClr val="tx1"/>
                </a:solidFill>
              </a:rPr>
              <a:t>Bisová</a:t>
            </a:r>
            <a:endParaRPr lang="en-GB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21816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Anotace</a:t>
            </a:r>
            <a:endParaRPr lang="en-GB" b="1" dirty="0">
              <a:effectLst/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67544" y="1196752"/>
            <a:ext cx="8219256" cy="4968552"/>
          </a:xfrm>
        </p:spPr>
        <p:txBody>
          <a:bodyPr>
            <a:normAutofit lnSpcReduction="10000"/>
          </a:bodyPr>
          <a:lstStyle/>
          <a:p>
            <a:pPr marL="457200" lvl="0" indent="-457200">
              <a:buFont typeface="+mj-lt"/>
              <a:buAutoNum type="arabicPeriod"/>
            </a:pPr>
            <a:r>
              <a:rPr lang="cs-CZ" sz="1200" b="1" dirty="0">
                <a:solidFill>
                  <a:srgbClr val="2F5897">
                    <a:lumMod val="50000"/>
                  </a:srgbClr>
                </a:solidFill>
              </a:rPr>
              <a:t>Kód </a:t>
            </a:r>
            <a:r>
              <a:rPr lang="cs-CZ" sz="1200" b="1" dirty="0" err="1">
                <a:solidFill>
                  <a:srgbClr val="2F5897">
                    <a:lumMod val="50000"/>
                  </a:srgbClr>
                </a:solidFill>
              </a:rPr>
              <a:t>DUMu</a:t>
            </a:r>
            <a:r>
              <a:rPr lang="cs-CZ" sz="1200" b="1" dirty="0">
                <a:solidFill>
                  <a:srgbClr val="2F5897">
                    <a:lumMod val="50000"/>
                  </a:srgbClr>
                </a:solidFill>
              </a:rPr>
              <a:t>: 	</a:t>
            </a:r>
            <a:r>
              <a:rPr lang="cs-CZ" sz="1200" dirty="0" smtClean="0">
                <a:solidFill>
                  <a:schemeClr val="tx1"/>
                </a:solidFill>
              </a:rPr>
              <a:t>VY_32_INOVACE_6.AJ.15</a:t>
            </a:r>
            <a:endParaRPr lang="cs-CZ" sz="1200" dirty="0">
              <a:solidFill>
                <a:schemeClr val="tx1"/>
              </a:solidFill>
            </a:endParaRPr>
          </a:p>
          <a:p>
            <a:pPr marL="457200" lvl="0" indent="-457200">
              <a:buFont typeface="+mj-lt"/>
              <a:buAutoNum type="arabicPeriod"/>
            </a:pPr>
            <a:endParaRPr lang="cs-CZ" sz="1200" dirty="0">
              <a:solidFill>
                <a:srgbClr val="2F5897">
                  <a:lumMod val="50000"/>
                </a:srgbClr>
              </a:solidFill>
            </a:endParaRPr>
          </a:p>
          <a:p>
            <a:pPr marL="457200" lvl="0" indent="-457200">
              <a:buFont typeface="+mj-lt"/>
              <a:buAutoNum type="arabicPeriod"/>
            </a:pPr>
            <a:r>
              <a:rPr lang="cs-CZ" sz="1200" b="1" dirty="0">
                <a:solidFill>
                  <a:srgbClr val="2F5897">
                    <a:lumMod val="50000"/>
                  </a:srgbClr>
                </a:solidFill>
              </a:rPr>
              <a:t>Číslo projektu: 	</a:t>
            </a:r>
            <a:r>
              <a:rPr lang="cs-CZ" sz="1200" dirty="0">
                <a:solidFill>
                  <a:schemeClr val="tx1"/>
                </a:solidFill>
              </a:rPr>
              <a:t>CZ.1.07/1.5.00/34.0114</a:t>
            </a:r>
            <a:r>
              <a:rPr lang="cs-CZ" sz="1200" dirty="0">
                <a:solidFill>
                  <a:srgbClr val="2F5897">
                    <a:lumMod val="50000"/>
                  </a:srgbClr>
                </a:solidFill>
              </a:rPr>
              <a:t>	</a:t>
            </a:r>
            <a:endParaRPr lang="cs-CZ" sz="1200" b="1" dirty="0">
              <a:solidFill>
                <a:srgbClr val="2F5897">
                  <a:lumMod val="50000"/>
                </a:srgbClr>
              </a:solidFill>
            </a:endParaRPr>
          </a:p>
          <a:p>
            <a:pPr marL="457200" lvl="0" indent="-457200">
              <a:buFont typeface="+mj-lt"/>
              <a:buAutoNum type="arabicPeriod"/>
            </a:pPr>
            <a:endParaRPr lang="cs-CZ" sz="1200" b="1" dirty="0">
              <a:solidFill>
                <a:srgbClr val="2F5897">
                  <a:lumMod val="50000"/>
                </a:srgbClr>
              </a:solidFill>
            </a:endParaRPr>
          </a:p>
          <a:p>
            <a:pPr marL="457200" lvl="0" indent="-457200">
              <a:buFont typeface="+mj-lt"/>
              <a:buAutoNum type="arabicPeriod"/>
            </a:pPr>
            <a:r>
              <a:rPr lang="cs-CZ" sz="1200" b="1" dirty="0">
                <a:solidFill>
                  <a:srgbClr val="2F5897">
                    <a:lumMod val="50000"/>
                  </a:srgbClr>
                </a:solidFill>
              </a:rPr>
              <a:t>Vytvořeno: 	</a:t>
            </a:r>
            <a:r>
              <a:rPr lang="cs-CZ" sz="1200" dirty="0" smtClean="0">
                <a:solidFill>
                  <a:schemeClr val="tx1"/>
                </a:solidFill>
              </a:rPr>
              <a:t>září </a:t>
            </a:r>
            <a:r>
              <a:rPr lang="cs-CZ" sz="1200" dirty="0">
                <a:solidFill>
                  <a:schemeClr val="tx1"/>
                </a:solidFill>
              </a:rPr>
              <a:t>2012</a:t>
            </a:r>
          </a:p>
          <a:p>
            <a:pPr marL="457200" lvl="0" indent="-457200">
              <a:buFont typeface="+mj-lt"/>
              <a:buAutoNum type="arabicPeriod"/>
            </a:pPr>
            <a:endParaRPr lang="cs-CZ" sz="1200" dirty="0">
              <a:solidFill>
                <a:srgbClr val="2F5897">
                  <a:lumMod val="50000"/>
                </a:srgbClr>
              </a:solidFill>
            </a:endParaRPr>
          </a:p>
          <a:p>
            <a:pPr marL="457200" lvl="0" indent="-457200">
              <a:buFont typeface="+mj-lt"/>
              <a:buAutoNum type="arabicPeriod"/>
            </a:pPr>
            <a:r>
              <a:rPr lang="cs-CZ" sz="1200" b="1" dirty="0">
                <a:solidFill>
                  <a:srgbClr val="2F5897">
                    <a:lumMod val="50000"/>
                  </a:srgbClr>
                </a:solidFill>
              </a:rPr>
              <a:t>Ročník: 	</a:t>
            </a:r>
            <a:r>
              <a:rPr lang="cs-CZ" sz="1200" dirty="0" smtClean="0">
                <a:solidFill>
                  <a:schemeClr val="tx1"/>
                </a:solidFill>
              </a:rPr>
              <a:t>3. ročník a 4. ročník – čtyřleté gymnázium (RVP-G)</a:t>
            </a:r>
          </a:p>
          <a:p>
            <a:pPr marL="0" lvl="0" indent="0">
              <a:buNone/>
            </a:pPr>
            <a:r>
              <a:rPr lang="cs-CZ" sz="1200" dirty="0">
                <a:solidFill>
                  <a:schemeClr val="tx1"/>
                </a:solidFill>
              </a:rPr>
              <a:t> </a:t>
            </a:r>
            <a:r>
              <a:rPr lang="cs-CZ" sz="1200" dirty="0" smtClean="0">
                <a:solidFill>
                  <a:schemeClr val="tx1"/>
                </a:solidFill>
              </a:rPr>
              <a:t>                                 Septima a Oktáva – osmileté gymnázium (RVP-G)</a:t>
            </a:r>
          </a:p>
          <a:p>
            <a:pPr marL="457200" lvl="0" indent="-457200">
              <a:buFont typeface="+mj-lt"/>
              <a:buAutoNum type="arabicPeriod"/>
            </a:pPr>
            <a:endParaRPr lang="cs-CZ" sz="1200" dirty="0" smtClean="0">
              <a:solidFill>
                <a:srgbClr val="2F5897">
                  <a:lumMod val="50000"/>
                </a:srgbClr>
              </a:solidFill>
            </a:endParaRPr>
          </a:p>
          <a:p>
            <a:pPr marL="0" lvl="0" indent="0">
              <a:buNone/>
            </a:pPr>
            <a:endParaRPr lang="cs-CZ" sz="1200" b="1" dirty="0">
              <a:solidFill>
                <a:srgbClr val="2F5897">
                  <a:lumMod val="50000"/>
                </a:srgbClr>
              </a:solidFill>
            </a:endParaRPr>
          </a:p>
          <a:p>
            <a:pPr marL="0" lvl="0" indent="0">
              <a:buNone/>
            </a:pPr>
            <a:endParaRPr lang="cs-CZ" sz="1600" b="1" dirty="0">
              <a:solidFill>
                <a:srgbClr val="2F5897">
                  <a:lumMod val="50000"/>
                </a:srgbClr>
              </a:solidFill>
            </a:endParaRPr>
          </a:p>
          <a:p>
            <a:pPr marL="0" lvl="0" indent="0">
              <a:buNone/>
            </a:pPr>
            <a:endParaRPr lang="cs-CZ" sz="1600" dirty="0">
              <a:solidFill>
                <a:srgbClr val="2F5897">
                  <a:lumMod val="50000"/>
                </a:srgbClr>
              </a:solidFill>
            </a:endParaRPr>
          </a:p>
          <a:p>
            <a:pPr marL="457200" lvl="0" indent="-457200">
              <a:buFont typeface="+mj-lt"/>
              <a:buAutoNum type="arabicPeriod"/>
            </a:pPr>
            <a:endParaRPr lang="cs-CZ" sz="1600" dirty="0">
              <a:solidFill>
                <a:srgbClr val="2F5897">
                  <a:lumMod val="50000"/>
                </a:srgbClr>
              </a:solidFill>
            </a:endParaRPr>
          </a:p>
          <a:p>
            <a:pPr marL="457200" lvl="0" indent="-457200">
              <a:buFont typeface="+mj-lt"/>
              <a:buAutoNum type="arabicPeriod"/>
            </a:pPr>
            <a:endParaRPr lang="en-GB" sz="1600" dirty="0" smtClean="0">
              <a:solidFill>
                <a:srgbClr val="2F5897">
                  <a:lumMod val="50000"/>
                </a:srgbClr>
              </a:solidFill>
            </a:endParaRPr>
          </a:p>
          <a:p>
            <a:pPr marL="228600" lvl="0" indent="-228600" algn="just">
              <a:buAutoNum type="arabicPeriod" startAt="5"/>
            </a:pPr>
            <a:r>
              <a:rPr lang="cs-CZ" sz="1200" b="1" dirty="0" smtClean="0">
                <a:solidFill>
                  <a:srgbClr val="2F5897">
                    <a:lumMod val="50000"/>
                  </a:srgbClr>
                </a:solidFill>
              </a:rPr>
              <a:t>Anotace</a:t>
            </a:r>
            <a:r>
              <a:rPr lang="cs-CZ" sz="1200" b="1" dirty="0">
                <a:solidFill>
                  <a:srgbClr val="2F5897">
                    <a:lumMod val="50000"/>
                  </a:srgbClr>
                </a:solidFill>
              </a:rPr>
              <a:t>: </a:t>
            </a:r>
            <a:endParaRPr lang="cs-CZ" sz="1200" b="1" dirty="0" smtClean="0">
              <a:solidFill>
                <a:srgbClr val="2F5897">
                  <a:lumMod val="50000"/>
                </a:srgbClr>
              </a:solidFill>
            </a:endParaRPr>
          </a:p>
          <a:p>
            <a:pPr marL="0" lvl="0" indent="0" algn="just">
              <a:buNone/>
            </a:pPr>
            <a:r>
              <a:rPr lang="cs-CZ" sz="1200" dirty="0" smtClean="0">
                <a:solidFill>
                  <a:schemeClr val="tx1"/>
                </a:solidFill>
              </a:rPr>
              <a:t>Tento materiál by vytvořen jako téma pro maturitní okruh: Science and Technology. </a:t>
            </a:r>
            <a:r>
              <a:rPr lang="en-GB" sz="1200" dirty="0" smtClean="0">
                <a:solidFill>
                  <a:schemeClr val="tx1"/>
                </a:solidFill>
              </a:rPr>
              <a:t>Nature</a:t>
            </a:r>
            <a:r>
              <a:rPr lang="cs-CZ" sz="1200" dirty="0" smtClean="0">
                <a:solidFill>
                  <a:schemeClr val="tx1"/>
                </a:solidFill>
              </a:rPr>
              <a:t> na Gymnáziu a JŠ Svitavy; přibližně na jednu, popřípadě více vyučovacích hodin (pro výklad i opakování – shrnutí učiva). Obsahuje jednak přehled faktografických údajů, tak i anglickou ustálenou terminologii, doplněné o interaktivní cvičení: otázky pro ověření míry porozumění, fotografie pro nácvik popisu obrázku, poslechy s porozuměním. Je primárně zaměřen na dva poslední ročníky gymnázia, i přesto se dá využít i v nižších ročnících osmiletého i čtyřletého studia vcelku nebo jeho jednotlivé části.</a:t>
            </a:r>
          </a:p>
          <a:p>
            <a:pPr marL="0" lvl="0" indent="0" algn="just">
              <a:buNone/>
            </a:pPr>
            <a:r>
              <a:rPr lang="cs-CZ" sz="1200" dirty="0" smtClean="0">
                <a:solidFill>
                  <a:schemeClr val="tx1"/>
                </a:solidFill>
              </a:rPr>
              <a:t>Pomůcky: interaktivní tabule</a:t>
            </a:r>
            <a:endParaRPr lang="cs-CZ" sz="2000" dirty="0">
              <a:solidFill>
                <a:schemeClr val="tx1"/>
              </a:solidFill>
            </a:endParaRPr>
          </a:p>
          <a:p>
            <a:pPr marL="457200" lvl="0" indent="-457200" algn="just">
              <a:buNone/>
            </a:pPr>
            <a:r>
              <a:rPr lang="cs-CZ" sz="1900" b="1" dirty="0">
                <a:solidFill>
                  <a:schemeClr val="tx1"/>
                </a:solidFill>
              </a:rPr>
              <a:t>	</a:t>
            </a:r>
            <a:endParaRPr lang="cs-CZ" sz="1700" dirty="0">
              <a:solidFill>
                <a:schemeClr val="tx1"/>
              </a:solidFill>
            </a:endParaRPr>
          </a:p>
          <a:p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6734932"/>
              </p:ext>
            </p:extLst>
          </p:nvPr>
        </p:nvGraphicFramePr>
        <p:xfrm>
          <a:off x="971600" y="2996952"/>
          <a:ext cx="6984776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492388"/>
                <a:gridCol w="349238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Vzdělávací oblast </a:t>
                      </a:r>
                      <a:endParaRPr lang="cs-CZ" sz="12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Jazyk a jazyková komunikace</a:t>
                      </a:r>
                      <a:endParaRPr lang="cs-CZ" sz="12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Vzdělávací obor</a:t>
                      </a:r>
                      <a:endParaRPr lang="cs-CZ" sz="12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Anglický jazyk</a:t>
                      </a:r>
                      <a:endParaRPr lang="cs-CZ" sz="12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Tematický</a:t>
                      </a:r>
                      <a:r>
                        <a:rPr lang="cs-CZ" sz="1200" baseline="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 okruh</a:t>
                      </a:r>
                      <a:endParaRPr lang="cs-CZ" sz="12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Science and Technology.  </a:t>
                      </a:r>
                      <a:r>
                        <a:rPr lang="en-GB" sz="1200" noProof="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Nature</a:t>
                      </a:r>
                      <a:endParaRPr lang="en-GB" sz="1200" noProof="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999764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WEATHER x CLIMATE</a:t>
            </a:r>
            <a:endParaRPr lang="en-GB" b="1" dirty="0">
              <a:effectLst/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4008" y="1556792"/>
            <a:ext cx="4100264" cy="3998976"/>
          </a:xfrm>
        </p:spPr>
        <p:txBody>
          <a:bodyPr/>
          <a:lstStyle/>
          <a:p>
            <a:pPr marL="0" indent="0">
              <a:buNone/>
            </a:pPr>
            <a:r>
              <a:rPr lang="en-GB" b="1" dirty="0" smtClean="0">
                <a:solidFill>
                  <a:srgbClr val="C00000"/>
                </a:solidFill>
                <a:latin typeface="Georgia" pitchFamily="18" charset="0"/>
                <a:cs typeface="Times New Roman" pitchFamily="18" charset="0"/>
              </a:rPr>
              <a:t>CLIMATE</a:t>
            </a:r>
          </a:p>
          <a:p>
            <a:pPr>
              <a:buFont typeface="Wingdings" pitchFamily="2" charset="2"/>
              <a:buChar char="Ø"/>
            </a:pP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a collection of weather conditions common for a larger geographic area throughout the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year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 smtClean="0">
                <a:solidFill>
                  <a:srgbClr val="C00000"/>
                </a:solidFill>
                <a:latin typeface="Georgia" pitchFamily="18" charset="0"/>
                <a:cs typeface="Times New Roman" pitchFamily="18" charset="0"/>
              </a:rPr>
              <a:t>WEATHER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the condition of the atmosphere in terms of temperature / air pressure / moisture at a specific place and time</a:t>
            </a:r>
          </a:p>
        </p:txBody>
      </p:sp>
    </p:spTree>
    <p:extLst>
      <p:ext uri="{BB962C8B-B14F-4D97-AF65-F5344CB8AC3E}">
        <p14:creationId xmlns:p14="http://schemas.microsoft.com/office/powerpoint/2010/main" val="2411796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WEATHER VOCABULARY</a:t>
            </a:r>
            <a:endParaRPr lang="en-GB" b="1" dirty="0">
              <a:effectLst/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4648200" y="1412776"/>
            <a:ext cx="4100264" cy="4608511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It is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raining / snowing / hailing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/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freezing.</a:t>
            </a: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The sun is shining.</a:t>
            </a: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The snow is falling.</a:t>
            </a: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The wind is blowing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/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howling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.</a:t>
            </a:r>
            <a:endParaRPr lang="en-GB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There are no / some / a lot of clouds in the sky.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There is a thunderstorm / rainbow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/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gale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/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heat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wave.</a:t>
            </a:r>
            <a:endParaRPr lang="en-GB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365760" y="1340768"/>
            <a:ext cx="4062224" cy="4752528"/>
          </a:xfrm>
        </p:spPr>
        <p:txBody>
          <a:bodyPr>
            <a:normAutofit fontScale="92500"/>
          </a:bodyPr>
          <a:lstStyle/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It is sunny / rainy / windy / snowy.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It is 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(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quite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x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too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)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cold / cool / warm 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/ hot and dry.</a:t>
            </a:r>
            <a:endParaRPr lang="en-GB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It is cloudy / overcast.</a:t>
            </a: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It is foggy / misty.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It is damp / wet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/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humid.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It is drizzly / pouring with rain.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It is bright / dull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.</a:t>
            </a: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It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is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icy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and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changeable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/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stable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.</a:t>
            </a:r>
            <a:endParaRPr lang="en-GB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endParaRPr lang="en-GB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906702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WEATHER VOCABULARY</a:t>
            </a:r>
            <a:endParaRPr lang="en-GB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100264" cy="4349079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It is grey and slushy.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I hate sleet.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The temperature is rising / falling.</a:t>
            </a: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The temperature has risen / fallen.</a:t>
            </a: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The temperature is about 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(20)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degrees </a:t>
            </a:r>
            <a:r>
              <a:rPr lang="cs-CZ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C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.</a:t>
            </a: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It is above / below zero.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Etc.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.</a:t>
            </a:r>
            <a:endParaRPr lang="en-GB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en-GB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en-GB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4493096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There are some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(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April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)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showers.</a:t>
            </a: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The sun is coming out / rising.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The sun is going down / setting.</a:t>
            </a: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There is a dawn. </a:t>
            </a: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It is a sun set.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It is a clear day. / The sky is clear.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endParaRPr lang="en-GB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en-GB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32261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623562"/>
          </a:xfrm>
        </p:spPr>
        <p:txBody>
          <a:bodyPr/>
          <a:lstStyle/>
          <a:p>
            <a:r>
              <a:rPr lang="en-GB" sz="2400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VOCABULARY ASSOCIATED WITH</a:t>
            </a:r>
            <a:r>
              <a:rPr lang="cs-CZ" sz="2400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en-GB" sz="2400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WEATHER </a:t>
            </a:r>
            <a:endParaRPr lang="en-GB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4648200" y="1196752"/>
            <a:ext cx="4100264" cy="4752528"/>
          </a:xfrm>
        </p:spPr>
        <p:txBody>
          <a:bodyPr>
            <a:normAutofit lnSpcReduction="10000"/>
          </a:bodyPr>
          <a:lstStyle/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It will probably be a lot hotter.</a:t>
            </a: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The snow is melting.</a:t>
            </a: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We get tornadoes and hurricanes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/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bush fires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and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droughts.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Winters were probably much harsher.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The roads are slippery.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Occasional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hailstorms occur in summer.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Etc.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.</a:t>
            </a:r>
          </a:p>
          <a:p>
            <a:endParaRPr lang="en-GB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en-GB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en-GB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365760" y="1268760"/>
            <a:ext cx="4062224" cy="4824536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There are often breezes / winds and storms.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The weather is nice.</a:t>
            </a: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People are afraid of avalanches and blizzards.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I prefer hot summers with a lot of sunshine.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Springtime is rainy.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There is a danger of flood.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It is spring /summer / autumn (fall) / winter.</a:t>
            </a:r>
            <a:endParaRPr lang="en-GB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103172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WEATHER FORECAST</a:t>
            </a:r>
            <a:endParaRPr lang="en-GB" b="1" dirty="0">
              <a:effectLst/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What is the weather like today?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en-GB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What was the weather like yesterday?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en-GB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What will the weather be like tomorrow?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en-GB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What is the weather going to be like </a:t>
            </a:r>
            <a:r>
              <a:rPr lang="en-GB" dirty="0" err="1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tomo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r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row?</a:t>
            </a:r>
            <a:endParaRPr lang="en-GB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993308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WEATHER </a:t>
            </a:r>
            <a:r>
              <a:rPr lang="en-GB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FORECAST</a:t>
            </a:r>
            <a:r>
              <a:rPr lang="cs-CZ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 – </a:t>
            </a:r>
            <a:r>
              <a:rPr lang="en-GB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listening activity</a:t>
            </a:r>
            <a:endParaRPr lang="en-GB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3779912" y="1196752"/>
            <a:ext cx="4968552" cy="4968551"/>
          </a:xfrm>
        </p:spPr>
        <p:txBody>
          <a:bodyPr>
            <a:normAutofit fontScale="92500" lnSpcReduction="20000"/>
          </a:bodyPr>
          <a:lstStyle/>
          <a:p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stormy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weather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temperatures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were up to 23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Celsius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13 degrees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A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few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showers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A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wet night for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tomorrow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getting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a bit of drizzle or a light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shower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some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of us getting a shower tonight but most will be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dry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it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is </a:t>
            </a:r>
            <a:r>
              <a:rPr lang="en-US" dirty="0" err="1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gonna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be a fairly breezy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da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y</a:t>
            </a: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But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it's tomorrow night that we'll start getting this wet weather moving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in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We've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got some wet weather, we've got some windy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weather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.</a:t>
            </a:r>
            <a:endParaRPr lang="en-GB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3126120" cy="3998976"/>
          </a:xfrm>
        </p:spPr>
        <p:txBody>
          <a:bodyPr/>
          <a:lstStyle/>
          <a:p>
            <a:r>
              <a:rPr lang="en-GB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See if you can understand these </a:t>
            </a:r>
            <a:r>
              <a:rPr lang="en-GB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sentences</a:t>
            </a:r>
            <a:r>
              <a:rPr lang="cs-CZ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</a:t>
            </a:r>
            <a:r>
              <a:rPr lang="en-GB" i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ut</a:t>
            </a:r>
            <a:r>
              <a:rPr lang="en-GB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your hand </a:t>
            </a:r>
            <a:r>
              <a:rPr lang="en-GB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up</a:t>
            </a:r>
            <a:endParaRPr lang="cs-CZ" i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en-GB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when you </a:t>
            </a:r>
            <a:r>
              <a:rPr lang="en-GB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hear</a:t>
            </a:r>
            <a:r>
              <a:rPr lang="cs-CZ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:</a:t>
            </a:r>
            <a:endParaRPr lang="cs-CZ" i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9704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COMPREHENSION TASK</a:t>
            </a:r>
            <a:endParaRPr lang="en-GB" b="1" dirty="0">
              <a:effectLst/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C00000"/>
                </a:solidFill>
                <a:latin typeface="Georgia" pitchFamily="18" charset="0"/>
                <a:cs typeface="Times New Roman" pitchFamily="18" charset="0"/>
              </a:rPr>
              <a:t>WHAT IS THE WEATHER LIKE 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C00000"/>
                </a:solidFill>
                <a:latin typeface="Georgia" pitchFamily="18" charset="0"/>
                <a:cs typeface="Times New Roman" pitchFamily="18" charset="0"/>
              </a:rPr>
              <a:t>IN THE 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C00000"/>
                </a:solidFill>
                <a:latin typeface="Georgia" pitchFamily="18" charset="0"/>
                <a:cs typeface="Times New Roman" pitchFamily="18" charset="0"/>
              </a:rPr>
              <a:t>FOLLOWING PHOTOS?</a:t>
            </a:r>
          </a:p>
          <a:p>
            <a:pPr marL="0" indent="0" algn="ctr">
              <a:buNone/>
            </a:pP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en-GB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(use as many expressions as you can)</a:t>
            </a:r>
            <a:endParaRPr lang="en-GB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544994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effectLst/>
                <a:latin typeface="Times New Roman" pitchFamily="18" charset="0"/>
                <a:cs typeface="Times New Roman" pitchFamily="18" charset="0"/>
              </a:rPr>
              <a:t>PHOTO 1</a:t>
            </a:r>
            <a:endParaRPr lang="en-GB" b="1" dirty="0">
              <a:effectLst/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0502" y="1600200"/>
            <a:ext cx="5331883" cy="399891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711067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effectLst/>
                <a:latin typeface="Times New Roman" pitchFamily="18" charset="0"/>
                <a:cs typeface="Times New Roman" pitchFamily="18" charset="0"/>
              </a:rPr>
              <a:t>PHOTO</a:t>
            </a:r>
            <a:r>
              <a:rPr lang="cs-CZ" b="1" dirty="0" smtClean="0">
                <a:effectLst/>
                <a:latin typeface="Times New Roman" pitchFamily="18" charset="0"/>
                <a:cs typeface="Times New Roman" pitchFamily="18" charset="0"/>
              </a:rPr>
              <a:t> 2</a:t>
            </a:r>
            <a:endParaRPr lang="en-GB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0502" y="1600200"/>
            <a:ext cx="5331884" cy="3998913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  <p:extLst>
      <p:ext uri="{BB962C8B-B14F-4D97-AF65-F5344CB8AC3E}">
        <p14:creationId xmlns:p14="http://schemas.microsoft.com/office/powerpoint/2010/main" val="29942330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effectLst/>
                <a:latin typeface="Times New Roman" pitchFamily="18" charset="0"/>
                <a:cs typeface="Times New Roman" pitchFamily="18" charset="0"/>
              </a:rPr>
              <a:t>PHOTO</a:t>
            </a:r>
            <a:r>
              <a:rPr lang="cs-CZ" b="1" dirty="0" smtClean="0">
                <a:effectLst/>
                <a:latin typeface="Times New Roman" pitchFamily="18" charset="0"/>
                <a:cs typeface="Times New Roman" pitchFamily="18" charset="0"/>
              </a:rPr>
              <a:t> 3</a:t>
            </a:r>
            <a:r>
              <a:rPr lang="en-GB" b="1" dirty="0" smtClean="0">
                <a:effectLst/>
                <a:latin typeface="Times New Roman" pitchFamily="18" charset="0"/>
                <a:cs typeface="Times New Roman" pitchFamily="18" charset="0"/>
              </a:rPr>
              <a:t> </a:t>
            </a:r>
            <a:endParaRPr lang="en-GB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1268760"/>
            <a:ext cx="6048672" cy="453650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1863217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effectLst/>
                <a:latin typeface="Times New Roman" pitchFamily="18" charset="0"/>
                <a:cs typeface="Times New Roman" pitchFamily="18" charset="0"/>
              </a:rPr>
              <a:t>PHOTO</a:t>
            </a:r>
            <a:r>
              <a:rPr lang="cs-CZ" b="1" dirty="0" smtClean="0">
                <a:effectLst/>
                <a:latin typeface="Times New Roman" pitchFamily="18" charset="0"/>
                <a:cs typeface="Times New Roman" pitchFamily="18" charset="0"/>
              </a:rPr>
              <a:t> 4</a:t>
            </a:r>
            <a:endParaRPr lang="en-GB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0502" y="1600200"/>
            <a:ext cx="5331883" cy="399891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21599358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effectLst/>
                <a:latin typeface="Times New Roman" pitchFamily="18" charset="0"/>
                <a:cs typeface="Times New Roman" pitchFamily="18" charset="0"/>
              </a:rPr>
              <a:t>PHOTO</a:t>
            </a:r>
            <a:r>
              <a:rPr lang="cs-CZ" b="1" dirty="0" smtClean="0">
                <a:effectLst/>
                <a:latin typeface="Times New Roman" pitchFamily="18" charset="0"/>
                <a:cs typeface="Times New Roman" pitchFamily="18" charset="0"/>
              </a:rPr>
              <a:t> 5</a:t>
            </a:r>
            <a:endParaRPr lang="en-GB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0502" y="1600200"/>
            <a:ext cx="5331883" cy="3998913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27848106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effectLst/>
                <a:latin typeface="Times New Roman" pitchFamily="18" charset="0"/>
                <a:cs typeface="Times New Roman" pitchFamily="18" charset="0"/>
              </a:rPr>
              <a:t>PHOTO</a:t>
            </a:r>
            <a:r>
              <a:rPr lang="cs-CZ" b="1" dirty="0" smtClean="0">
                <a:effectLst/>
                <a:latin typeface="Times New Roman" pitchFamily="18" charset="0"/>
                <a:cs typeface="Times New Roman" pitchFamily="18" charset="0"/>
              </a:rPr>
              <a:t> 6</a:t>
            </a:r>
            <a:endParaRPr lang="en-GB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1340768"/>
            <a:ext cx="5677793" cy="425834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22208725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effectLst/>
                <a:latin typeface="Times New Roman" pitchFamily="18" charset="0"/>
                <a:cs typeface="Times New Roman" pitchFamily="18" charset="0"/>
              </a:rPr>
              <a:t>PHOTO</a:t>
            </a:r>
            <a:r>
              <a:rPr lang="cs-CZ" b="1" dirty="0" smtClean="0">
                <a:effectLst/>
                <a:latin typeface="Times New Roman" pitchFamily="18" charset="0"/>
                <a:cs typeface="Times New Roman" pitchFamily="18" charset="0"/>
              </a:rPr>
              <a:t> 7</a:t>
            </a:r>
            <a:endParaRPr lang="en-GB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0502" y="1600200"/>
            <a:ext cx="5331884" cy="399891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812231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2602632" cy="839586"/>
          </a:xfrm>
        </p:spPr>
        <p:txBody>
          <a:bodyPr/>
          <a:lstStyle/>
          <a:p>
            <a:r>
              <a:rPr lang="en-GB" b="1" dirty="0" smtClean="0">
                <a:effectLst/>
                <a:latin typeface="Times New Roman" pitchFamily="18" charset="0"/>
                <a:cs typeface="Times New Roman" pitchFamily="18" charset="0"/>
              </a:rPr>
              <a:t>PHOTO</a:t>
            </a:r>
            <a:r>
              <a:rPr lang="cs-CZ" b="1" dirty="0" smtClean="0">
                <a:effectLst/>
                <a:latin typeface="Times New Roman" pitchFamily="18" charset="0"/>
                <a:cs typeface="Times New Roman" pitchFamily="18" charset="0"/>
              </a:rPr>
              <a:t> 8</a:t>
            </a:r>
            <a:endParaRPr lang="en-GB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3046561" y="705967"/>
            <a:ext cx="5616624" cy="515803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35601213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effectLst/>
                <a:latin typeface="Times New Roman" pitchFamily="18" charset="0"/>
                <a:cs typeface="Times New Roman" pitchFamily="18" charset="0"/>
              </a:rPr>
              <a:t>PHOTO</a:t>
            </a:r>
            <a:r>
              <a:rPr lang="cs-CZ" b="1" dirty="0" smtClean="0">
                <a:effectLst/>
                <a:latin typeface="Times New Roman" pitchFamily="18" charset="0"/>
                <a:cs typeface="Times New Roman" pitchFamily="18" charset="0"/>
              </a:rPr>
              <a:t> 9</a:t>
            </a:r>
            <a:endParaRPr lang="en-GB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1268760"/>
            <a:ext cx="5856650" cy="439248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29626740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effectLst/>
                <a:latin typeface="Times New Roman" pitchFamily="18" charset="0"/>
                <a:cs typeface="Times New Roman" pitchFamily="18" charset="0"/>
              </a:rPr>
              <a:t>PHOTO</a:t>
            </a:r>
            <a:r>
              <a:rPr lang="cs-CZ" b="1" dirty="0" smtClean="0">
                <a:effectLst/>
                <a:latin typeface="Times New Roman" pitchFamily="18" charset="0"/>
                <a:cs typeface="Times New Roman" pitchFamily="18" charset="0"/>
              </a:rPr>
              <a:t> 10</a:t>
            </a:r>
            <a:endParaRPr lang="en-GB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3688" y="1412776"/>
            <a:ext cx="5904656" cy="4428492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37172245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effectLst/>
                <a:latin typeface="Times New Roman" pitchFamily="18" charset="0"/>
                <a:cs typeface="Times New Roman" pitchFamily="18" charset="0"/>
              </a:rPr>
              <a:t>PHOTO</a:t>
            </a:r>
            <a:r>
              <a:rPr lang="cs-CZ" b="1" dirty="0" smtClean="0">
                <a:effectLst/>
                <a:latin typeface="Times New Roman" pitchFamily="18" charset="0"/>
                <a:cs typeface="Times New Roman" pitchFamily="18" charset="0"/>
              </a:rPr>
              <a:t> 11</a:t>
            </a:r>
            <a:endParaRPr lang="en-GB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1196752"/>
            <a:ext cx="6528725" cy="489654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22400971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/>
                <a:latin typeface="Times New Roman" pitchFamily="18" charset="0"/>
                <a:cs typeface="Times New Roman" pitchFamily="18" charset="0"/>
              </a:rPr>
              <a:t>PHOTO</a:t>
            </a:r>
            <a:r>
              <a:rPr lang="cs-CZ" b="1" dirty="0">
                <a:effectLst/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smtClean="0">
                <a:effectLst/>
                <a:latin typeface="Times New Roman" pitchFamily="18" charset="0"/>
                <a:cs typeface="Times New Roman" pitchFamily="18" charset="0"/>
              </a:rPr>
              <a:t>12</a:t>
            </a:r>
            <a:endParaRPr lang="en-GB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1319833"/>
            <a:ext cx="6048672" cy="453650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38423263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400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COMPREHENSION QUESTION</a:t>
            </a:r>
            <a:endParaRPr lang="en-GB" sz="2400" b="1" dirty="0">
              <a:effectLst/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b="1" dirty="0">
              <a:latin typeface="Times New Roman" pitchFamily="18" charset="0"/>
              <a:cs typeface="Times New Roman" pitchFamily="18" charset="0"/>
            </a:endParaRPr>
          </a:p>
          <a:p>
            <a:endParaRPr lang="cs-CZ" b="1" dirty="0"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cs-CZ" b="1" dirty="0">
                <a:solidFill>
                  <a:srgbClr val="C00000"/>
                </a:solidFill>
                <a:latin typeface="Georgia" pitchFamily="18" charset="0"/>
                <a:cs typeface="Times New Roman" pitchFamily="18" charset="0"/>
              </a:rPr>
              <a:t>WHAT IS THE WEATHER LIKE TODAY?</a:t>
            </a:r>
            <a:endParaRPr lang="en-GB" b="1" dirty="0">
              <a:solidFill>
                <a:srgbClr val="C00000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93564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MORE TASKS (</a:t>
            </a:r>
            <a:r>
              <a:rPr lang="en-GB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optional</a:t>
            </a:r>
            <a:r>
              <a:rPr lang="cs-CZ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)</a:t>
            </a:r>
            <a:endParaRPr lang="en-GB" b="1" dirty="0">
              <a:effectLst/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19256" cy="4349079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L</a:t>
            </a:r>
            <a:r>
              <a:rPr lang="en-GB" dirty="0" err="1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istening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tasks: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a) A1 level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  <a:hlinkClick r:id="rId2"/>
              </a:rPr>
              <a:t>(elementary)</a:t>
            </a:r>
            <a:endParaRPr lang="en-GB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lvl="0" indent="0">
              <a:buNone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b) Pre-intermediate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  <a:hlinkClick r:id="rId3"/>
              </a:rPr>
              <a:t>/ intermediate</a:t>
            </a:r>
            <a:endParaRPr lang="en-GB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List of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  <a:hlinkClick r:id="rId4"/>
              </a:rPr>
              <a:t>vocabulary: 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A weather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  <a:hlinkClick r:id="rId5"/>
              </a:rPr>
              <a:t>satellite: 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Weather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  <a:hlinkClick r:id="rId6"/>
              </a:rPr>
              <a:t>symbols: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Vocabulary revision: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pre-intermediate/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  <a:hlinkClick r:id="rId7"/>
              </a:rPr>
              <a:t>intermediate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UK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  <a:hlinkClick r:id="rId8"/>
              </a:rPr>
              <a:t>weather:</a:t>
            </a:r>
            <a:endParaRPr lang="en-GB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319216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Zdroje a použitá literatura</a:t>
            </a:r>
            <a:endParaRPr lang="en-GB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FOTOGALERIE: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1.-9. </a:t>
            </a:r>
            <a:r>
              <a:rPr lang="cs-CZ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Tomčíková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Naděžda (Se souhlasem autora objektu)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10.-11. Šmídová 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Zdislava (Se souhlasem autora objektu)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12. </a:t>
            </a:r>
            <a:r>
              <a:rPr lang="cs-CZ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Tomčíková</a:t>
            </a:r>
            <a:r>
              <a:rPr lang="cs-CZ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Naděžda (Se souhlasem autora objektu)</a:t>
            </a:r>
            <a:endParaRPr lang="en-GB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757494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Zdroje a 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KNIŽNÍ ZDROJE: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1. SMITH-DLUHÁ, </a:t>
            </a:r>
            <a:r>
              <a:rPr lang="cs-CZ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Gabrielle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a kol. 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Angličtina, Otázky a odpovědi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 Dubicko: INFOA, 2008, ISBN 978-80-7240-489-6.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2. ROBERTS, Rachel J..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Speak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Up -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English-speaking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World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 Italy: </a:t>
            </a:r>
            <a:r>
              <a:rPr lang="cs-CZ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Modern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Languages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2006, ISBN 88-493-0439.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3. TIERNEY, James.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Carousel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-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English-speaking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world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 Italy: </a:t>
            </a:r>
            <a:r>
              <a:rPr lang="cs-CZ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Modern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languages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2006, ISBN 88-493-0355.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4. EL-HMOUDOVÁ, Dagmar. 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Angličtina - Maturitní témata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 Český Těšín: Petra </a:t>
            </a:r>
            <a:r>
              <a:rPr lang="cs-CZ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Velanová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Třebíč, 2006, ISBN 9788086873046.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5. CHUDÁ, Jana; CHUDÝ, Tomáš.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Topics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for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English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Conversation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 Havlíčkův Brod: Fragment, 1996, ISBN 8072000519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0" indent="0">
              <a:buNone/>
            </a:pPr>
            <a:r>
              <a:rPr lang="cs-CZ" smtClean="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       Veškeré </a:t>
            </a:r>
            <a:r>
              <a:rPr lang="cs-CZ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hypertextové odkazy jsou platné ke dni vytvoření díla.</a:t>
            </a:r>
            <a:endParaRPr lang="cs-CZ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0523202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rojekt_logo_cen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projekt_logo_cent</Template>
  <TotalTime>195</TotalTime>
  <Words>791</Words>
  <Application>Microsoft Office PowerPoint</Application>
  <PresentationFormat>Předvádění na obrazovce (4:3)</PresentationFormat>
  <Paragraphs>151</Paragraphs>
  <Slides>25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6" baseType="lpstr">
      <vt:lpstr>projekt_logo_cent</vt:lpstr>
      <vt:lpstr>WEATHER &amp; FORECAST </vt:lpstr>
      <vt:lpstr>Anotace</vt:lpstr>
      <vt:lpstr>WEATHER x CLIMATE</vt:lpstr>
      <vt:lpstr>WEATHER VOCABULARY</vt:lpstr>
      <vt:lpstr>WEATHER VOCABULARY</vt:lpstr>
      <vt:lpstr>VOCABULARY ASSOCIATED WITH WEATHER </vt:lpstr>
      <vt:lpstr>WEATHER FORECAST</vt:lpstr>
      <vt:lpstr>WEATHER FORECAST – listening activity</vt:lpstr>
      <vt:lpstr>COMPREHENSION TASK</vt:lpstr>
      <vt:lpstr>PHOTO 1</vt:lpstr>
      <vt:lpstr>PHOTO 2</vt:lpstr>
      <vt:lpstr>PHOTO 3 </vt:lpstr>
      <vt:lpstr>PHOTO 4</vt:lpstr>
      <vt:lpstr>PHOTO 5</vt:lpstr>
      <vt:lpstr>PHOTO 6</vt:lpstr>
      <vt:lpstr>PHOTO 7</vt:lpstr>
      <vt:lpstr>PHOTO 8</vt:lpstr>
      <vt:lpstr>PHOTO 9</vt:lpstr>
      <vt:lpstr>PHOTO 10</vt:lpstr>
      <vt:lpstr>PHOTO 11</vt:lpstr>
      <vt:lpstr>PHOTO 12</vt:lpstr>
      <vt:lpstr>COMPREHENSION QUESTION</vt:lpstr>
      <vt:lpstr>MORE TASKS (optional)</vt:lpstr>
      <vt:lpstr>Zdroje a použitá literatura</vt:lpstr>
      <vt:lpstr>Zdroje a použitá 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kk</cp:lastModifiedBy>
  <cp:revision>99</cp:revision>
  <cp:lastPrinted>2012-12-05T11:37:13Z</cp:lastPrinted>
  <dcterms:created xsi:type="dcterms:W3CDTF">2012-08-04T02:54:08Z</dcterms:created>
  <dcterms:modified xsi:type="dcterms:W3CDTF">2012-12-05T11:37:46Z</dcterms:modified>
</cp:coreProperties>
</file>