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6" r:id="rId4"/>
    <p:sldId id="257" r:id="rId5"/>
    <p:sldId id="260" r:id="rId6"/>
    <p:sldId id="259" r:id="rId7"/>
    <p:sldId id="258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00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0070C0"/>
            </a:gs>
            <a:gs pos="43000">
              <a:schemeClr val="accent6">
                <a:lumMod val="75000"/>
              </a:schemeClr>
            </a:gs>
            <a:gs pos="69000">
              <a:srgbClr val="FFC000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83088-0874-47E9-A16C-D2899AF9A4D7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C431F-2E2C-4736-9AA0-465CE7A12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4019"/>
                <a:gridCol w="4566821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Ch9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24.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1. 2011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příroda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Chemie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Nejpočetnější látky v přírodě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Uhlovodíky - úvod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Výkladová prezentace</a:t>
            </a:r>
          </a:p>
          <a:p>
            <a:r>
              <a:rPr lang="cs-CZ" sz="2800" dirty="0" smtClean="0"/>
              <a:t>Úvod do kapitoly o organických sloučeninách</a:t>
            </a:r>
          </a:p>
          <a:p>
            <a:r>
              <a:rPr lang="cs-CZ" sz="2800" dirty="0" smtClean="0"/>
              <a:t>Druhy vzorců, typy řetězců, druhy vazeb</a:t>
            </a:r>
          </a:p>
          <a:p>
            <a:endParaRPr lang="cs-CZ" sz="28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2143116"/>
            <a:ext cx="7772400" cy="1470025"/>
          </a:xfrm>
        </p:spPr>
        <p:txBody>
          <a:bodyPr/>
          <a:lstStyle/>
          <a:p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Uhlovodíky</a:t>
            </a:r>
            <a:endParaRPr lang="cs-CZ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85786" y="3857628"/>
            <a:ext cx="7572428" cy="17526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Organické sloučeniny</a:t>
            </a:r>
            <a:endParaRPr lang="cs-CZ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5503" t="29999" r="20543" b="23637"/>
          <a:stretch>
            <a:fillRect/>
          </a:stretch>
        </p:blipFill>
        <p:spPr bwMode="auto">
          <a:xfrm>
            <a:off x="214282" y="0"/>
            <a:ext cx="4576142" cy="2357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391" t="29766" r="22344" b="25083"/>
          <a:stretch>
            <a:fillRect/>
          </a:stretch>
        </p:blipFill>
        <p:spPr bwMode="auto">
          <a:xfrm>
            <a:off x="428596" y="4640978"/>
            <a:ext cx="3571868" cy="2217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387" t="24138" r="23761" b="18169"/>
          <a:stretch>
            <a:fillRect/>
          </a:stretch>
        </p:blipFill>
        <p:spPr bwMode="auto">
          <a:xfrm>
            <a:off x="6500826" y="-1"/>
            <a:ext cx="2643174" cy="294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076" t="31481" r="20057" b="31482"/>
          <a:stretch>
            <a:fillRect/>
          </a:stretch>
        </p:blipFill>
        <p:spPr bwMode="auto">
          <a:xfrm>
            <a:off x="4572000" y="5072074"/>
            <a:ext cx="3857652" cy="944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Nejpočetnější látky v přírodě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600200"/>
            <a:ext cx="8501122" cy="4525963"/>
          </a:xfrm>
        </p:spPr>
        <p:txBody>
          <a:bodyPr>
            <a:noAutofit/>
          </a:bodyPr>
          <a:lstStyle/>
          <a:p>
            <a:r>
              <a:rPr lang="cs-CZ" sz="3600" dirty="0" smtClean="0"/>
              <a:t>Které látky jsou základem živé přírody?</a:t>
            </a:r>
          </a:p>
          <a:p>
            <a:r>
              <a:rPr lang="cs-CZ" sz="3600" dirty="0" smtClean="0"/>
              <a:t>Čím je uhlík tak zvláštní, že vytváří asi 14 milionů z 15 milionů dosud známých sloučenin?</a:t>
            </a:r>
          </a:p>
          <a:p>
            <a:r>
              <a:rPr lang="cs-CZ" sz="3600" dirty="0" smtClean="0"/>
              <a:t>Co znamená oktanové číslo benzínu?</a:t>
            </a:r>
          </a:p>
          <a:p>
            <a:r>
              <a:rPr lang="cs-CZ" sz="3600" dirty="0" smtClean="0"/>
              <a:t>Jak pracují katalyzátory automobilů?</a:t>
            </a:r>
            <a:endParaRPr lang="cs-CZ" sz="36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Organické a anorganické látky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/>
              <a:t>Organické látky </a:t>
            </a:r>
          </a:p>
          <a:p>
            <a:r>
              <a:rPr lang="cs-CZ" dirty="0" smtClean="0"/>
              <a:t>Látky obsažené v organismech</a:t>
            </a:r>
          </a:p>
          <a:p>
            <a:r>
              <a:rPr lang="cs-CZ" dirty="0" smtClean="0"/>
              <a:t>Uhlovodíky, cukry, tuky, organické kyseliny (mravenčí, octová,…)</a:t>
            </a:r>
          </a:p>
          <a:p>
            <a:pPr>
              <a:buNone/>
            </a:pPr>
            <a:r>
              <a:rPr lang="cs-CZ" b="1" u="sng" dirty="0" smtClean="0"/>
              <a:t>Anorganické látky</a:t>
            </a:r>
          </a:p>
          <a:p>
            <a:r>
              <a:rPr lang="cs-CZ" dirty="0" smtClean="0"/>
              <a:t>Jsou látky neústrojné</a:t>
            </a:r>
          </a:p>
          <a:p>
            <a:r>
              <a:rPr lang="cs-CZ" dirty="0" smtClean="0"/>
              <a:t>Oxidy, halogenidy, sulfidy, hydroxidy a anorganické kyseliny (sírová, siřičitá,…) a jejich soli</a:t>
            </a:r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86412"/>
          </a:xfrm>
        </p:spPr>
        <p:txBody>
          <a:bodyPr>
            <a:normAutofit lnSpcReduction="10000"/>
          </a:bodyPr>
          <a:lstStyle/>
          <a:p>
            <a:r>
              <a:rPr lang="cs-CZ" b="1" u="sng" dirty="0" smtClean="0"/>
              <a:t>Rozdělení látek podle toho, odkud byly získávány</a:t>
            </a:r>
          </a:p>
          <a:p>
            <a:r>
              <a:rPr lang="cs-CZ" dirty="0" smtClean="0"/>
              <a:t>Rostlinné</a:t>
            </a:r>
          </a:p>
          <a:p>
            <a:r>
              <a:rPr lang="cs-CZ" dirty="0" smtClean="0"/>
              <a:t>Živočišné</a:t>
            </a:r>
          </a:p>
          <a:p>
            <a:r>
              <a:rPr lang="cs-CZ" dirty="0" smtClean="0"/>
              <a:t>Minerální (nerostné)</a:t>
            </a:r>
          </a:p>
          <a:p>
            <a:r>
              <a:rPr lang="cs-CZ" b="1" u="sng" dirty="0" smtClean="0"/>
              <a:t>Organické sloučeniny – </a:t>
            </a:r>
            <a:r>
              <a:rPr lang="cs-CZ" dirty="0" smtClean="0"/>
              <a:t>vznikají při látkové přeměně v organismech a jsou základní stavební složkou jejich těl</a:t>
            </a:r>
          </a:p>
          <a:p>
            <a:r>
              <a:rPr lang="cs-CZ" dirty="0" smtClean="0"/>
              <a:t>Patří mezi ně i uměle vyrobené látky – plasty, léky, barviva</a:t>
            </a:r>
          </a:p>
          <a:p>
            <a:endParaRPr lang="cs-CZ" b="1" u="sng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 and Settings\Aleš\Plocha\skenovat0001.jpg"/>
          <p:cNvPicPr>
            <a:picLocks noChangeAspect="1" noChangeArrowheads="1"/>
          </p:cNvPicPr>
          <p:nvPr/>
        </p:nvPicPr>
        <p:blipFill>
          <a:blip r:embed="rId2"/>
          <a:srcRect l="7589" r="12053" b="7254"/>
          <a:stretch>
            <a:fillRect/>
          </a:stretch>
        </p:blipFill>
        <p:spPr bwMode="auto">
          <a:xfrm>
            <a:off x="0" y="-6366"/>
            <a:ext cx="9144000" cy="6877073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800600"/>
            <a:ext cx="8358246" cy="1914548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/>
              <a:t>Důkaz uhlíku vázaného v parafínu</a:t>
            </a:r>
            <a:endParaRPr lang="cs-CZ" sz="4800" dirty="0"/>
          </a:p>
        </p:txBody>
      </p:sp>
      <p:sp>
        <p:nvSpPr>
          <p:cNvPr id="5" name="Zástupný symbol pro obrázek 4"/>
          <p:cNvSpPr>
            <a:spLocks noGrp="1"/>
          </p:cNvSpPr>
          <p:nvPr>
            <p:ph type="pic" idx="1"/>
          </p:nvPr>
        </p:nvSpPr>
        <p:spPr/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ocuments and Settings\Aleš\Plocha\skenovat000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0755" b="4836"/>
          <a:stretch>
            <a:fillRect/>
          </a:stretch>
        </p:blipFill>
        <p:spPr bwMode="auto">
          <a:xfrm rot="10800000">
            <a:off x="0" y="0"/>
            <a:ext cx="9144000" cy="6871794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85720" y="2928934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>
                <a:solidFill>
                  <a:srgbClr val="FFFF00"/>
                </a:solidFill>
              </a:rPr>
              <a:t>Parafín</a:t>
            </a:r>
          </a:p>
        </p:txBody>
      </p:sp>
      <p:sp>
        <p:nvSpPr>
          <p:cNvPr id="9" name="Obdélník 8"/>
          <p:cNvSpPr/>
          <p:nvPr/>
        </p:nvSpPr>
        <p:spPr>
          <a:xfrm>
            <a:off x="2571736" y="3429000"/>
            <a:ext cx="20002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err="1">
                <a:solidFill>
                  <a:srgbClr val="FFC000"/>
                </a:solidFill>
              </a:rPr>
              <a:t>Methan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72066" y="3643314"/>
            <a:ext cx="1714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>
                <a:solidFill>
                  <a:srgbClr val="00FF00"/>
                </a:solidFill>
              </a:rPr>
              <a:t>Butan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715140" y="2571744"/>
            <a:ext cx="22145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rgbClr val="FF00FF"/>
                </a:solidFill>
              </a:rPr>
              <a:t>Benzín</a:t>
            </a:r>
            <a:endParaRPr lang="cs-CZ" sz="3600" b="1" dirty="0">
              <a:solidFill>
                <a:srgbClr val="FF00FF"/>
              </a:solidFill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Uhlovodíky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>
            <a:normAutofit/>
          </a:bodyPr>
          <a:lstStyle/>
          <a:p>
            <a:r>
              <a:rPr lang="cs-CZ" b="1" dirty="0" smtClean="0"/>
              <a:t>Jsou dvouprvkové sloučeniny uhlíku a vodíku</a:t>
            </a:r>
          </a:p>
          <a:p>
            <a:r>
              <a:rPr lang="cs-CZ" b="1" dirty="0" smtClean="0"/>
              <a:t>Atomy</a:t>
            </a:r>
            <a:r>
              <a:rPr lang="cs-CZ" dirty="0" smtClean="0"/>
              <a:t> </a:t>
            </a:r>
            <a:r>
              <a:rPr lang="cs-CZ" b="1" dirty="0" smtClean="0"/>
              <a:t>uhlíku</a:t>
            </a:r>
            <a:r>
              <a:rPr lang="cs-CZ" dirty="0" smtClean="0"/>
              <a:t> jsou </a:t>
            </a:r>
            <a:r>
              <a:rPr lang="cs-CZ" b="1" dirty="0" smtClean="0"/>
              <a:t>čtyřvazné</a:t>
            </a:r>
          </a:p>
          <a:p>
            <a:endParaRPr lang="cs-CZ" dirty="0"/>
          </a:p>
          <a:p>
            <a:pPr>
              <a:buNone/>
            </a:pPr>
            <a:r>
              <a:rPr lang="cs-CZ" dirty="0" smtClean="0"/>
              <a:t>                       </a:t>
            </a:r>
            <a:r>
              <a:rPr lang="cs-CZ" b="1" dirty="0" smtClean="0"/>
              <a:t>C</a:t>
            </a:r>
            <a:r>
              <a:rPr lang="cs-CZ" dirty="0" smtClean="0"/>
              <a:t>                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Atomy vodíku</a:t>
            </a:r>
            <a:r>
              <a:rPr lang="cs-CZ" dirty="0" smtClean="0"/>
              <a:t> jsou </a:t>
            </a:r>
            <a:r>
              <a:rPr lang="cs-CZ" b="1" dirty="0" smtClean="0"/>
              <a:t>jednovazné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</a:t>
            </a:r>
            <a:r>
              <a:rPr lang="cs-CZ" sz="3600" b="1" dirty="0" smtClean="0"/>
              <a:t>H 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3571868" y="4143380"/>
            <a:ext cx="571504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2428860" y="4143380"/>
            <a:ext cx="571504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>
            <a:off x="3040845" y="4674403"/>
            <a:ext cx="500066" cy="95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5400000" flipH="1" flipV="1">
            <a:off x="3036083" y="3607595"/>
            <a:ext cx="50006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3643306" y="6000768"/>
            <a:ext cx="50006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Druhy vzorců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142844" y="1600200"/>
            <a:ext cx="3000396" cy="4525963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Molekulové  </a:t>
            </a:r>
            <a:r>
              <a:rPr lang="cs-CZ" sz="3200" dirty="0" smtClean="0"/>
              <a:t>              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r>
              <a:rPr lang="cs-CZ" sz="3200" b="1" dirty="0" smtClean="0"/>
              <a:t>Strukturní</a:t>
            </a:r>
          </a:p>
          <a:p>
            <a:endParaRPr lang="cs-CZ" sz="3200" dirty="0"/>
          </a:p>
          <a:p>
            <a:endParaRPr lang="cs-CZ" sz="3200" dirty="0" smtClean="0"/>
          </a:p>
          <a:p>
            <a:r>
              <a:rPr lang="cs-CZ" sz="3200" b="1" dirty="0" smtClean="0"/>
              <a:t>Racionální</a:t>
            </a:r>
          </a:p>
          <a:p>
            <a:endParaRPr lang="cs-CZ" sz="32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3143240" y="1600200"/>
            <a:ext cx="5786478" cy="4829196"/>
          </a:xfrm>
        </p:spPr>
        <p:txBody>
          <a:bodyPr/>
          <a:lstStyle/>
          <a:p>
            <a:pPr>
              <a:buNone/>
            </a:pPr>
            <a:r>
              <a:rPr lang="cs-CZ" sz="3200" b="1" dirty="0" smtClean="0"/>
              <a:t>CH</a:t>
            </a:r>
            <a:r>
              <a:rPr lang="cs-CZ" sz="3200" b="1" baseline="-25000" dirty="0" smtClean="0"/>
              <a:t>4 </a:t>
            </a:r>
            <a:r>
              <a:rPr lang="cs-CZ" sz="3200" dirty="0" smtClean="0"/>
              <a:t> -</a:t>
            </a:r>
            <a:r>
              <a:rPr lang="cs-CZ" sz="3200" dirty="0" err="1" smtClean="0"/>
              <a:t>methan</a:t>
            </a:r>
            <a:r>
              <a:rPr lang="cs-CZ" sz="3200" baseline="-25000" dirty="0" smtClean="0"/>
              <a:t>       </a:t>
            </a:r>
            <a:r>
              <a:rPr lang="cs-CZ" sz="3200" b="1" dirty="0" smtClean="0"/>
              <a:t>C</a:t>
            </a:r>
            <a:r>
              <a:rPr lang="cs-CZ" sz="3200" b="1" baseline="-25000" dirty="0" smtClean="0"/>
              <a:t>2</a:t>
            </a:r>
            <a:r>
              <a:rPr lang="cs-CZ" sz="3200" b="1" dirty="0" smtClean="0"/>
              <a:t>H</a:t>
            </a:r>
            <a:r>
              <a:rPr lang="cs-CZ" sz="3200" b="1" baseline="-25000" dirty="0" smtClean="0"/>
              <a:t>6 </a:t>
            </a:r>
            <a:r>
              <a:rPr lang="cs-CZ" sz="3200" dirty="0" smtClean="0"/>
              <a:t>- </a:t>
            </a:r>
            <a:r>
              <a:rPr lang="cs-CZ" sz="3200" dirty="0" err="1" smtClean="0"/>
              <a:t>ethan</a:t>
            </a:r>
            <a:r>
              <a:rPr lang="cs-CZ" sz="3200" dirty="0" smtClean="0"/>
              <a:t> </a:t>
            </a:r>
            <a:endParaRPr lang="cs-CZ" sz="3200" baseline="-25000" dirty="0" smtClean="0"/>
          </a:p>
          <a:p>
            <a:pPr>
              <a:buNone/>
            </a:pPr>
            <a:r>
              <a:rPr lang="cs-CZ" sz="3200" dirty="0" smtClean="0"/>
              <a:t>                                     </a:t>
            </a:r>
            <a:endParaRPr lang="cs-CZ" sz="3200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                                  </a:t>
            </a:r>
          </a:p>
          <a:p>
            <a:pPr>
              <a:buNone/>
            </a:pPr>
            <a:endParaRPr lang="cs-CZ" sz="3200" b="1" dirty="0" smtClean="0"/>
          </a:p>
          <a:p>
            <a:pPr>
              <a:buNone/>
            </a:pPr>
            <a:r>
              <a:rPr lang="cs-CZ" sz="3200" b="1" dirty="0" smtClean="0"/>
              <a:t>CH</a:t>
            </a:r>
            <a:r>
              <a:rPr lang="cs-CZ" sz="3200" b="1" baseline="-25000" dirty="0" smtClean="0"/>
              <a:t>4                             </a:t>
            </a:r>
            <a:r>
              <a:rPr lang="cs-CZ" sz="3200" b="1" dirty="0" smtClean="0"/>
              <a:t>CH</a:t>
            </a:r>
            <a:r>
              <a:rPr lang="cs-CZ" sz="3200" b="1" baseline="-25000" dirty="0" smtClean="0"/>
              <a:t>3</a:t>
            </a:r>
            <a:r>
              <a:rPr lang="cs-CZ" sz="3200" b="1" dirty="0" smtClean="0"/>
              <a:t>     </a:t>
            </a:r>
            <a:r>
              <a:rPr lang="cs-CZ" sz="3200" b="1" dirty="0" err="1" smtClean="0"/>
              <a:t>CH</a:t>
            </a:r>
            <a:r>
              <a:rPr lang="cs-CZ" sz="3200" b="1" baseline="-25000" dirty="0" err="1" smtClean="0"/>
              <a:t>3</a:t>
            </a:r>
            <a:r>
              <a:rPr lang="cs-CZ" sz="3200" b="1" dirty="0" smtClean="0"/>
              <a:t> </a:t>
            </a:r>
            <a:r>
              <a:rPr lang="cs-CZ" sz="3200" b="1" baseline="-25000" dirty="0" smtClean="0"/>
              <a:t>  </a:t>
            </a:r>
            <a:r>
              <a:rPr lang="cs-CZ" sz="3200" b="1" dirty="0" smtClean="0"/>
              <a:t> </a:t>
            </a:r>
            <a:r>
              <a:rPr lang="cs-CZ" sz="3200" b="1" baseline="-25000" dirty="0" smtClean="0"/>
              <a:t>       </a:t>
            </a:r>
            <a:endParaRPr lang="cs-CZ" sz="3200" b="1" dirty="0"/>
          </a:p>
        </p:txBody>
      </p:sp>
      <p:cxnSp>
        <p:nvCxnSpPr>
          <p:cNvPr id="26" name="Přímá spojovací čára 25"/>
          <p:cNvCxnSpPr/>
          <p:nvPr/>
        </p:nvCxnSpPr>
        <p:spPr>
          <a:xfrm>
            <a:off x="7143768" y="5715016"/>
            <a:ext cx="43021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 descr="D:\Documents and Settings\Aleš\Plocha\115px-Methan_Lewis.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2786058"/>
            <a:ext cx="1643074" cy="1700224"/>
          </a:xfrm>
          <a:prstGeom prst="rect">
            <a:avLst/>
          </a:prstGeom>
          <a:solidFill>
            <a:srgbClr val="92D050"/>
          </a:solidFill>
        </p:spPr>
      </p:pic>
      <p:pic>
        <p:nvPicPr>
          <p:cNvPr id="5125" name="Picture 5" descr="D:\Documents and Settings\Aleš\Plocha\120px-Ethan_Lewis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2857496"/>
            <a:ext cx="2071702" cy="1553777"/>
          </a:xfrm>
          <a:prstGeom prst="rect">
            <a:avLst/>
          </a:prstGeom>
          <a:solidFill>
            <a:srgbClr val="FFC000"/>
          </a:solidFill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Uhlíkové řetězce</a:t>
            </a:r>
            <a:endParaRPr lang="cs-CZ" b="1" u="sng" dirty="0"/>
          </a:p>
        </p:txBody>
      </p:sp>
      <p:sp>
        <p:nvSpPr>
          <p:cNvPr id="15" name="Zástupný symbol pro obsah 14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/>
              <a:t>Přímý (rovný) otevřený</a:t>
            </a:r>
            <a:endParaRPr lang="cs-CZ" sz="3200" dirty="0"/>
          </a:p>
          <a:p>
            <a:endParaRPr lang="cs-CZ" sz="3200" dirty="0" smtClean="0"/>
          </a:p>
          <a:p>
            <a:r>
              <a:rPr lang="cs-CZ" sz="3200" b="1" dirty="0" smtClean="0"/>
              <a:t>Rozvětvený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r>
              <a:rPr lang="cs-CZ" sz="3200" b="1" dirty="0" smtClean="0"/>
              <a:t>Uzavřený kruhový (cyklický)</a:t>
            </a:r>
            <a:endParaRPr lang="cs-CZ" sz="3200" b="1" dirty="0"/>
          </a:p>
        </p:txBody>
      </p:sp>
      <p:pic>
        <p:nvPicPr>
          <p:cNvPr id="3076" name="Picture 4" descr="D:\Documents and Settings\Aleš\Plocha\skenovat0003.jpg"/>
          <p:cNvPicPr>
            <a:picLocks noChangeAspect="1" noChangeArrowheads="1"/>
          </p:cNvPicPr>
          <p:nvPr/>
        </p:nvPicPr>
        <p:blipFill>
          <a:blip r:embed="rId2"/>
          <a:srcRect l="18024" t="45612" r="20192" b="12834"/>
          <a:stretch>
            <a:fillRect/>
          </a:stretch>
        </p:blipFill>
        <p:spPr bwMode="auto">
          <a:xfrm rot="10800000">
            <a:off x="4857752" y="3000372"/>
            <a:ext cx="2143140" cy="1612456"/>
          </a:xfrm>
          <a:prstGeom prst="rect">
            <a:avLst/>
          </a:prstGeom>
          <a:noFill/>
        </p:spPr>
      </p:pic>
      <p:pic>
        <p:nvPicPr>
          <p:cNvPr id="3078" name="Picture 6" descr="D:\Documents and Settings\Aleš\Plocha\120px-Butane.svg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571611"/>
            <a:ext cx="2428892" cy="1335891"/>
          </a:xfrm>
          <a:prstGeom prst="rect">
            <a:avLst/>
          </a:prstGeom>
          <a:solidFill>
            <a:srgbClr val="92D050"/>
          </a:solidFill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387" t="24138" r="23761" b="18169"/>
          <a:stretch>
            <a:fillRect/>
          </a:stretch>
        </p:blipFill>
        <p:spPr bwMode="auto">
          <a:xfrm>
            <a:off x="5072066" y="4786322"/>
            <a:ext cx="1682478" cy="187661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Druhy vazeb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500" b="1" dirty="0" smtClean="0"/>
              <a:t>Jednoduchá </a:t>
            </a:r>
            <a:r>
              <a:rPr lang="cs-CZ" sz="3500" dirty="0" smtClean="0"/>
              <a:t>   koncovka - </a:t>
            </a:r>
            <a:r>
              <a:rPr lang="cs-CZ" sz="3500" b="1" dirty="0" err="1" smtClean="0"/>
              <a:t>an</a:t>
            </a:r>
            <a:endParaRPr lang="cs-CZ" sz="3500" b="1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sz="3500" b="1" dirty="0" smtClean="0"/>
              <a:t>Dvojná     </a:t>
            </a:r>
            <a:r>
              <a:rPr lang="cs-CZ" sz="3500" dirty="0" smtClean="0"/>
              <a:t>  </a:t>
            </a:r>
          </a:p>
          <a:p>
            <a:pPr>
              <a:buNone/>
            </a:pPr>
            <a:r>
              <a:rPr lang="cs-CZ" sz="3500" dirty="0"/>
              <a:t> </a:t>
            </a:r>
            <a:r>
              <a:rPr lang="cs-CZ" sz="3500" dirty="0" smtClean="0"/>
              <a:t>  koncovka - </a:t>
            </a:r>
            <a:r>
              <a:rPr lang="cs-CZ" sz="3500" b="1" dirty="0" err="1" smtClean="0"/>
              <a:t>en</a:t>
            </a:r>
            <a:endParaRPr lang="cs-CZ" sz="3500" b="1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3500" b="1" dirty="0" smtClean="0"/>
              <a:t>Trojná </a:t>
            </a:r>
          </a:p>
          <a:p>
            <a:pPr>
              <a:buNone/>
            </a:pPr>
            <a:r>
              <a:rPr lang="cs-CZ" sz="3500" dirty="0"/>
              <a:t> </a:t>
            </a:r>
            <a:r>
              <a:rPr lang="cs-CZ" sz="3500" dirty="0" smtClean="0"/>
              <a:t>  koncovka - </a:t>
            </a:r>
            <a:r>
              <a:rPr lang="cs-CZ" sz="3500" b="1" dirty="0" err="1" smtClean="0"/>
              <a:t>yn</a:t>
            </a:r>
            <a:endParaRPr lang="cs-CZ" sz="3500" b="1" dirty="0" smtClean="0"/>
          </a:p>
          <a:p>
            <a:endParaRPr lang="cs-CZ" sz="3500" dirty="0"/>
          </a:p>
        </p:txBody>
      </p:sp>
      <p:pic>
        <p:nvPicPr>
          <p:cNvPr id="4098" name="Picture 2" descr="D:\Documents and Settings\Aleš\Plocha\120px-Ethan_Lewis.svg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50788" y="1365478"/>
            <a:ext cx="2464418" cy="1777770"/>
          </a:xfrm>
          <a:prstGeom prst="rect">
            <a:avLst/>
          </a:prstGeom>
          <a:solidFill>
            <a:srgbClr val="92D050"/>
          </a:solidFill>
        </p:spPr>
      </p:pic>
      <p:pic>
        <p:nvPicPr>
          <p:cNvPr id="4099" name="Picture 3" descr="D:\Documents and Settings\Aleš\Plocha\160px-Ethene_structural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500438"/>
            <a:ext cx="2428892" cy="17588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pic>
        <p:nvPicPr>
          <p:cNvPr id="4100" name="Picture 4" descr="D:\Documents and Settings\Aleš\Plocha\800px-Ethyne-2D-flat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5549582"/>
            <a:ext cx="2428892" cy="830936"/>
          </a:xfrm>
          <a:prstGeom prst="rect">
            <a:avLst/>
          </a:prstGeom>
          <a:solidFill>
            <a:srgbClr val="FFFF00"/>
          </a:solidFill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Zdroje</a:t>
            </a: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Základy chemie 2, P. Beneš, V. </a:t>
            </a:r>
            <a:r>
              <a:rPr lang="cs-CZ" sz="2800" dirty="0" err="1" smtClean="0"/>
              <a:t>Pumpr</a:t>
            </a:r>
            <a:r>
              <a:rPr lang="cs-CZ" sz="2800" dirty="0" smtClean="0"/>
              <a:t>, J. </a:t>
            </a:r>
            <a:r>
              <a:rPr lang="cs-CZ" sz="2800" dirty="0" err="1" smtClean="0"/>
              <a:t>Banýr</a:t>
            </a:r>
            <a:r>
              <a:rPr lang="cs-CZ" sz="2800" dirty="0" smtClean="0"/>
              <a:t>, nakladatelství Fortuna</a:t>
            </a:r>
          </a:p>
          <a:p>
            <a:r>
              <a:rPr lang="cs-CZ" sz="2800" dirty="0" smtClean="0"/>
              <a:t>Naskenované obrázky str. 34 </a:t>
            </a:r>
            <a:r>
              <a:rPr lang="cs-CZ" sz="2800" dirty="0" smtClean="0"/>
              <a:t>– 35</a:t>
            </a:r>
          </a:p>
          <a:p>
            <a:r>
              <a:rPr lang="cs-CZ" sz="2800" dirty="0" smtClean="0"/>
              <a:t>Vzorce jsou vytvořeny v programu </a:t>
            </a:r>
            <a:r>
              <a:rPr lang="cs-CZ" sz="2800" dirty="0" err="1" smtClean="0"/>
              <a:t>Smart</a:t>
            </a:r>
            <a:r>
              <a:rPr lang="cs-CZ" sz="2800" dirty="0" smtClean="0"/>
              <a:t> Notebook</a:t>
            </a: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315</Words>
  <Application>Microsoft Office PowerPoint</Application>
  <PresentationFormat>Předvádění na obrazovce (4:3)</PresentationFormat>
  <Paragraphs>96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Anotace</vt:lpstr>
      <vt:lpstr>Uhlovodíky</vt:lpstr>
      <vt:lpstr>Nejpočetnější látky v přírodě</vt:lpstr>
      <vt:lpstr>Organické a anorganické látky</vt:lpstr>
      <vt:lpstr>Historie</vt:lpstr>
      <vt:lpstr>Důkaz uhlíku vázaného v parafínu</vt:lpstr>
      <vt:lpstr>Snímek 8</vt:lpstr>
      <vt:lpstr>Uhlovodíky</vt:lpstr>
      <vt:lpstr>Druhy vzorců</vt:lpstr>
      <vt:lpstr>Uhlíkové řetězce</vt:lpstr>
      <vt:lpstr>Druhy vazeb</vt:lpstr>
      <vt:lpstr>Zdroje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Uhlovodíky</dc:title>
  <dc:subject>Chemie 9</dc:subject>
  <dc:creator>Přibíková</dc:creator>
  <cp:lastModifiedBy>Aleš</cp:lastModifiedBy>
  <cp:revision>30</cp:revision>
  <dcterms:created xsi:type="dcterms:W3CDTF">2011-01-23T16:58:24Z</dcterms:created>
  <dcterms:modified xsi:type="dcterms:W3CDTF">2013-01-29T19:50:16Z</dcterms:modified>
</cp:coreProperties>
</file>