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73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70" r:id="rId17"/>
    <p:sldId id="269" r:id="rId18"/>
    <p:sldId id="271" r:id="rId19"/>
    <p:sldId id="274" r:id="rId2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  <a:srgbClr val="FFCC66"/>
    <a:srgbClr val="00FF00"/>
    <a:srgbClr val="00FFFF"/>
    <a:srgbClr val="660066"/>
    <a:srgbClr val="FF3300"/>
    <a:srgbClr val="009900"/>
    <a:srgbClr val="0000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96" y="-4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4E7943-A172-4E49-A9CF-189A27235B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CB1DF9-E09A-4CCC-9717-1EFCA653B1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60C311-7B42-4956-BCBC-FF97C8F1D5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8D1AAD-C95A-4D40-A158-0345AA7806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C3FF1F-A76E-4026-9EF8-4B283084CD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F0DC8DF-BB94-4B4C-B958-A1545F15AA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2F7EE2-DEE1-4B7A-B516-A4C1D73EA3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533730-951A-4B50-AE72-CBB1A83C84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750232-B9B8-41BD-B562-6B4A14DD72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805996-EEB3-4909-B423-562D06D567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4DE7A0-6A34-418B-AFE3-FFD07087C6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518F90-8FCC-4775-83B1-0C161ABBC5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5E8061-3579-4FA3-A6DC-34F5E75369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3BB1A874-6F9C-4B7A-B488-C09C367F89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ransition spd="med">
    <p:strips dir="ru"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5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7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Category:Cyclohexane?uselang=cs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home.tiscali.cz/chemie/cykloalkany1.htm" TargetMode="External"/><Relationship Id="rId2" Type="http://schemas.openxmlformats.org/officeDocument/2006/relationships/hyperlink" Target="http://cs.wikipedia.org/wiki/Cyklohexan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es.wikipedia.org/wiki/Archivo:Nonane-3D-balls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/>
          <a:srcRect l="3670" t="9828" r="3670" b="7634"/>
          <a:stretch>
            <a:fillRect/>
          </a:stretch>
        </p:blipFill>
        <p:spPr bwMode="auto">
          <a:xfrm>
            <a:off x="611188" y="26035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792163" y="1700213"/>
          <a:ext cx="7560840" cy="4520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94019"/>
                <a:gridCol w="4566821"/>
              </a:tblGrid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Projekt: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Alena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Přibíková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Ch9 - 10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Datum ověření ve výuce: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31.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1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. 2011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9.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příroda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Chemie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Tematický okruh: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Organické sloučeniny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Alkany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, cykloalkany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67625" y="115888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smtClean="0"/>
              <a:t>Výkladová prezentace zaměřena na zavedení pojmů alkany, cykloalkany - názvosloví, vzorce, vlastnosti, zástupce a užití</a:t>
            </a:r>
          </a:p>
          <a:p>
            <a:pPr>
              <a:buFontTx/>
              <a:buNone/>
            </a:pPr>
            <a:endParaRPr lang="cs-CZ" smtClean="0"/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14375" y="2071688"/>
            <a:ext cx="7772400" cy="1470025"/>
          </a:xfrm>
        </p:spPr>
        <p:txBody>
          <a:bodyPr/>
          <a:lstStyle/>
          <a:p>
            <a:pPr eaLnBrk="1" hangingPunct="1">
              <a:defRPr/>
            </a:pPr>
            <a:r>
              <a:rPr lang="cs-CZ" sz="7200" dirty="0" err="1" smtClean="0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</a:rPr>
              <a:t>Alkany</a:t>
            </a:r>
            <a:r>
              <a:rPr lang="cs-CZ" sz="7200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</a:rPr>
              <a:t>, cykloalkany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7" name="Obrázek 6" descr="Obrázek1.pn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88" y="4949825"/>
            <a:ext cx="4286250" cy="1539875"/>
          </a:xfrm>
          <a:prstGeom prst="rect">
            <a:avLst/>
          </a:prstGeom>
          <a:solidFill>
            <a:srgbClr val="92D050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 descr="Obrázek2.pn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75" y="214313"/>
            <a:ext cx="2786063" cy="2444750"/>
          </a:xfrm>
          <a:prstGeom prst="rect">
            <a:avLst/>
          </a:prstGeom>
          <a:solidFill>
            <a:srgbClr val="00B0F0"/>
          </a:solidFill>
          <a:ln w="9525">
            <a:noFill/>
            <a:miter lim="800000"/>
            <a:headEnd/>
            <a:tailEnd/>
          </a:ln>
        </p:spPr>
      </p:pic>
      <p:pic>
        <p:nvPicPr>
          <p:cNvPr id="9" name="Picture 4" descr="cyklopropan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216650" y="4286250"/>
            <a:ext cx="2667000" cy="2328863"/>
          </a:xfrm>
          <a:prstGeom prst="rect">
            <a:avLst/>
          </a:prstGeom>
          <a:solidFill>
            <a:srgbClr val="FFCC66"/>
          </a:solidFill>
          <a:ln w="9525">
            <a:noFill/>
            <a:miter lim="800000"/>
            <a:headEnd/>
            <a:tailEnd/>
          </a:ln>
        </p:spPr>
      </p:pic>
      <p:pic>
        <p:nvPicPr>
          <p:cNvPr id="2057" name="Picture 9" descr="Archivo:Nonane-3D-balls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590925" y="214313"/>
            <a:ext cx="4981575" cy="198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500"/>
                            </p:stCondLst>
                            <p:childTnLst>
                              <p:par>
                                <p:cTn id="1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500"/>
                            </p:stCondLst>
                            <p:childTnLst>
                              <p:par>
                                <p:cTn id="19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5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5400" b="1" smtClean="0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</a:rPr>
              <a:t>Alkany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4000" b="1" smtClean="0">
                <a:latin typeface="Book Antiqua" pitchFamily="18" charset="0"/>
              </a:rPr>
              <a:t>uhlovodíky</a:t>
            </a:r>
          </a:p>
          <a:p>
            <a:pPr eaLnBrk="1" hangingPunct="1"/>
            <a:r>
              <a:rPr lang="cs-CZ" sz="4000" b="1" smtClean="0">
                <a:latin typeface="Book Antiqua" pitchFamily="18" charset="0"/>
              </a:rPr>
              <a:t>pouze jednoduché vazby mezi atomy uhlíku </a:t>
            </a:r>
          </a:p>
          <a:p>
            <a:pPr eaLnBrk="1" hangingPunct="1"/>
            <a:r>
              <a:rPr lang="cs-CZ" sz="4000" b="1" smtClean="0">
                <a:latin typeface="Book Antiqua" pitchFamily="18" charset="0"/>
              </a:rPr>
              <a:t>otevřený uhlíkatý řetězec</a:t>
            </a:r>
          </a:p>
          <a:p>
            <a:pPr eaLnBrk="1" hangingPunct="1"/>
            <a:r>
              <a:rPr lang="cs-CZ" sz="4000" b="1" smtClean="0">
                <a:latin typeface="Book Antiqua" pitchFamily="18" charset="0"/>
              </a:rPr>
              <a:t>zakončení – an</a:t>
            </a:r>
          </a:p>
          <a:p>
            <a:pPr eaLnBrk="1" hangingPunct="1"/>
            <a:endParaRPr lang="cs-CZ" sz="4000" b="1" smtClean="0">
              <a:latin typeface="Book Antiqua" pitchFamily="18" charset="0"/>
            </a:endParaRPr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8000"/>
                            </p:stCondLst>
                            <p:childTnLst>
                              <p:par>
                                <p:cTn id="24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/>
      <p:bldP spid="307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5400" b="1" smtClean="0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</a:rPr>
              <a:t>Methan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4000" b="1" smtClean="0">
                <a:latin typeface="Book Antiqua" pitchFamily="18" charset="0"/>
              </a:rPr>
              <a:t>Nejjednodušší uhlovodík</a:t>
            </a:r>
          </a:p>
          <a:p>
            <a:pPr eaLnBrk="1" hangingPunct="1"/>
            <a:r>
              <a:rPr lang="cs-CZ" sz="4000" b="1" smtClean="0">
                <a:latin typeface="Book Antiqua" pitchFamily="18" charset="0"/>
              </a:rPr>
              <a:t>Na Zemi je ukryt převážně pod jejím povrchem</a:t>
            </a:r>
          </a:p>
          <a:p>
            <a:pPr eaLnBrk="1" hangingPunct="1"/>
            <a:r>
              <a:rPr lang="cs-CZ" sz="4000" b="1" smtClean="0">
                <a:latin typeface="Book Antiqua" pitchFamily="18" charset="0"/>
              </a:rPr>
              <a:t>Je součástí atmosféry mnoha planet či měsíců</a:t>
            </a:r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/>
      <p:bldP spid="4099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 sz="quarter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5400" b="1" smtClean="0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</a:rPr>
              <a:t>Methan</a:t>
            </a:r>
          </a:p>
        </p:txBody>
      </p:sp>
      <p:pic>
        <p:nvPicPr>
          <p:cNvPr id="5124" name="Picture 4" descr="110px-Methane-CRC-MW-3D-vdW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93700" y="428625"/>
            <a:ext cx="2684463" cy="2928938"/>
          </a:xfrm>
          <a:noFill/>
        </p:spPr>
      </p:pic>
      <p:pic>
        <p:nvPicPr>
          <p:cNvPr id="5126" name="Picture 6" descr="103px-Methane-CRC-MW-3D-balls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4859338" y="3213100"/>
            <a:ext cx="2881312" cy="3357563"/>
          </a:xfrm>
          <a:noFill/>
        </p:spPr>
      </p:pic>
      <p:pic>
        <p:nvPicPr>
          <p:cNvPr id="5128" name="Picture 8" descr="115px-Methan_Lewis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4"/>
          <a:srcRect/>
          <a:stretch>
            <a:fillRect/>
          </a:stretch>
        </p:blipFill>
        <p:spPr>
          <a:xfrm>
            <a:off x="712788" y="3573463"/>
            <a:ext cx="2859087" cy="2959100"/>
          </a:xfrm>
          <a:solidFill>
            <a:srgbClr val="FFFF00"/>
          </a:solidFill>
        </p:spPr>
      </p:pic>
      <p:pic>
        <p:nvPicPr>
          <p:cNvPr id="5130" name="Picture 10" descr="120px-Methan_Skelett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5"/>
          <a:srcRect/>
          <a:stretch>
            <a:fillRect/>
          </a:stretch>
        </p:blipFill>
        <p:spPr>
          <a:xfrm>
            <a:off x="5500688" y="1196975"/>
            <a:ext cx="3284537" cy="1971675"/>
          </a:xfrm>
          <a:solidFill>
            <a:srgbClr val="FFC000"/>
          </a:solidFill>
        </p:spPr>
      </p:pic>
    </p:spTree>
  </p:cSld>
  <p:clrMapOvr>
    <a:masterClrMapping/>
  </p:clrMapOvr>
  <p:transition spd="med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7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7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7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8000"/>
                            </p:stCondLst>
                            <p:childTnLst>
                              <p:par>
                                <p:cTn id="24" presetID="7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5400" b="1" smtClean="0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</a:rPr>
              <a:t>Vlastnosti methanu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4000" b="1" smtClean="0">
                <a:latin typeface="Book Antiqua" pitchFamily="18" charset="0"/>
              </a:rPr>
              <a:t>Bezbarvá, plynná látka</a:t>
            </a:r>
          </a:p>
          <a:p>
            <a:pPr eaLnBrk="1" hangingPunct="1"/>
            <a:r>
              <a:rPr lang="cs-CZ" sz="4000" b="1" smtClean="0">
                <a:latin typeface="Book Antiqua" pitchFamily="18" charset="0"/>
              </a:rPr>
              <a:t>Je hlavní složkou zemního plynu, bahenního plynu a bioplynu</a:t>
            </a:r>
          </a:p>
          <a:p>
            <a:pPr eaLnBrk="1" hangingPunct="1"/>
            <a:r>
              <a:rPr lang="cs-CZ" sz="4000" b="1" smtClean="0">
                <a:latin typeface="Book Antiqua" pitchFamily="18" charset="0"/>
              </a:rPr>
              <a:t>V určitém poměru se vzduchem vytváří výbušnou směs</a:t>
            </a:r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  <p:bldP spid="6147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5400" b="1" smtClean="0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</a:rPr>
              <a:t>Použití methanu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4000" b="1" smtClean="0">
                <a:latin typeface="Book Antiqua" pitchFamily="18" charset="0"/>
              </a:rPr>
              <a:t>Palivo v domácnostech i v průmyslu</a:t>
            </a:r>
          </a:p>
          <a:p>
            <a:pPr eaLnBrk="1" hangingPunct="1"/>
            <a:r>
              <a:rPr lang="cs-CZ" sz="4000" b="1" smtClean="0">
                <a:latin typeface="Book Antiqua" pitchFamily="18" charset="0"/>
              </a:rPr>
              <a:t>Je chemickou surovinou pro výrobu vodíku, acetylenu a sazí</a:t>
            </a:r>
          </a:p>
          <a:p>
            <a:pPr eaLnBrk="1" hangingPunct="1"/>
            <a:endParaRPr lang="cs-CZ" sz="4000" b="1" smtClean="0">
              <a:latin typeface="Book Antiqua" pitchFamily="18" charset="0"/>
            </a:endParaRPr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/>
      <p:bldP spid="11267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 sz="quarter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5400" b="1" smtClean="0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</a:rPr>
              <a:t>Ethan</a:t>
            </a:r>
          </a:p>
        </p:txBody>
      </p:sp>
      <p:pic>
        <p:nvPicPr>
          <p:cNvPr id="12294" name="Picture 6" descr="120px-Ethane-3D-balls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5292725" y="1628775"/>
            <a:ext cx="3671888" cy="2722563"/>
          </a:xfrm>
          <a:solidFill>
            <a:srgbClr val="92D050"/>
          </a:solidFill>
        </p:spPr>
      </p:pic>
      <p:pic>
        <p:nvPicPr>
          <p:cNvPr id="12296" name="Picture 8" descr="120px-Ethan_Skelett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/>
          <a:srcRect/>
          <a:stretch>
            <a:fillRect/>
          </a:stretch>
        </p:blipFill>
        <p:spPr>
          <a:xfrm>
            <a:off x="4787900" y="5407025"/>
            <a:ext cx="3519488" cy="909638"/>
          </a:xfrm>
          <a:solidFill>
            <a:srgbClr val="FF0000"/>
          </a:solidFill>
        </p:spPr>
      </p:pic>
      <p:pic>
        <p:nvPicPr>
          <p:cNvPr id="12298" name="Picture 10" descr="120px-Ethan_Lewis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4"/>
          <a:srcRect/>
          <a:stretch>
            <a:fillRect/>
          </a:stretch>
        </p:blipFill>
        <p:spPr>
          <a:xfrm>
            <a:off x="250825" y="3752850"/>
            <a:ext cx="3678238" cy="2759075"/>
          </a:xfrm>
          <a:solidFill>
            <a:schemeClr val="accent1">
              <a:lumMod val="75000"/>
            </a:schemeClr>
          </a:solidFill>
        </p:spPr>
      </p:pic>
      <p:pic>
        <p:nvPicPr>
          <p:cNvPr id="8202" name="Picture 10" descr="Prostorový model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85750" y="571500"/>
            <a:ext cx="3000375" cy="2357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7" name="Zástupný symbol pro obsah 8"/>
          <p:cNvSpPr>
            <a:spLocks noGrp="1"/>
          </p:cNvSpPr>
          <p:nvPr>
            <p:ph sz="quarter" idx="1"/>
          </p:nvPr>
        </p:nvSpPr>
        <p:spPr>
          <a:xfrm>
            <a:off x="142875" y="1214438"/>
            <a:ext cx="4038600" cy="2185987"/>
          </a:xfrm>
        </p:spPr>
        <p:txBody>
          <a:bodyPr/>
          <a:lstStyle/>
          <a:p>
            <a:endParaRPr lang="cs-CZ" dirty="0" smtClean="0"/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82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82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7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7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122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122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8000"/>
                            </p:stCondLst>
                            <p:childTnLst>
                              <p:par>
                                <p:cTn id="24" presetID="7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22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122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800" b="1" smtClean="0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</a:rPr>
              <a:t>Propan</a:t>
            </a:r>
          </a:p>
        </p:txBody>
      </p:sp>
      <p:pic>
        <p:nvPicPr>
          <p:cNvPr id="17412" name="Picture 4" descr="200px-Mol_geom_propan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0" y="285728"/>
            <a:ext cx="3419475" cy="2735263"/>
          </a:xfrm>
          <a:effectLst>
            <a:softEdge rad="112500"/>
          </a:effectLst>
        </p:spPr>
      </p:pic>
      <p:pic>
        <p:nvPicPr>
          <p:cNvPr id="17416" name="Picture 8" descr="120px-Propan_Lewis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/>
          <a:srcRect/>
          <a:stretch>
            <a:fillRect/>
          </a:stretch>
        </p:blipFill>
        <p:spPr>
          <a:xfrm>
            <a:off x="381000" y="3933825"/>
            <a:ext cx="3975100" cy="2352675"/>
          </a:xfrm>
          <a:solidFill>
            <a:srgbClr val="FF9900"/>
          </a:solidFill>
        </p:spPr>
      </p:pic>
      <p:pic>
        <p:nvPicPr>
          <p:cNvPr id="9223" name="Picture 7" descr="Prostorový model"/>
          <p:cNvPicPr>
            <a:picLocks noChangeAspect="1" noChangeArrowheads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4429124" y="1643050"/>
            <a:ext cx="4461926" cy="32861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1270" name="Zástupný symbol pro obsah 6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 smtClean="0"/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5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7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500"/>
                            </p:stCondLst>
                            <p:childTnLst>
                              <p:par>
                                <p:cTn id="14" presetID="7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174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174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500"/>
                            </p:stCondLst>
                            <p:childTnLst>
                              <p:par>
                                <p:cTn id="19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0" grpId="0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 sz="quarter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5400" b="1" smtClean="0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</a:rPr>
              <a:t>Butan</a:t>
            </a:r>
          </a:p>
        </p:txBody>
      </p:sp>
      <p:pic>
        <p:nvPicPr>
          <p:cNvPr id="21508" name="Picture 4" descr="120px-Butane-3D-space-fillin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0" y="1185863"/>
            <a:ext cx="4140200" cy="2519362"/>
          </a:xfrm>
          <a:noFill/>
        </p:spPr>
      </p:pic>
      <p:pic>
        <p:nvPicPr>
          <p:cNvPr id="21510" name="Picture 6" descr="120px-Butane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4500563" y="1357313"/>
            <a:ext cx="4289425" cy="2359025"/>
          </a:xfrm>
          <a:solidFill>
            <a:schemeClr val="accent1">
              <a:lumMod val="75000"/>
            </a:schemeClr>
          </a:solidFill>
        </p:spPr>
      </p:pic>
      <p:pic>
        <p:nvPicPr>
          <p:cNvPr id="21514" name="Picture 10" descr="120px-N-butane_3D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4"/>
          <a:srcRect/>
          <a:stretch>
            <a:fillRect/>
          </a:stretch>
        </p:blipFill>
        <p:spPr>
          <a:xfrm>
            <a:off x="5364163" y="4211638"/>
            <a:ext cx="3529012" cy="2646362"/>
          </a:xfrm>
          <a:noFill/>
        </p:spPr>
      </p:pic>
      <p:sp>
        <p:nvSpPr>
          <p:cNvPr id="12294" name="Zástupný symbol pro obsah 6"/>
          <p:cNvSpPr>
            <a:spLocks noGrp="1"/>
          </p:cNvSpPr>
          <p:nvPr>
            <p:ph sz="quarter" idx="3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0247" name="Picture 7"/>
          <p:cNvPicPr>
            <a:picLocks noChangeAspect="1" noChangeArrowheads="1"/>
          </p:cNvPicPr>
          <p:nvPr/>
        </p:nvPicPr>
        <p:blipFill>
          <a:blip r:embed="rId5"/>
          <a:srcRect l="11810" t="24107" r="11417" b="43750"/>
          <a:stretch>
            <a:fillRect/>
          </a:stretch>
        </p:blipFill>
        <p:spPr bwMode="auto">
          <a:xfrm>
            <a:off x="214313" y="4429125"/>
            <a:ext cx="4643437" cy="1071563"/>
          </a:xfrm>
          <a:prstGeom prst="rect">
            <a:avLst/>
          </a:prstGeom>
          <a:solidFill>
            <a:srgbClr val="FF9900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7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7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215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215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215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215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8000"/>
                            </p:stCondLst>
                            <p:childTnLst>
                              <p:par>
                                <p:cTn id="2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02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102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800" b="1" smtClean="0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</a:rPr>
              <a:t>Společné vlastnosti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4000" b="1" smtClean="0">
                <a:latin typeface="Book Antiqua" pitchFamily="18" charset="0"/>
              </a:rPr>
              <a:t>Bezbarvé, plynné látky</a:t>
            </a:r>
          </a:p>
          <a:p>
            <a:pPr eaLnBrk="1" hangingPunct="1"/>
            <a:r>
              <a:rPr lang="cs-CZ" sz="4000" b="1" smtClean="0">
                <a:latin typeface="Book Antiqua" pitchFamily="18" charset="0"/>
              </a:rPr>
              <a:t>Snadno zápalné</a:t>
            </a:r>
          </a:p>
          <a:p>
            <a:pPr eaLnBrk="1" hangingPunct="1"/>
            <a:r>
              <a:rPr lang="cs-CZ" sz="4000" b="1" smtClean="0">
                <a:latin typeface="Book Antiqua" pitchFamily="18" charset="0"/>
              </a:rPr>
              <a:t>Extrémně hořlavé</a:t>
            </a:r>
          </a:p>
          <a:p>
            <a:pPr eaLnBrk="1" hangingPunct="1"/>
            <a:r>
              <a:rPr lang="cs-CZ" sz="4000" b="1" smtClean="0">
                <a:latin typeface="Book Antiqua" pitchFamily="18" charset="0"/>
              </a:rPr>
              <a:t>Nerozpouštějí se ve vodě</a:t>
            </a:r>
          </a:p>
          <a:p>
            <a:pPr eaLnBrk="1" hangingPunct="1"/>
            <a:r>
              <a:rPr lang="cs-CZ" sz="4000" b="1" smtClean="0">
                <a:latin typeface="Book Antiqua" pitchFamily="18" charset="0"/>
              </a:rPr>
              <a:t>Jsou těžší než vzduch</a:t>
            </a:r>
          </a:p>
          <a:p>
            <a:pPr eaLnBrk="1" hangingPunct="1"/>
            <a:r>
              <a:rPr lang="cs-CZ" sz="4000" b="1" smtClean="0">
                <a:latin typeface="Book Antiqua" pitchFamily="18" charset="0"/>
              </a:rPr>
              <a:t>Všechny jsou v zemním plynu</a:t>
            </a:r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6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8000"/>
                            </p:stCondLst>
                            <p:childTnLst>
                              <p:par>
                                <p:cTn id="24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0"/>
                            </p:stCondLst>
                            <p:childTnLst>
                              <p:par>
                                <p:cTn id="29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2000"/>
                            </p:stCondLst>
                            <p:childTnLst>
                              <p:par>
                                <p:cTn id="34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266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266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6" grpId="0"/>
      <p:bldP spid="26627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800" b="1" smtClean="0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</a:rPr>
              <a:t>Cykloalkany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4000" b="1" smtClean="0">
                <a:latin typeface="Book Antiqua" pitchFamily="18" charset="0"/>
              </a:rPr>
              <a:t>Uhlovodíky</a:t>
            </a:r>
          </a:p>
          <a:p>
            <a:pPr eaLnBrk="1" hangingPunct="1"/>
            <a:r>
              <a:rPr lang="cs-CZ" sz="4000" b="1" smtClean="0">
                <a:latin typeface="Book Antiqua" pitchFamily="18" charset="0"/>
              </a:rPr>
              <a:t>Obsahují pouze jednoduché vazby mezi uhlíky</a:t>
            </a:r>
          </a:p>
          <a:p>
            <a:pPr eaLnBrk="1" hangingPunct="1"/>
            <a:r>
              <a:rPr lang="cs-CZ" sz="4000" b="1" smtClean="0">
                <a:latin typeface="Book Antiqua" pitchFamily="18" charset="0"/>
              </a:rPr>
              <a:t>Uzavřený uhlíkový řetězec</a:t>
            </a:r>
          </a:p>
          <a:p>
            <a:pPr eaLnBrk="1" hangingPunct="1"/>
            <a:r>
              <a:rPr lang="cs-CZ" sz="4000" b="1" smtClean="0">
                <a:latin typeface="Book Antiqua" pitchFamily="18" charset="0"/>
              </a:rPr>
              <a:t>Cyklos = kruh</a:t>
            </a:r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8000"/>
                            </p:stCondLst>
                            <p:childTnLst>
                              <p:par>
                                <p:cTn id="24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0" grpId="0"/>
      <p:bldP spid="27651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5400" b="1" smtClean="0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</a:rPr>
              <a:t>Cyklohexan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4000" b="1" smtClean="0">
                <a:latin typeface="Book Antiqua" pitchFamily="18" charset="0"/>
              </a:rPr>
              <a:t>Kapalná, hořlavá látka</a:t>
            </a:r>
          </a:p>
          <a:p>
            <a:pPr eaLnBrk="1" hangingPunct="1"/>
            <a:r>
              <a:rPr lang="cs-CZ" sz="4000" b="1" smtClean="0">
                <a:latin typeface="Book Antiqua" pitchFamily="18" charset="0"/>
              </a:rPr>
              <a:t>Získává se z ropy</a:t>
            </a:r>
          </a:p>
          <a:p>
            <a:pPr eaLnBrk="1" hangingPunct="1"/>
            <a:r>
              <a:rPr lang="cs-CZ" sz="4000" b="1" smtClean="0">
                <a:latin typeface="Book Antiqua" pitchFamily="18" charset="0"/>
              </a:rPr>
              <a:t>Je surovinou pro výrobu plastů</a:t>
            </a:r>
          </a:p>
          <a:p>
            <a:pPr eaLnBrk="1" hangingPunct="1"/>
            <a:r>
              <a:rPr lang="cs-CZ" sz="4000" b="1" smtClean="0">
                <a:latin typeface="Book Antiqua" pitchFamily="18" charset="0"/>
              </a:rPr>
              <a:t>Používá se jako rozpouštědlo</a:t>
            </a:r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8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8000"/>
                            </p:stCondLst>
                            <p:childTnLst>
                              <p:par>
                                <p:cTn id="24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4" grpId="0"/>
      <p:bldP spid="28675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04" name="Rectangle 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r" eaLnBrk="1" hangingPunct="1">
              <a:defRPr/>
            </a:pPr>
            <a:r>
              <a:rPr lang="cs-CZ" sz="5400" b="1" smtClean="0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</a:rPr>
              <a:t>Cyklohexan C</a:t>
            </a:r>
            <a:r>
              <a:rPr lang="cs-CZ" sz="5400" b="1" baseline="-25000" smtClean="0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</a:rPr>
              <a:t>6</a:t>
            </a:r>
            <a:r>
              <a:rPr lang="cs-CZ" sz="5400" b="1" smtClean="0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</a:rPr>
              <a:t>H</a:t>
            </a:r>
            <a:r>
              <a:rPr lang="cs-CZ" sz="5400" b="1" baseline="-25000" smtClean="0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</a:rPr>
              <a:t>12</a:t>
            </a:r>
            <a:endParaRPr lang="cs-CZ" sz="5400" b="1" smtClean="0">
              <a:effectLst>
                <a:outerShdw blurRad="38100" dist="38100" dir="2700000" algn="tl">
                  <a:srgbClr val="FFFFFF"/>
                </a:outerShdw>
              </a:effectLst>
              <a:latin typeface="Book Antiqua" pitchFamily="18" charset="0"/>
            </a:endParaRPr>
          </a:p>
        </p:txBody>
      </p:sp>
      <p:pic>
        <p:nvPicPr>
          <p:cNvPr id="29706" name="Picture 10" descr="220px-Cyclohexane-3D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2"/>
          <a:srcRect/>
          <a:stretch>
            <a:fillRect/>
          </a:stretch>
        </p:blipFill>
        <p:spPr>
          <a:xfrm>
            <a:off x="6143625" y="1428750"/>
            <a:ext cx="2830513" cy="3087688"/>
          </a:xfrm>
          <a:noFill/>
        </p:spPr>
      </p:pic>
      <p:pic>
        <p:nvPicPr>
          <p:cNvPr id="7" name="Zástupný symbol pro obsah 6" descr="Obrázek3.png"/>
          <p:cNvPicPr>
            <a:picLocks noGrp="1" noChangeAspect="1"/>
          </p:cNvPicPr>
          <p:nvPr>
            <p:ph sz="quarter" idx="2"/>
          </p:nvPr>
        </p:nvPicPr>
        <p:blipFill>
          <a:blip r:embed="rId3"/>
          <a:stretch>
            <a:fillRect/>
          </a:stretch>
        </p:blipFill>
        <p:spPr>
          <a:xfrm>
            <a:off x="3214688" y="4000500"/>
            <a:ext cx="2786062" cy="2444750"/>
          </a:xfrm>
          <a:solidFill>
            <a:schemeClr val="accent6">
              <a:lumMod val="40000"/>
              <a:lumOff val="60000"/>
            </a:schemeClr>
          </a:solidFill>
        </p:spPr>
      </p:pic>
      <p:pic>
        <p:nvPicPr>
          <p:cNvPr id="8" name="Picture 5"/>
          <p:cNvPicPr>
            <a:picLocks noGrp="1" noChangeAspect="1" noChangeArrowheads="1"/>
          </p:cNvPicPr>
          <p:nvPr>
            <p:ph sz="half" idx="1"/>
          </p:nvPr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19386" t="24138" r="23761" b="18169"/>
          <a:stretch>
            <a:fillRect/>
          </a:stretch>
        </p:blipFill>
        <p:spPr>
          <a:xfrm>
            <a:off x="142875" y="1143000"/>
            <a:ext cx="2946400" cy="3286125"/>
          </a:xfrm>
          <a:solidFill>
            <a:srgbClr val="92D050"/>
          </a:solidFill>
        </p:spPr>
      </p:pic>
    </p:spTree>
  </p:cSld>
  <p:clrMapOvr>
    <a:masterClrMapping/>
  </p:clrMapOvr>
  <p:transition spd="med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97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7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297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297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70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5400" b="1" smtClean="0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</a:rPr>
              <a:t>Cyklopropan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4000" b="1" smtClean="0">
                <a:latin typeface="Book Antiqua" pitchFamily="18" charset="0"/>
              </a:rPr>
              <a:t>nejjednodušší cykloalkan</a:t>
            </a:r>
          </a:p>
          <a:p>
            <a:pPr eaLnBrk="1" hangingPunct="1"/>
            <a:r>
              <a:rPr lang="cs-CZ" sz="4000" b="1" smtClean="0">
                <a:latin typeface="Book Antiqua" pitchFamily="18" charset="0"/>
              </a:rPr>
              <a:t>bezbarvý plyn, </a:t>
            </a:r>
          </a:p>
          <a:p>
            <a:pPr eaLnBrk="1" hangingPunct="1"/>
            <a:r>
              <a:rPr lang="cs-CZ" sz="4000" b="1" smtClean="0">
                <a:latin typeface="Book Antiqua" pitchFamily="18" charset="0"/>
              </a:rPr>
              <a:t>částečně rozpustný ve vodě, </a:t>
            </a:r>
          </a:p>
          <a:p>
            <a:pPr eaLnBrk="1" hangingPunct="1"/>
            <a:r>
              <a:rPr lang="cs-CZ" sz="4000" b="1" smtClean="0">
                <a:latin typeface="Book Antiqua" pitchFamily="18" charset="0"/>
              </a:rPr>
              <a:t>s narkotickými účinky</a:t>
            </a:r>
          </a:p>
          <a:p>
            <a:pPr eaLnBrk="1" hangingPunct="1"/>
            <a:r>
              <a:rPr lang="cs-CZ" sz="4000" b="1" smtClean="0">
                <a:latin typeface="Book Antiqua" pitchFamily="18" charset="0"/>
              </a:rPr>
              <a:t>jeho směs se vzduchem po zapálení exploduje</a:t>
            </a:r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378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78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78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8000"/>
                            </p:stCondLst>
                            <p:childTnLst>
                              <p:par>
                                <p:cTn id="24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78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78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0"/>
                            </p:stCondLst>
                            <p:childTnLst>
                              <p:par>
                                <p:cTn id="29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78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78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0" grpId="0"/>
      <p:bldP spid="37891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5400" b="1" smtClean="0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</a:rPr>
              <a:t>Cyklopropan C</a:t>
            </a:r>
            <a:r>
              <a:rPr lang="cs-CZ" sz="5400" b="1" baseline="-25000" smtClean="0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</a:rPr>
              <a:t>3</a:t>
            </a:r>
            <a:r>
              <a:rPr lang="cs-CZ" sz="5400" b="1" smtClean="0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</a:rPr>
              <a:t>H</a:t>
            </a:r>
            <a:r>
              <a:rPr lang="cs-CZ" sz="5400" b="1" baseline="-25000" smtClean="0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</a:rPr>
              <a:t>6</a:t>
            </a:r>
            <a:endParaRPr lang="cs-CZ" sz="5400" b="1" smtClean="0">
              <a:effectLst>
                <a:outerShdw blurRad="38100" dist="38100" dir="2700000" algn="tl">
                  <a:srgbClr val="FFFFFF"/>
                </a:outerShdw>
              </a:effectLst>
              <a:latin typeface="Book Antiqua" pitchFamily="18" charset="0"/>
            </a:endParaRPr>
          </a:p>
        </p:txBody>
      </p:sp>
      <p:pic>
        <p:nvPicPr>
          <p:cNvPr id="33796" name="Picture 4" descr="cyklopropan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95288" y="1700213"/>
            <a:ext cx="3240087" cy="2828925"/>
          </a:xfrm>
          <a:noFill/>
        </p:spPr>
      </p:pic>
      <p:pic>
        <p:nvPicPr>
          <p:cNvPr id="33798" name="Picture 6" descr="cyklopropanka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6372225" y="1700213"/>
            <a:ext cx="2446338" cy="2225675"/>
          </a:xfrm>
          <a:noFill/>
        </p:spPr>
      </p:pic>
      <p:pic>
        <p:nvPicPr>
          <p:cNvPr id="33800" name="Picture 8" descr="cyklopropanku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4"/>
          <a:srcRect/>
          <a:stretch>
            <a:fillRect/>
          </a:stretch>
        </p:blipFill>
        <p:spPr>
          <a:xfrm>
            <a:off x="4284663" y="4076700"/>
            <a:ext cx="2719387" cy="2320925"/>
          </a:xfrm>
          <a:noFill/>
        </p:spPr>
      </p:pic>
    </p:spTree>
  </p:cSld>
  <p:clrMapOvr>
    <a:masterClrMapping/>
  </p:clrMapOvr>
  <p:transition spd="med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337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37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37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7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37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37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38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38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Zdroje</a:t>
            </a:r>
          </a:p>
        </p:txBody>
      </p:sp>
      <p:sp>
        <p:nvSpPr>
          <p:cNvPr id="19459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000" smtClean="0"/>
              <a:t>Základy chemie 2, P. Beneš, V. Pumpr, J. Banýr, nakladatelství Fortuna</a:t>
            </a:r>
          </a:p>
          <a:p>
            <a:pPr eaLnBrk="1" hangingPunct="1"/>
            <a:r>
              <a:rPr lang="cs-CZ" sz="2000" smtClean="0"/>
              <a:t>Chemie 8, J. Škoda, P. Doulík, nakladatelství Fraus</a:t>
            </a:r>
          </a:p>
          <a:p>
            <a:pPr eaLnBrk="1" hangingPunct="1"/>
            <a:r>
              <a:rPr lang="cs-CZ" sz="2000" smtClean="0">
                <a:hlinkClick r:id="rId2"/>
              </a:rPr>
              <a:t>http://cs.wikipedia.org/wiki/Methan</a:t>
            </a:r>
          </a:p>
          <a:p>
            <a:pPr eaLnBrk="1" hangingPunct="1"/>
            <a:r>
              <a:rPr lang="cs-CZ" sz="2000" smtClean="0">
                <a:hlinkClick r:id="rId2"/>
              </a:rPr>
              <a:t>http://cs.wikipedia.org/wiki/Ethan</a:t>
            </a:r>
          </a:p>
          <a:p>
            <a:pPr eaLnBrk="1" hangingPunct="1"/>
            <a:r>
              <a:rPr lang="cs-CZ" sz="2000" smtClean="0">
                <a:hlinkClick r:id="rId2"/>
              </a:rPr>
              <a:t>http://commons.wikimedia.org/wiki/File:Ethane-A-3D-balls.png?uselang=cs</a:t>
            </a:r>
          </a:p>
          <a:p>
            <a:pPr eaLnBrk="1" hangingPunct="1"/>
            <a:r>
              <a:rPr lang="cs-CZ" sz="2000" smtClean="0">
                <a:hlinkClick r:id="rId2"/>
              </a:rPr>
              <a:t>http://cs.wikipedia.org/wiki/Propan</a:t>
            </a:r>
          </a:p>
          <a:p>
            <a:pPr eaLnBrk="1" hangingPunct="1"/>
            <a:r>
              <a:rPr lang="cs-CZ" sz="2000" smtClean="0">
                <a:hlinkClick r:id="rId2"/>
              </a:rPr>
              <a:t>http://cs.wikipedia.org/wiki/Butan</a:t>
            </a:r>
          </a:p>
          <a:p>
            <a:pPr eaLnBrk="1" hangingPunct="1"/>
            <a:r>
              <a:rPr lang="cs-CZ" sz="2000" smtClean="0">
                <a:hlinkClick r:id="rId2"/>
              </a:rPr>
              <a:t>http://commons.wikimedia.org/wiki/File:N-butane_3D.png?uselang=cs</a:t>
            </a:r>
          </a:p>
          <a:p>
            <a:pPr eaLnBrk="1" hangingPunct="1"/>
            <a:r>
              <a:rPr lang="cs-CZ" sz="2000" smtClean="0">
                <a:hlinkClick r:id="rId2"/>
              </a:rPr>
              <a:t>http://commons.wikimedia.org/wiki/Category:Cyclohexane?uselang=cs</a:t>
            </a:r>
            <a:endParaRPr lang="cs-CZ" sz="2000" smtClean="0"/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</a:p>
        </p:txBody>
      </p:sp>
      <p:sp>
        <p:nvSpPr>
          <p:cNvPr id="2048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smtClean="0">
                <a:hlinkClick r:id="rId2"/>
              </a:rPr>
              <a:t>http://cs.wikipedia.org/wiki/Cyklohexan</a:t>
            </a:r>
            <a:endParaRPr lang="cs-CZ" sz="2000" smtClean="0"/>
          </a:p>
          <a:p>
            <a:r>
              <a:rPr lang="cs-CZ" sz="2000" smtClean="0">
                <a:hlinkClick r:id="rId3"/>
              </a:rPr>
              <a:t>http://home.tiscali.cz/chemie/cykloalkany1.htm</a:t>
            </a:r>
            <a:endParaRPr lang="cs-CZ" sz="2000" smtClean="0"/>
          </a:p>
          <a:p>
            <a:r>
              <a:rPr lang="cs-CZ" sz="2000" smtClean="0">
                <a:hlinkClick r:id="rId4"/>
              </a:rPr>
              <a:t>http://es.wikipedia.org/wiki/Archivo:Nonane-3D-balls.png</a:t>
            </a:r>
            <a:endParaRPr lang="cs-CZ" sz="2000" smtClean="0"/>
          </a:p>
          <a:p>
            <a:r>
              <a:rPr lang="cs-CZ" sz="2000" smtClean="0"/>
              <a:t>Ostatní vzorce vytvořené v programu SMART Notebook</a:t>
            </a:r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179</TotalTime>
  <Words>307</Words>
  <Application>Microsoft PowerPoint</Application>
  <PresentationFormat>Předvádění na obrazovce (4:3)</PresentationFormat>
  <Paragraphs>83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Výchozí návrh</vt:lpstr>
      <vt:lpstr>Snímek 1</vt:lpstr>
      <vt:lpstr>Anotace</vt:lpstr>
      <vt:lpstr>Alkany, cykloalkany</vt:lpstr>
      <vt:lpstr>Alkany</vt:lpstr>
      <vt:lpstr>Methan</vt:lpstr>
      <vt:lpstr>Methan</vt:lpstr>
      <vt:lpstr>Vlastnosti methanu</vt:lpstr>
      <vt:lpstr>Použití methanu</vt:lpstr>
      <vt:lpstr>Ethan</vt:lpstr>
      <vt:lpstr>Propan</vt:lpstr>
      <vt:lpstr>Butan</vt:lpstr>
      <vt:lpstr>Společné vlastnosti</vt:lpstr>
      <vt:lpstr>Cykloalkany</vt:lpstr>
      <vt:lpstr>Cyklohexan</vt:lpstr>
      <vt:lpstr>Cyklohexan C6H12</vt:lpstr>
      <vt:lpstr>Cyklopropan</vt:lpstr>
      <vt:lpstr>Cyklopropan C3H6</vt:lpstr>
      <vt:lpstr>Zdroje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Alkany, cykloalkany</dc:title>
  <dc:subject>Chemie 9</dc:subject>
  <dc:creator>Přibíková</dc:creator>
  <cp:lastModifiedBy>Aleš</cp:lastModifiedBy>
  <cp:revision>17</cp:revision>
  <dcterms:created xsi:type="dcterms:W3CDTF">2011-01-30T16:13:08Z</dcterms:created>
  <dcterms:modified xsi:type="dcterms:W3CDTF">2013-01-29T20:30:14Z</dcterms:modified>
</cp:coreProperties>
</file>