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6" r:id="rId2"/>
    <p:sldId id="257" r:id="rId3"/>
    <p:sldId id="320" r:id="rId4"/>
    <p:sldId id="280" r:id="rId5"/>
    <p:sldId id="258" r:id="rId6"/>
    <p:sldId id="259" r:id="rId7"/>
    <p:sldId id="312" r:id="rId8"/>
    <p:sldId id="322" r:id="rId9"/>
    <p:sldId id="323" r:id="rId10"/>
    <p:sldId id="313" r:id="rId11"/>
    <p:sldId id="314" r:id="rId12"/>
    <p:sldId id="260" r:id="rId13"/>
    <p:sldId id="325" r:id="rId14"/>
    <p:sldId id="288" r:id="rId15"/>
    <p:sldId id="306" r:id="rId16"/>
    <p:sldId id="289" r:id="rId17"/>
    <p:sldId id="303" r:id="rId18"/>
    <p:sldId id="317" r:id="rId19"/>
    <p:sldId id="318" r:id="rId20"/>
    <p:sldId id="319" r:id="rId21"/>
    <p:sldId id="261" r:id="rId22"/>
    <p:sldId id="262" r:id="rId23"/>
    <p:sldId id="281" r:id="rId24"/>
    <p:sldId id="282" r:id="rId25"/>
    <p:sldId id="284" r:id="rId26"/>
    <p:sldId id="304" r:id="rId27"/>
    <p:sldId id="285" r:id="rId28"/>
    <p:sldId id="263" r:id="rId29"/>
    <p:sldId id="283" r:id="rId30"/>
    <p:sldId id="286" r:id="rId31"/>
    <p:sldId id="305" r:id="rId32"/>
    <p:sldId id="287" r:id="rId33"/>
    <p:sldId id="307" r:id="rId34"/>
    <p:sldId id="321" r:id="rId35"/>
    <p:sldId id="324" r:id="rId36"/>
    <p:sldId id="297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16F33-7AD8-4152-B4C8-838382B5B7A9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6096A1-9061-4CB4-99AA-0F7FD70C4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6096A1-9061-4CB4-99AA-0F7FD70C4430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B7AD2-A22F-4CDC-B241-3DBEE79E8622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E04C5EB-11DB-4672-9A28-49B2339643AA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221EC-A955-4C0F-A2AE-BDA1404BBF6F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05F10-C3DF-4A09-8854-A42CAE1E1331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5A7B5-9F50-46D3-B8CC-CD913300ECE5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F6524-5BD9-4F15-8CDA-0EFD9BCB44A8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633D0-35B6-4606-8334-8CFCA00CEE69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6CCC9D-1139-4495-AC6F-2314A5D08D0A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5DFF0-E1BE-43E0-AA22-3F3E5ED95D13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6C39-1333-4901-B4FA-7E37C5F12976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D0561-2430-4806-8A2D-ED4DE81F4CA1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348810F-2315-4D06-B4E9-B543A312FD77}" type="datetime1">
              <a:rPr lang="cs-CZ" smtClean="0"/>
              <a:pPr/>
              <a:t>29.1.2013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09C4887-E386-45E6-B809-760D11892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superia.cz/hudba/lesni_roh.php" TargetMode="External"/><Relationship Id="rId3" Type="http://schemas.openxmlformats.org/officeDocument/2006/relationships/hyperlink" Target="http://www.zstravnik.cz/e_zemepis/8_rocnik/evropa_uvod.htm" TargetMode="External"/><Relationship Id="rId7" Type="http://schemas.openxmlformats.org/officeDocument/2006/relationships/hyperlink" Target="http://procproto.cz/veda-a-technika/astronomie/kdo-vymazal-originalni-zaznam-prvniho-pristani-na-mesici-a-proc/" TargetMode="External"/><Relationship Id="rId12" Type="http://schemas.openxmlformats.org/officeDocument/2006/relationships/hyperlink" Target="http://cs.wikipedia.org/wiki/Claude_Debussy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omoravia.blog.cz/0904/morava-za-protektoratu" TargetMode="External"/><Relationship Id="rId11" Type="http://schemas.openxmlformats.org/officeDocument/2006/relationships/hyperlink" Target="http://cs.wikipedia.org/wiki/Soubor:Pierre-Auguste_Renoir_-_In_the_Garden.jpg" TargetMode="External"/><Relationship Id="rId5" Type="http://schemas.openxmlformats.org/officeDocument/2006/relationships/hyperlink" Target="http://www.magazin.ksoft.cz/ruzne_dejiny_odivani.htm" TargetMode="External"/><Relationship Id="rId10" Type="http://schemas.openxmlformats.org/officeDocument/2006/relationships/hyperlink" Target="http://cs.wikipedia.org/wiki/Claude_Monet" TargetMode="External"/><Relationship Id="rId4" Type="http://schemas.openxmlformats.org/officeDocument/2006/relationships/hyperlink" Target="http://cs.wikipedia.org/wiki/Maria_Curie-Sk%C5%82odowska" TargetMode="External"/><Relationship Id="rId9" Type="http://schemas.openxmlformats.org/officeDocument/2006/relationships/hyperlink" Target="http://barborarosalie.blogspot.cz/2012/03/monet.html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violentinnocence.blog.cz/0912/giacomo-balla-futurismus" TargetMode="External"/><Relationship Id="rId3" Type="http://schemas.openxmlformats.org/officeDocument/2006/relationships/hyperlink" Target="http://cs.wikipedia.org/wiki/Soubor:Maurice_Ravel_1912.jpg" TargetMode="External"/><Relationship Id="rId7" Type="http://schemas.openxmlformats.org/officeDocument/2006/relationships/hyperlink" Target="http://en.wikipedia.org/wiki/Paul_Hindemith" TargetMode="External"/><Relationship Id="rId12" Type="http://schemas.openxmlformats.org/officeDocument/2006/relationships/hyperlink" Target="http://en.wikipedia.org/wiki/Sergei_Prokofiev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rff.de/" TargetMode="External"/><Relationship Id="rId11" Type="http://schemas.openxmlformats.org/officeDocument/2006/relationships/hyperlink" Target="http://cs.wikipedia.org/wiki/Igor_Fjodorovi%C4%8D_Stravinskij" TargetMode="External"/><Relationship Id="rId5" Type="http://schemas.openxmlformats.org/officeDocument/2006/relationships/hyperlink" Target="http://cs.wikipedia.org/wiki/Arnold_Schoenberg" TargetMode="External"/><Relationship Id="rId10" Type="http://schemas.openxmlformats.org/officeDocument/2006/relationships/hyperlink" Target="http://blog.newsok.com/rick-rogers/2012/05/08/arthur-honegger-a-funny-thing-happened-on-the-way-to-the-forum/honegger-artur/" TargetMode="External"/><Relationship Id="rId4" Type="http://schemas.openxmlformats.org/officeDocument/2006/relationships/hyperlink" Target="http://ahojtom.blogspot.cz/2008/03/expresionismus-kite-sty.html" TargetMode="External"/><Relationship Id="rId9" Type="http://schemas.openxmlformats.org/officeDocument/2006/relationships/hyperlink" Target="http://www.kunsthalle-deutschland.de/verschiedene-kunstbewegungen-in-der-geschichte/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11. část</a:t>
            </a:r>
          </a:p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20.Století</a:t>
            </a:r>
            <a:endParaRPr lang="cs-CZ" sz="3200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 SVĚT ...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ICT  2 - 1 - 56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sz="5200" b="1" spc="300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  prudkých  změn a převratných  událostí:</a:t>
            </a:r>
          </a:p>
          <a:p>
            <a:pPr algn="ctr">
              <a:buNone/>
            </a:pPr>
            <a:endParaRPr lang="cs-CZ" sz="5200" b="1" spc="300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400" dirty="0" smtClean="0"/>
              <a:t>I. světová válka</a:t>
            </a:r>
          </a:p>
          <a:p>
            <a:r>
              <a:rPr lang="cs-CZ" sz="3400" dirty="0" smtClean="0"/>
              <a:t>vznik samostatného Československa</a:t>
            </a:r>
          </a:p>
          <a:p>
            <a:r>
              <a:rPr lang="cs-CZ" sz="3400" dirty="0" smtClean="0"/>
              <a:t>Teorie  relativity</a:t>
            </a:r>
          </a:p>
          <a:p>
            <a:r>
              <a:rPr lang="cs-CZ" sz="3400" dirty="0" smtClean="0"/>
              <a:t>objev  radioaktivita</a:t>
            </a:r>
          </a:p>
          <a:p>
            <a:r>
              <a:rPr lang="cs-CZ" sz="3400" dirty="0" smtClean="0"/>
              <a:t>bližší poznání vesmíru</a:t>
            </a:r>
          </a:p>
          <a:p>
            <a:r>
              <a:rPr lang="cs-CZ" sz="3400" dirty="0" smtClean="0"/>
              <a:t>objev telefonu – rádia  =&gt; rychlejší šíření informací</a:t>
            </a:r>
          </a:p>
          <a:p>
            <a:r>
              <a:rPr lang="cs-CZ" sz="3400" dirty="0" smtClean="0"/>
              <a:t>jazz</a:t>
            </a:r>
          </a:p>
          <a:p>
            <a:endParaRPr lang="cs-CZ" sz="3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Picture 2" descr="http://i3.cn.cz/1226240123_vanoce-zak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4248472" cy="29144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5954" name="Picture 2" descr="http://upload.wikimedia.org/wikipedia/commons/thumb/b/ba/Curie_and_Poincare_1911_Solvay.jpg/220px-Curie_and_Poincare_1911_Solva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284984"/>
            <a:ext cx="3434228" cy="2232248"/>
          </a:xfrm>
          <a:prstGeom prst="rect">
            <a:avLst/>
          </a:prstGeom>
          <a:noFill/>
        </p:spPr>
      </p:pic>
      <p:pic>
        <p:nvPicPr>
          <p:cNvPr id="125956" name="Picture 4" descr="http://www.magazin.ksoft.cz/images/kostym_20_sto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124744"/>
            <a:ext cx="2725032" cy="3672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Hospodářská krize</a:t>
            </a:r>
          </a:p>
          <a:p>
            <a:r>
              <a:rPr lang="cs-CZ" sz="2800" dirty="0" smtClean="0"/>
              <a:t>Mnichovská dohoda</a:t>
            </a:r>
          </a:p>
          <a:p>
            <a:r>
              <a:rPr lang="cs-CZ" sz="2800" dirty="0" smtClean="0"/>
              <a:t>1.9.1939  - obsazení Polska</a:t>
            </a:r>
            <a:endParaRPr lang="cs-CZ" dirty="0" smtClean="0"/>
          </a:p>
          <a:p>
            <a:r>
              <a:rPr lang="cs-CZ" dirty="0" smtClean="0"/>
              <a:t>II. světová válka</a:t>
            </a:r>
          </a:p>
          <a:p>
            <a:r>
              <a:rPr lang="cs-CZ" dirty="0" smtClean="0"/>
              <a:t>protektorát Čechy – Morava</a:t>
            </a:r>
          </a:p>
          <a:p>
            <a:r>
              <a:rPr lang="cs-CZ" dirty="0" smtClean="0"/>
              <a:t>konec II. světové války</a:t>
            </a:r>
          </a:p>
          <a:p>
            <a:r>
              <a:rPr lang="cs-CZ" dirty="0" smtClean="0"/>
              <a:t>zvrhnutí atomové bomby – Hirošima a Nagasaki</a:t>
            </a:r>
          </a:p>
          <a:p>
            <a:r>
              <a:rPr lang="cs-CZ" dirty="0" smtClean="0"/>
              <a:t>komunistická diktatura</a:t>
            </a:r>
          </a:p>
          <a:p>
            <a:r>
              <a:rPr lang="cs-CZ" dirty="0" smtClean="0"/>
              <a:t>Studená válka</a:t>
            </a:r>
          </a:p>
          <a:p>
            <a:r>
              <a:rPr lang="cs-CZ" dirty="0" smtClean="0"/>
              <a:t>Železná opona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104450" name="Picture 2" descr="http://nd01.jxs.cz/919/689/7f4dc6125b_44001752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556792"/>
            <a:ext cx="3775592" cy="25481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2" name="Picture 2" descr="http://procproto.cz/wp-content/uploads/apollo-1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645024"/>
            <a:ext cx="4248472" cy="2655296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rozdělení Berlína</a:t>
            </a:r>
          </a:p>
          <a:p>
            <a:r>
              <a:rPr lang="cs-CZ" dirty="0" smtClean="0"/>
              <a:t>člověk ve vesmíru</a:t>
            </a:r>
          </a:p>
          <a:p>
            <a:r>
              <a:rPr lang="cs-CZ" dirty="0" smtClean="0"/>
              <a:t>člověk na Měsíci</a:t>
            </a:r>
          </a:p>
          <a:p>
            <a:r>
              <a:rPr lang="cs-CZ" dirty="0" smtClean="0"/>
              <a:t>Okupace sovětských vojsk  - 21.srpna 1968 </a:t>
            </a:r>
          </a:p>
          <a:p>
            <a:r>
              <a:rPr lang="cs-CZ" dirty="0" smtClean="0"/>
              <a:t>Válka na blízkém východě</a:t>
            </a:r>
          </a:p>
          <a:p>
            <a:r>
              <a:rPr lang="cs-CZ" dirty="0" smtClean="0"/>
              <a:t>17.listopad 1989 – Sametová revoluce</a:t>
            </a:r>
          </a:p>
          <a:p>
            <a:r>
              <a:rPr lang="cs-CZ" dirty="0" smtClean="0"/>
              <a:t>terorismus</a:t>
            </a:r>
          </a:p>
          <a:p>
            <a:r>
              <a:rPr lang="cs-CZ" dirty="0" smtClean="0"/>
              <a:t>epidemie</a:t>
            </a:r>
          </a:p>
          <a:p>
            <a:r>
              <a:rPr lang="cs-CZ" dirty="0" smtClean="0"/>
              <a:t>změny klimatu</a:t>
            </a:r>
          </a:p>
          <a:p>
            <a:r>
              <a:rPr lang="cs-CZ" dirty="0" smtClean="0"/>
              <a:t>demokracie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mění se svět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r>
              <a:rPr lang="cs-CZ" dirty="0" smtClean="0"/>
              <a:t>  mění obsah a forma uměleckých děl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století – </a:t>
            </a:r>
            <a:r>
              <a:rPr lang="cs-CZ" b="1" spc="300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 nových slohů</a:t>
            </a:r>
          </a:p>
          <a:p>
            <a:r>
              <a:rPr lang="cs-CZ" dirty="0" smtClean="0"/>
              <a:t> novými způsoby reagovaly na nové skutečnosti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IMPRESIONISMUS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EXPRESIONISMUS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FOLKLORISMUS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FUTURISMUS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DADAISMUS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NOVOKLASICISMUS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20. století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hudební směr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 19. století </a:t>
            </a:r>
            <a:r>
              <a:rPr lang="cs-CZ" dirty="0" smtClean="0"/>
              <a:t>ve Francii</a:t>
            </a:r>
          </a:p>
          <a:p>
            <a:r>
              <a:rPr lang="cs-CZ" dirty="0" smtClean="0"/>
              <a:t>nazvaný podle hnutí francouzských malířů :</a:t>
            </a:r>
          </a:p>
          <a:p>
            <a:pPr>
              <a:buNone/>
            </a:pP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Claude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Monet </a:t>
            </a:r>
          </a:p>
          <a:p>
            <a:pPr>
              <a:buNone/>
            </a:pP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Auguste 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Renoir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hudba chce zobrazit dojmy a nálady - často prchavé a mlhavé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užívají se nástroje s jemnějším zvukem </a:t>
            </a:r>
            <a:r>
              <a:rPr lang="cs-CZ" dirty="0" smtClean="0"/>
              <a:t>:  flétna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hoboj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lesní roh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harfa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IMPRESIONISMUS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14340" name="Picture 4" descr="http://t2.gstatic.com/images?q=tbn:ANd9GcQUs5hAzakPQJY-bRe0n9Zlkfb0YS-jp_vI50gHWqZp7Czu7Vr3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509120"/>
            <a:ext cx="2448272" cy="1615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Picture 2" descr="http://1.bp.blogspot.com/-j5c9qCSbJ2E/T3dOyRnwy3I/AAAAAAAAA0Y/eL2T6RZNdRs/s1600/klatschmohn_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20687"/>
            <a:ext cx="4104456" cy="3146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8002" name="Picture 2" descr="http://upload.wikimedia.org/wikipedia/commons/thumb/3/33/Claude_Monet_1899_Nadar.jpg/220px-Claude_Monet_1899_Nad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484784"/>
            <a:ext cx="2671564" cy="43473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30050" name="Picture 2" descr="Auguste Renoi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124744"/>
            <a:ext cx="2880320" cy="37967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0052" name="Picture 4" descr="Soubor:Pierre-Auguste Renoir - In the Gard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04664"/>
            <a:ext cx="37528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upload.wikimedia.org/wikipedia/commons/thumb/f/f9/Claude_Debussy_ca_1908%2C_foto_av_F%C3%A9lix_Nadar.jpg/220px-Claude_Debussy_ca_1908%2C_foto_av_F%C3%A9lix_Nad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548680"/>
            <a:ext cx="2493129" cy="3456384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1862-1918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pařížská konzervatoř</a:t>
            </a:r>
          </a:p>
          <a:p>
            <a:r>
              <a:rPr lang="cs-CZ" dirty="0" smtClean="0"/>
              <a:t>patřil mezi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impresionisty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orchestrální skladby:   tři symfonická 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Nokturna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</a:t>
            </a:r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Oblaka, Slavnosti, Sirény</a:t>
            </a: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/>
              <a:t> orchestrální cyklus </a:t>
            </a:r>
            <a:r>
              <a:rPr lang="cs-CZ" b="1" dirty="0" smtClean="0"/>
              <a:t>: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/>
              <a:t>literární opera: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Pelléas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Mélisanda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klavírní tvorba: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Dětský koutek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Preludia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Obrazy I a II</a:t>
            </a: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CLAUDE DEBUSSY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Maurice Ravel 19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5206"/>
            <a:ext cx="2749674" cy="3659342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1875- 1937</a:t>
            </a:r>
          </a:p>
          <a:p>
            <a:r>
              <a:rPr lang="cs-CZ" dirty="0" smtClean="0"/>
              <a:t>převzal </a:t>
            </a:r>
            <a:r>
              <a:rPr lang="cs-CZ" dirty="0" err="1" smtClean="0"/>
              <a:t>Debussyho</a:t>
            </a:r>
            <a:r>
              <a:rPr lang="cs-CZ" dirty="0" smtClean="0"/>
              <a:t>  novátorský  styl</a:t>
            </a:r>
          </a:p>
          <a:p>
            <a:r>
              <a:rPr lang="cs-CZ" dirty="0" smtClean="0"/>
              <a:t> španěl   - odraz v tvorbě: </a:t>
            </a:r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Španělská rapsodie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Španělská hodinka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jeho </a:t>
            </a:r>
            <a:r>
              <a:rPr lang="cs-CZ" b="1" dirty="0" smtClean="0"/>
              <a:t>dílo není čistě impresionistické</a:t>
            </a:r>
          </a:p>
          <a:p>
            <a:r>
              <a:rPr lang="cs-CZ" dirty="0" smtClean="0"/>
              <a:t> impresionismus tvoří základ + typické španělské motivy +  vliv jazzu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asi 60 děl</a:t>
            </a:r>
          </a:p>
          <a:p>
            <a:r>
              <a:rPr lang="cs-CZ" dirty="0" smtClean="0"/>
              <a:t>orchestrální skladba: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Bolero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-</a:t>
            </a:r>
            <a:r>
              <a:rPr lang="cs-CZ" dirty="0" smtClean="0"/>
              <a:t> původně taneční skladba složena pro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baletku Idu </a:t>
            </a:r>
            <a:r>
              <a:rPr lang="cs-CZ" dirty="0" err="1" smtClean="0"/>
              <a:t>Rubinsteinovou</a:t>
            </a:r>
            <a:endParaRPr lang="cs-CZ" dirty="0" smtClean="0"/>
          </a:p>
          <a:p>
            <a:r>
              <a:rPr lang="cs-CZ" dirty="0" smtClean="0"/>
              <a:t>balet: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Dafnis 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Chloé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Pohádky Matky husy</a:t>
            </a:r>
          </a:p>
          <a:p>
            <a:r>
              <a:rPr lang="cs-CZ" dirty="0" smtClean="0"/>
              <a:t> opery: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Španělská hodinka,  Dítě a kouzla</a:t>
            </a:r>
          </a:p>
          <a:p>
            <a:r>
              <a:rPr lang="cs-CZ" dirty="0" smtClean="0"/>
              <a:t> klavírní skladby: 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Vodotrysky, Pavana za mrtvou infantku,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Kašpar noci</a:t>
            </a:r>
          </a:p>
          <a:p>
            <a:pPr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MAURICE RAVEL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první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vzpourou hudby </a:t>
            </a:r>
            <a:r>
              <a:rPr lang="cs-CZ" dirty="0" smtClean="0"/>
              <a:t>proti stávajícím zvyklostem</a:t>
            </a:r>
          </a:p>
          <a:p>
            <a:r>
              <a:rPr lang="cs-CZ" dirty="0" smtClean="0"/>
              <a:t>inspiruje se vášnivými city, stavy chorobné hrůzy,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prudce se měnícími duševními stavy</a:t>
            </a:r>
            <a:r>
              <a:rPr lang="cs-CZ" dirty="0" smtClean="0"/>
              <a:t>, ale také výraznou lyrikou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prudkých kontrastů</a:t>
            </a:r>
            <a:r>
              <a:rPr lang="cs-CZ" dirty="0" smtClean="0"/>
              <a:t>, plná drsnosti, náhlých výbuchů a výkřiků</a:t>
            </a:r>
          </a:p>
          <a:p>
            <a:r>
              <a:rPr lang="cs-CZ" i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housle</a:t>
            </a:r>
            <a:r>
              <a:rPr lang="cs-CZ" dirty="0" smtClean="0"/>
              <a:t> - dříve ceněný pro svou zpěvnost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-&gt;</a:t>
            </a:r>
            <a:r>
              <a:rPr lang="cs-CZ" dirty="0" smtClean="0"/>
              <a:t> nyní vyluzují drsné tóny spodních poloh střídány  rázem zvuky krajních výšek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 =  </a:t>
            </a:r>
            <a:r>
              <a:rPr lang="cs-CZ" b="1" spc="300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vyjádřit  vnitřní citové napětí</a:t>
            </a:r>
            <a:endParaRPr lang="cs-CZ" b="1" spc="300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EXPRESIONISMUS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35696" y="6203667"/>
            <a:ext cx="453650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134146" name="Picture 2" descr="http://intelektualove.files.wordpress.com/2006/10/expresion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48680"/>
            <a:ext cx="4320480" cy="5450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http://upload.wikimedia.org/wikipedia/commons/thumb/a/ad/Arnold_Schoenberg_la_1948.jpg/220px-Arnold_Schoenberg_la_19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620688"/>
            <a:ext cx="2746962" cy="3458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23728" y="6237312"/>
            <a:ext cx="453650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ARNOLD SCHÖNBERG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1874 - 1951</a:t>
            </a:r>
          </a:p>
          <a:p>
            <a:r>
              <a:rPr lang="cs-CZ" dirty="0" smtClean="0"/>
              <a:t> rakouský skladatel, hudební teoretik</a:t>
            </a:r>
          </a:p>
          <a:p>
            <a:r>
              <a:rPr lang="cs-CZ" dirty="0" smtClean="0"/>
              <a:t>hlavní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 hudby 20. století</a:t>
            </a:r>
            <a:endParaRPr lang="cs-CZ" dirty="0" smtClean="0"/>
          </a:p>
          <a:p>
            <a:r>
              <a:rPr lang="cs-CZ" dirty="0" smtClean="0"/>
              <a:t>byl Žid - nástup fašismu </a:t>
            </a:r>
            <a:r>
              <a:rPr lang="ja-JP" altLang="en-US" dirty="0" smtClean="0"/>
              <a:t>→ </a:t>
            </a:r>
            <a:r>
              <a:rPr lang="cs-CZ" dirty="0" smtClean="0"/>
              <a:t>emigroval do Francie, USA</a:t>
            </a:r>
          </a:p>
          <a:p>
            <a:r>
              <a:rPr lang="cs-CZ" dirty="0" smtClean="0"/>
              <a:t> tvorba =&gt;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odráží složitý myšlenkový svět </a:t>
            </a:r>
          </a:p>
          <a:p>
            <a:pPr>
              <a:buNone/>
            </a:pP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cyklus melodramů: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Pierrot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Lunaire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(Měsíční pierot)</a:t>
            </a:r>
          </a:p>
          <a:p>
            <a:pPr>
              <a:buNone/>
            </a:pPr>
            <a:r>
              <a:rPr lang="cs-CZ" dirty="0" smtClean="0"/>
              <a:t>                                            </a:t>
            </a:r>
            <a:r>
              <a:rPr lang="cs-CZ" sz="2000" i="1" dirty="0" smtClean="0"/>
              <a:t>- pro ženský hlas a komorní soubor</a:t>
            </a:r>
            <a:endParaRPr lang="cs-CZ" i="1" dirty="0" smtClean="0"/>
          </a:p>
          <a:p>
            <a:r>
              <a:rPr lang="cs-CZ" dirty="0" smtClean="0"/>
              <a:t>opera 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Mojžíš a Áron</a:t>
            </a: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/>
              <a:t>oratorium 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Žebřík Jakobův</a:t>
            </a:r>
          </a:p>
          <a:p>
            <a:r>
              <a:rPr lang="cs-CZ" dirty="0" smtClean="0"/>
              <a:t>vokálně instrumentální kompozice: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 který přežil Varšavu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</a:t>
            </a:r>
            <a:r>
              <a:rPr lang="cs-CZ" sz="2000" i="1" dirty="0" smtClean="0"/>
              <a:t>reflektující drama 2.SV (vyvraždění </a:t>
            </a:r>
            <a:r>
              <a:rPr lang="cs-CZ" sz="2000" i="1" dirty="0" err="1" smtClean="0"/>
              <a:t>goetha</a:t>
            </a:r>
            <a:r>
              <a:rPr lang="cs-CZ" dirty="0" smtClean="0"/>
              <a:t>)</a:t>
            </a:r>
          </a:p>
          <a:p>
            <a:r>
              <a:rPr lang="cs-CZ" dirty="0" smtClean="0"/>
              <a:t>hudebně teoretické dílo 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Nauka o harmonii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Styl a idea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ARNOLD SCHÖNBERG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1895- 1982</a:t>
            </a:r>
          </a:p>
          <a:p>
            <a:r>
              <a:rPr lang="cs-CZ" dirty="0" smtClean="0"/>
              <a:t>německý skladatel a pedagog</a:t>
            </a:r>
          </a:p>
          <a:p>
            <a:r>
              <a:rPr lang="cs-CZ" dirty="0" smtClean="0"/>
              <a:t>rozvíjí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tvorbu hudebního divadla</a:t>
            </a:r>
            <a:r>
              <a:rPr lang="cs-CZ" dirty="0" smtClean="0"/>
              <a:t>, především tvorbu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jevištní</a:t>
            </a:r>
            <a:r>
              <a:rPr lang="cs-CZ" dirty="0" smtClean="0"/>
              <a:t> (opery)</a:t>
            </a:r>
          </a:p>
          <a:p>
            <a:r>
              <a:rPr lang="cs-CZ" dirty="0" smtClean="0"/>
              <a:t>usiloval o nový typ jevištního díla, v němž se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hudba, slovo a pohyb vzájemně doplňují a umocňují</a:t>
            </a:r>
          </a:p>
          <a:p>
            <a:r>
              <a:rPr lang="cs-CZ" dirty="0" smtClean="0"/>
              <a:t>vyšel ze zásad antického, středověkého a renesančního divadla a současně se vracel k folkloru</a:t>
            </a:r>
          </a:p>
          <a:p>
            <a:r>
              <a:rPr lang="cs-CZ" dirty="0" smtClean="0"/>
              <a:t>směřoval k 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prostému výrazu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zdůraznění rytmu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co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nejjednodušší harmonii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CARL ORFF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6" name="Picture 2" descr="http://www.orff.de/typo3temp/pics/4e706e9f7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4664"/>
            <a:ext cx="2507741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kantáta :  </a:t>
            </a:r>
            <a:r>
              <a:rPr lang="cs-CZ" sz="2800" b="1" dirty="0" err="1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 </a:t>
            </a:r>
            <a:r>
              <a:rPr lang="cs-CZ" sz="28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</a:t>
            </a:r>
            <a:r>
              <a:rPr lang="cs-CZ" dirty="0" smtClean="0"/>
              <a:t>-   </a:t>
            </a:r>
            <a:r>
              <a:rPr lang="cs-CZ" sz="2400" i="1" dirty="0" smtClean="0"/>
              <a:t>začátek osobitého stylu </a:t>
            </a:r>
          </a:p>
          <a:p>
            <a:pPr>
              <a:buNone/>
            </a:pPr>
            <a:r>
              <a:rPr lang="cs-CZ" sz="2400" i="1" dirty="0" smtClean="0"/>
              <a:t>                                                                -   komponování, na texty středověkých        </a:t>
            </a:r>
          </a:p>
          <a:p>
            <a:pPr>
              <a:buNone/>
            </a:pPr>
            <a:r>
              <a:rPr lang="cs-CZ" sz="2400" i="1" dirty="0" smtClean="0"/>
              <a:t>                                                                     vagantských písní</a:t>
            </a:r>
          </a:p>
          <a:p>
            <a:r>
              <a:rPr lang="cs-CZ" u="sng" dirty="0" smtClean="0"/>
              <a:t>oratorní triptych</a:t>
            </a:r>
            <a:r>
              <a:rPr lang="cs-CZ" dirty="0" smtClean="0"/>
              <a:t>: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Trionfi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burana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Catulli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carmina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Frionfi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Afrodite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opery</a:t>
            </a:r>
            <a:r>
              <a:rPr lang="cs-CZ" dirty="0" smtClean="0"/>
              <a:t> 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Chytračka   </a:t>
            </a:r>
            <a:r>
              <a:rPr lang="cs-CZ" dirty="0" smtClean="0"/>
              <a:t>- </a:t>
            </a:r>
            <a:r>
              <a:rPr lang="cs-CZ" sz="1900" i="1" dirty="0" smtClean="0"/>
              <a:t>obdoba Chytré horákyně, královny Koloběžky </a:t>
            </a:r>
            <a:r>
              <a:rPr lang="cs-CZ" dirty="0" smtClean="0"/>
              <a:t>	        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Antigona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Sen noci svatojánské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Oidipus- Tyran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Prométheus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CARL ORFF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estetický program německé hudební avantgardy</a:t>
            </a:r>
          </a:p>
          <a:p>
            <a:pPr>
              <a:buNone/>
            </a:pPr>
            <a:r>
              <a:rPr lang="cs-CZ" dirty="0" smtClean="0"/>
              <a:t>   těsně po I.světové válce</a:t>
            </a:r>
          </a:p>
          <a:p>
            <a:r>
              <a:rPr lang="cs-CZ" dirty="0" smtClean="0"/>
              <a:t>odmítá romantickou citovost</a:t>
            </a:r>
          </a:p>
          <a:p>
            <a:r>
              <a:rPr lang="cs-CZ" dirty="0" smtClean="0"/>
              <a:t>orientuje se na neoklasicismus</a:t>
            </a:r>
          </a:p>
          <a:p>
            <a:r>
              <a:rPr lang="cs-CZ" dirty="0" smtClean="0"/>
              <a:t>vstřebává některé prvky expresionismu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VĚCNOST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b/be/Paul_Hindemith_1923.jpg/300px-Paul_Hindemith_19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4664"/>
            <a:ext cx="2714625" cy="3286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1895- 1963</a:t>
            </a:r>
          </a:p>
          <a:p>
            <a:r>
              <a:rPr lang="cs-CZ" dirty="0" smtClean="0"/>
              <a:t>skladatel, dirigent, violista, pedagog </a:t>
            </a:r>
          </a:p>
          <a:p>
            <a:r>
              <a:rPr lang="cs-CZ" dirty="0" smtClean="0"/>
              <a:t>chtěl nastolit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hudební výraz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odpovídající dobovým </a:t>
            </a:r>
          </a:p>
          <a:p>
            <a:pPr>
              <a:buNone/>
            </a:pPr>
            <a:r>
              <a:rPr lang="cs-CZ" dirty="0" smtClean="0"/>
              <a:t>    ideálům moderní civilizace  =&gt;  </a:t>
            </a:r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naprostá stručnost a přísná věcnost</a:t>
            </a:r>
          </a:p>
          <a:p>
            <a:r>
              <a:rPr lang="cs-CZ" dirty="0" smtClean="0"/>
              <a:t> v hudbě má být  potlačeno vše osobní, soukromé =&gt;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„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má být čistá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r>
              <a:rPr lang="cs-CZ" dirty="0" smtClean="0"/>
              <a:t>nacisty donucen opustit Německo, odešel do Ankary, do USA a žil tam až do roku 1950</a:t>
            </a:r>
          </a:p>
          <a:p>
            <a:r>
              <a:rPr lang="cs-CZ" dirty="0" smtClean="0"/>
              <a:t>po návratu do Evropy žil trvale ve Švýcarsku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PAUL HINDEMITH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opera 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Harmonie světa</a:t>
            </a:r>
          </a:p>
          <a:p>
            <a:r>
              <a:rPr lang="cs-CZ" dirty="0" smtClean="0"/>
              <a:t>symfonie: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Mathias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Harmonie světa</a:t>
            </a:r>
            <a:r>
              <a:rPr lang="cs-CZ" dirty="0" smtClean="0"/>
              <a:t> - (</a:t>
            </a:r>
            <a:r>
              <a:rPr lang="cs-CZ" sz="1800" i="1" dirty="0" smtClean="0"/>
              <a:t>námětem byl život astronoma </a:t>
            </a:r>
          </a:p>
          <a:p>
            <a:pPr>
              <a:buNone/>
            </a:pPr>
            <a:r>
              <a:rPr lang="cs-CZ" sz="1800" i="1" dirty="0" smtClean="0"/>
              <a:t>                                                                                                                                 </a:t>
            </a:r>
            <a:r>
              <a:rPr lang="cs-CZ" sz="1800" i="1" dirty="0" err="1" smtClean="0"/>
              <a:t>Keplera</a:t>
            </a:r>
            <a:r>
              <a:rPr lang="cs-CZ" sz="1800" i="1" dirty="0" smtClean="0"/>
              <a:t>)	</a:t>
            </a:r>
            <a:endParaRPr lang="cs-CZ" i="1" dirty="0" smtClean="0"/>
          </a:p>
          <a:p>
            <a:r>
              <a:rPr lang="cs-CZ" dirty="0" smtClean="0"/>
              <a:t>koncertní hudba pro smyčce a žestě</a:t>
            </a:r>
          </a:p>
          <a:p>
            <a:r>
              <a:rPr lang="cs-CZ" dirty="0" smtClean="0"/>
              <a:t>opera pro děti: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Stavíme město</a:t>
            </a:r>
          </a:p>
          <a:p>
            <a:r>
              <a:rPr lang="cs-CZ" dirty="0" smtClean="0"/>
              <a:t>klavírní dílo: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Ludus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tonalit </a:t>
            </a:r>
            <a:r>
              <a:rPr lang="cs-CZ" dirty="0" smtClean="0"/>
              <a:t>(Hra s tóny) - </a:t>
            </a:r>
            <a:r>
              <a:rPr lang="cs-CZ" i="1" dirty="0" smtClean="0"/>
              <a:t>sled 12 fug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PAUL HINDEMITH - dílo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 výrazný styl  20.století</a:t>
            </a:r>
          </a:p>
          <a:p>
            <a:r>
              <a:rPr lang="cs-CZ" dirty="0" smtClean="0"/>
              <a:t>folklór  -&gt; inspirační zdroj romantismu </a:t>
            </a:r>
          </a:p>
          <a:p>
            <a:r>
              <a:rPr lang="cs-CZ" dirty="0" smtClean="0"/>
              <a:t>snaha proniknout až k pradávným kořenům hudby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je </a:t>
            </a:r>
            <a:r>
              <a:rPr lang="cs-CZ" b="1" dirty="0" smtClean="0"/>
              <a:t>:   </a:t>
            </a:r>
            <a:r>
              <a:rPr lang="cs-CZ" dirty="0" smtClean="0"/>
              <a:t>*  výrazná </a:t>
            </a:r>
          </a:p>
          <a:p>
            <a:pPr>
              <a:buNone/>
            </a:pPr>
            <a:r>
              <a:rPr lang="cs-CZ" dirty="0" smtClean="0"/>
              <a:t>                         *  křiklavě různorodá</a:t>
            </a:r>
          </a:p>
          <a:p>
            <a:pPr>
              <a:buNone/>
            </a:pPr>
            <a:r>
              <a:rPr lang="cs-CZ" dirty="0" smtClean="0"/>
              <a:t>                         *  drsná  melodická linie </a:t>
            </a:r>
          </a:p>
          <a:p>
            <a:pPr>
              <a:buNone/>
            </a:pPr>
            <a:r>
              <a:rPr lang="cs-CZ" dirty="0" smtClean="0"/>
              <a:t>                         *  ostrý rytmus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FOLKLORISMUS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civilizační tendence </a:t>
            </a: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futuristé obdivují techniku, stroje, civilizaci </a:t>
            </a:r>
          </a:p>
          <a:p>
            <a:r>
              <a:rPr lang="cs-CZ" i="1" dirty="0" smtClean="0"/>
              <a:t>kouřící lokomotiva je podle nich krásnější než antická socha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FUTURISMUS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86018" name="Picture 2" descr="http://nd03.jxs.cz/666/320/fa90b254a4_58019828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501008"/>
            <a:ext cx="3600400" cy="2519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hudbě se přímo neprosazuje</a:t>
            </a:r>
          </a:p>
          <a:p>
            <a:r>
              <a:rPr lang="cs-CZ" dirty="0" smtClean="0"/>
              <a:t> vliv dadaismu se projevuje u autorů sdružených do skupiny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Pařížská šestka</a:t>
            </a:r>
          </a:p>
          <a:p>
            <a:r>
              <a:rPr lang="cs-CZ" dirty="0" smtClean="0"/>
              <a:t>někteří z nich jsou velkými experimentátory </a:t>
            </a:r>
          </a:p>
          <a:p>
            <a:r>
              <a:rPr lang="cs-CZ" dirty="0" smtClean="0"/>
              <a:t> zhudebňují třeba  jídelní lístek v restauraci,   </a:t>
            </a:r>
          </a:p>
          <a:p>
            <a:pPr>
              <a:buNone/>
            </a:pPr>
            <a:r>
              <a:rPr lang="cs-CZ" dirty="0" smtClean="0"/>
              <a:t>                                         katalog hospodářských strojů,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vtipy nebo inzeráty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DADAISMUS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8261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83970" name="Picture 2" descr="http://www.kunsthalle-deutschland.de/files/2012/09/dada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933056"/>
            <a:ext cx="3240360" cy="22814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skupina 6 skladatelů, utvářela se během 2.světové války</a:t>
            </a:r>
          </a:p>
          <a:p>
            <a:r>
              <a:rPr lang="cs-CZ" dirty="0" smtClean="0"/>
              <a:t>heslem skupiny bylo </a:t>
            </a:r>
            <a:r>
              <a:rPr lang="cs-CZ" i="1" dirty="0" err="1" smtClean="0"/>
              <a:t>Faire</a:t>
            </a:r>
            <a:r>
              <a:rPr lang="cs-CZ" i="1" dirty="0" smtClean="0"/>
              <a:t> </a:t>
            </a:r>
            <a:r>
              <a:rPr lang="cs-CZ" i="1" dirty="0" err="1" smtClean="0"/>
              <a:t>plaisir</a:t>
            </a:r>
            <a:r>
              <a:rPr lang="cs-CZ" dirty="0" smtClean="0"/>
              <a:t> = dělat radost, bavit</a:t>
            </a:r>
          </a:p>
          <a:p>
            <a:r>
              <a:rPr lang="cs-CZ" dirty="0" smtClean="0"/>
              <a:t>chtěli tvořit „hudbu všedního dne“ </a:t>
            </a:r>
          </a:p>
          <a:p>
            <a:r>
              <a:rPr lang="cs-CZ" dirty="0" smtClean="0"/>
              <a:t>jejich hudba měla být srozumitelná a přístupná.</a:t>
            </a:r>
          </a:p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err="1" smtClean="0"/>
              <a:t>Darius</a:t>
            </a:r>
            <a:r>
              <a:rPr lang="cs-CZ" b="1" dirty="0" smtClean="0"/>
              <a:t> </a:t>
            </a:r>
            <a:r>
              <a:rPr lang="cs-CZ" b="1" dirty="0" err="1" smtClean="0"/>
              <a:t>Milhaud</a:t>
            </a:r>
            <a:r>
              <a:rPr lang="cs-CZ" dirty="0" smtClean="0"/>
              <a:t>   /</a:t>
            </a:r>
            <a:r>
              <a:rPr lang="cs-CZ" dirty="0" err="1" smtClean="0"/>
              <a:t>darius</a:t>
            </a:r>
            <a:r>
              <a:rPr lang="cs-CZ" dirty="0" smtClean="0"/>
              <a:t> </a:t>
            </a:r>
            <a:r>
              <a:rPr lang="cs-CZ" dirty="0" err="1" smtClean="0"/>
              <a:t>mió</a:t>
            </a:r>
            <a:r>
              <a:rPr lang="cs-CZ" dirty="0" smtClean="0"/>
              <a:t>/</a:t>
            </a:r>
          </a:p>
          <a:p>
            <a:r>
              <a:rPr lang="cs-CZ" b="1" dirty="0" err="1" smtClean="0"/>
              <a:t>Arthur</a:t>
            </a:r>
            <a:r>
              <a:rPr lang="cs-CZ" b="1" dirty="0" smtClean="0"/>
              <a:t> </a:t>
            </a:r>
            <a:r>
              <a:rPr lang="cs-CZ" b="1" dirty="0" err="1" smtClean="0"/>
              <a:t>Honegger</a:t>
            </a:r>
            <a:r>
              <a:rPr lang="cs-CZ" b="1" dirty="0" smtClean="0"/>
              <a:t> </a:t>
            </a:r>
            <a:r>
              <a:rPr lang="cs-CZ" dirty="0" smtClean="0"/>
              <a:t>   /</a:t>
            </a:r>
            <a:r>
              <a:rPr lang="cs-CZ" dirty="0" err="1" smtClean="0"/>
              <a:t>artur</a:t>
            </a:r>
            <a:r>
              <a:rPr lang="cs-CZ" dirty="0" smtClean="0"/>
              <a:t> </a:t>
            </a:r>
            <a:r>
              <a:rPr lang="cs-CZ" dirty="0" err="1" smtClean="0"/>
              <a:t>onégr</a:t>
            </a:r>
            <a:r>
              <a:rPr lang="cs-CZ" dirty="0" smtClean="0"/>
              <a:t>/</a:t>
            </a:r>
          </a:p>
          <a:p>
            <a:r>
              <a:rPr lang="cs-CZ" b="1" dirty="0" err="1" smtClean="0"/>
              <a:t>Francis</a:t>
            </a:r>
            <a:r>
              <a:rPr lang="cs-CZ" b="1" dirty="0" smtClean="0"/>
              <a:t> </a:t>
            </a:r>
            <a:r>
              <a:rPr lang="cs-CZ" b="1" dirty="0" err="1" smtClean="0"/>
              <a:t>Poulenc</a:t>
            </a:r>
            <a:r>
              <a:rPr lang="cs-CZ" b="1" dirty="0" smtClean="0"/>
              <a:t>   </a:t>
            </a:r>
            <a:r>
              <a:rPr lang="cs-CZ" dirty="0" smtClean="0"/>
              <a:t> /</a:t>
            </a:r>
            <a:r>
              <a:rPr lang="cs-CZ" dirty="0" err="1" smtClean="0"/>
              <a:t>francis</a:t>
            </a:r>
            <a:r>
              <a:rPr lang="cs-CZ" dirty="0" smtClean="0"/>
              <a:t> </a:t>
            </a:r>
            <a:r>
              <a:rPr lang="cs-CZ" dirty="0" err="1" smtClean="0"/>
              <a:t>pulánk</a:t>
            </a:r>
            <a:r>
              <a:rPr lang="cs-CZ" dirty="0" smtClean="0"/>
              <a:t>/ </a:t>
            </a:r>
          </a:p>
          <a:p>
            <a:r>
              <a:rPr lang="cs-CZ" i="1" dirty="0" smtClean="0"/>
              <a:t>méně významní</a:t>
            </a:r>
            <a:r>
              <a:rPr lang="cs-CZ" dirty="0" smtClean="0"/>
              <a:t>:  </a:t>
            </a:r>
            <a:r>
              <a:rPr lang="cs-CZ" b="1" dirty="0" err="1" smtClean="0"/>
              <a:t>George</a:t>
            </a:r>
            <a:r>
              <a:rPr lang="cs-CZ" b="1" dirty="0" smtClean="0"/>
              <a:t> </a:t>
            </a:r>
            <a:r>
              <a:rPr lang="cs-CZ" b="1" dirty="0" err="1" smtClean="0"/>
              <a:t>Auric</a:t>
            </a:r>
            <a:r>
              <a:rPr lang="cs-CZ" b="1" dirty="0" smtClean="0"/>
              <a:t>   </a:t>
            </a:r>
            <a:r>
              <a:rPr lang="cs-CZ" dirty="0" smtClean="0"/>
              <a:t> /</a:t>
            </a:r>
            <a:r>
              <a:rPr lang="cs-CZ" dirty="0" err="1" smtClean="0"/>
              <a:t>žorž</a:t>
            </a:r>
            <a:r>
              <a:rPr lang="cs-CZ" dirty="0" smtClean="0"/>
              <a:t> </a:t>
            </a:r>
            <a:r>
              <a:rPr lang="cs-CZ" dirty="0" err="1" smtClean="0"/>
              <a:t>órik</a:t>
            </a:r>
            <a:r>
              <a:rPr lang="cs-CZ" dirty="0" smtClean="0"/>
              <a:t>/</a:t>
            </a:r>
          </a:p>
          <a:p>
            <a:r>
              <a:rPr lang="cs-CZ" dirty="0" smtClean="0"/>
              <a:t>		          </a:t>
            </a:r>
            <a:r>
              <a:rPr lang="cs-CZ" b="1" dirty="0" smtClean="0"/>
              <a:t>Luis </a:t>
            </a:r>
            <a:r>
              <a:rPr lang="cs-CZ" b="1" dirty="0" err="1" smtClean="0"/>
              <a:t>Dyrey</a:t>
            </a:r>
            <a:r>
              <a:rPr lang="cs-CZ" b="1" dirty="0" smtClean="0"/>
              <a:t>     </a:t>
            </a:r>
            <a:r>
              <a:rPr lang="cs-CZ" dirty="0" smtClean="0"/>
              <a:t> /</a:t>
            </a:r>
            <a:r>
              <a:rPr lang="cs-CZ" dirty="0" err="1" smtClean="0"/>
              <a:t>luj</a:t>
            </a:r>
            <a:r>
              <a:rPr lang="cs-CZ" dirty="0" smtClean="0"/>
              <a:t> </a:t>
            </a:r>
            <a:r>
              <a:rPr lang="cs-CZ" dirty="0" err="1" smtClean="0"/>
              <a:t>dyrej</a:t>
            </a:r>
            <a:r>
              <a:rPr lang="cs-CZ" dirty="0" smtClean="0"/>
              <a:t>/</a:t>
            </a:r>
          </a:p>
          <a:p>
            <a:r>
              <a:rPr lang="cs-CZ" dirty="0" smtClean="0"/>
              <a:t>		          </a:t>
            </a:r>
            <a:r>
              <a:rPr lang="cs-CZ" b="1" dirty="0" err="1" smtClean="0"/>
              <a:t>Germaine</a:t>
            </a:r>
            <a:r>
              <a:rPr lang="cs-CZ" b="1" dirty="0" smtClean="0"/>
              <a:t> </a:t>
            </a:r>
            <a:r>
              <a:rPr lang="cs-CZ" b="1" dirty="0" err="1" smtClean="0"/>
              <a:t>Tailleferová</a:t>
            </a:r>
            <a:r>
              <a:rPr lang="cs-CZ" dirty="0" smtClean="0"/>
              <a:t>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/</a:t>
            </a:r>
            <a:r>
              <a:rPr lang="cs-CZ" dirty="0" err="1" smtClean="0"/>
              <a:t>žerména</a:t>
            </a:r>
            <a:r>
              <a:rPr lang="cs-CZ" dirty="0" smtClean="0"/>
              <a:t> </a:t>
            </a:r>
            <a:r>
              <a:rPr lang="cs-CZ" dirty="0" err="1" smtClean="0"/>
              <a:t>tejfrová</a:t>
            </a:r>
            <a:r>
              <a:rPr lang="cs-CZ" dirty="0" smtClean="0"/>
              <a:t>/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PAŘÍŽSKÁ ŠESTKA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ARTHUR HUNEGGER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1892 – 1955</a:t>
            </a:r>
          </a:p>
          <a:p>
            <a:r>
              <a:rPr lang="cs-CZ" dirty="0" smtClean="0"/>
              <a:t>švýcarského původu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k největším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skladatelům 20. století</a:t>
            </a:r>
          </a:p>
          <a:p>
            <a:r>
              <a:rPr lang="cs-CZ" dirty="0" smtClean="0"/>
              <a:t>jeho vzorem :  </a:t>
            </a:r>
            <a:r>
              <a:rPr lang="cs-CZ" dirty="0" err="1" smtClean="0"/>
              <a:t>Bach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Brahms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Stravinskij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5778" name="Picture 2" descr="Arthur Honegg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412776"/>
            <a:ext cx="3168352" cy="44356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oratorium:  </a:t>
            </a:r>
            <a:r>
              <a:rPr lang="cs-CZ" u="sng" dirty="0" smtClean="0"/>
              <a:t>3 obrazy </a:t>
            </a:r>
            <a:r>
              <a:rPr lang="cs-CZ" dirty="0" smtClean="0"/>
              <a:t>: 1.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David pastevec, náčelník a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vůdce stád</a:t>
            </a:r>
            <a:r>
              <a:rPr lang="cs-CZ" dirty="0" smtClean="0"/>
              <a:t> (boj s Goliášem)</a:t>
            </a:r>
          </a:p>
          <a:p>
            <a:pPr>
              <a:buNone/>
            </a:pPr>
            <a:r>
              <a:rPr lang="cs-CZ" dirty="0" smtClean="0"/>
              <a:t>                                         2.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David</a:t>
            </a:r>
          </a:p>
          <a:p>
            <a:pPr>
              <a:buNone/>
            </a:pPr>
            <a:r>
              <a:rPr lang="cs-CZ" dirty="0" smtClean="0"/>
              <a:t>                                         3.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David král a prorok</a:t>
            </a:r>
          </a:p>
          <a:p>
            <a:r>
              <a:rPr lang="cs-CZ" dirty="0" smtClean="0"/>
              <a:t>symfonická tvorba:    odmítá čistou hudbu, umělecké dílo </a:t>
            </a:r>
          </a:p>
          <a:p>
            <a:pPr>
              <a:buNone/>
            </a:pPr>
            <a:r>
              <a:rPr lang="cs-CZ" dirty="0" smtClean="0"/>
              <a:t>                                         má  podle něj vždy něco ztvárňovat;</a:t>
            </a:r>
          </a:p>
          <a:p>
            <a:pPr>
              <a:buNone/>
            </a:pPr>
            <a:r>
              <a:rPr lang="cs-CZ" dirty="0" smtClean="0"/>
              <a:t>                                         nechce popisovat co se děje, ale aby        </a:t>
            </a:r>
          </a:p>
          <a:p>
            <a:pPr>
              <a:buNone/>
            </a:pPr>
            <a:r>
              <a:rPr lang="cs-CZ" dirty="0" smtClean="0"/>
              <a:t>                                         hudba  vyvolávala určité myšlenky, </a:t>
            </a:r>
          </a:p>
          <a:p>
            <a:pPr>
              <a:buNone/>
            </a:pPr>
            <a:r>
              <a:rPr lang="cs-CZ" dirty="0" smtClean="0"/>
              <a:t>                                         pocity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ARTHUR HUNEGGER  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1892 – 1974</a:t>
            </a:r>
          </a:p>
          <a:p>
            <a:r>
              <a:rPr lang="cs-CZ" dirty="0" smtClean="0"/>
              <a:t>studoval na konzervatoři v Paříži</a:t>
            </a:r>
          </a:p>
          <a:p>
            <a:r>
              <a:rPr lang="cs-CZ" dirty="0" smtClean="0"/>
              <a:t>klavírista, skladatel, profesor skladby</a:t>
            </a:r>
          </a:p>
          <a:p>
            <a:r>
              <a:rPr lang="cs-CZ" dirty="0" smtClean="0"/>
              <a:t>jeho hudbu ovlivnil několikaletý pobyt v Brazílii a USA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vztah k Praze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/>
              <a:t>r. 1966 -  řídil na Pražském jaru vlastní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skladbu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pro Prahu</a:t>
            </a:r>
          </a:p>
          <a:p>
            <a:r>
              <a:rPr lang="cs-CZ" dirty="0" smtClean="0"/>
              <a:t>		         r. 1972 -  vytvořil na počest J. A. Komenského </a:t>
            </a:r>
          </a:p>
          <a:p>
            <a:pPr>
              <a:buNone/>
            </a:pPr>
            <a:r>
              <a:rPr lang="cs-CZ" dirty="0" smtClean="0"/>
              <a:t>                                                 k výročí jeho 300letého úmrtí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kantátu</a:t>
            </a:r>
          </a:p>
          <a:p>
            <a:r>
              <a:rPr lang="cs-CZ" dirty="0" smtClean="0"/>
              <a:t>operní tvorba:   velmi důležitá úloha libreta; některé jsou </a:t>
            </a:r>
          </a:p>
          <a:p>
            <a:pPr>
              <a:buNone/>
            </a:pPr>
            <a:r>
              <a:rPr lang="cs-CZ" dirty="0" smtClean="0"/>
              <a:t>                                zhuštěny do krátkých celků =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minutové opery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obrovské dílo: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500 skladeb (33 koncertů, 18 symfonií…)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DARIUS MILHAUD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 snaží o navrácení rozvrácené hudby plné experimentů do pevně stanovených pravidel</a:t>
            </a:r>
          </a:p>
          <a:p>
            <a:r>
              <a:rPr lang="cs-CZ" dirty="0" smtClean="0"/>
              <a:t>skladatelé se obracejí ke:</a:t>
            </a:r>
          </a:p>
          <a:p>
            <a:r>
              <a:rPr lang="cs-CZ" dirty="0" smtClean="0"/>
              <a:t>                   gregoriánskému chorálu                         </a:t>
            </a:r>
          </a:p>
          <a:p>
            <a:r>
              <a:rPr lang="cs-CZ" dirty="0" smtClean="0"/>
              <a:t>                   renesanci </a:t>
            </a:r>
          </a:p>
          <a:p>
            <a:r>
              <a:rPr lang="cs-CZ" dirty="0" smtClean="0"/>
              <a:t>                   klasicismu</a:t>
            </a:r>
          </a:p>
          <a:p>
            <a:endParaRPr lang="cs-CZ" dirty="0" smtClean="0"/>
          </a:p>
          <a:p>
            <a:r>
              <a:rPr lang="cs-CZ" dirty="0" smtClean="0"/>
              <a:t>přesná forma</a:t>
            </a:r>
          </a:p>
          <a:p>
            <a:r>
              <a:rPr lang="cs-CZ" dirty="0" smtClean="0"/>
              <a:t> symetrie                       hlavní prvky hudebních děl  </a:t>
            </a:r>
          </a:p>
          <a:p>
            <a:r>
              <a:rPr lang="cs-CZ" dirty="0" smtClean="0"/>
              <a:t> harmonie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NEOKLASICISMUS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ravá složená závorka 4"/>
          <p:cNvSpPr/>
          <p:nvPr/>
        </p:nvSpPr>
        <p:spPr>
          <a:xfrm>
            <a:off x="3059832" y="4725144"/>
            <a:ext cx="432048" cy="864096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1882 – 1971</a:t>
            </a:r>
          </a:p>
          <a:p>
            <a:r>
              <a:rPr lang="cs-CZ" dirty="0" smtClean="0"/>
              <a:t>skladatel ruského původu</a:t>
            </a:r>
          </a:p>
          <a:p>
            <a:r>
              <a:rPr lang="cs-CZ" dirty="0" smtClean="0"/>
              <a:t>představitel novoklasicismu</a:t>
            </a:r>
          </a:p>
          <a:p>
            <a:r>
              <a:rPr lang="cs-CZ" dirty="0" smtClean="0"/>
              <a:t>balet:  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Pták ohnivák  </a:t>
            </a:r>
          </a:p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	    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Petruška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 Svěcení jara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Příběh vojáka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Agon</a:t>
            </a:r>
          </a:p>
          <a:p>
            <a:r>
              <a:rPr lang="cs-CZ" dirty="0" smtClean="0"/>
              <a:t>opera: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Potopa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IGOR STRAVINSKIJ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77826" name="Picture 2" descr="http://upload.wikimedia.org/wikipedia/commons/thumb/3/33/Igor_Stravinsky_LOC_32392u.jpg/225px-Igor_Stravinsky_LOC_32392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1" y="1377253"/>
            <a:ext cx="3456383" cy="4746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1891- 1953</a:t>
            </a:r>
          </a:p>
          <a:p>
            <a:r>
              <a:rPr lang="cs-CZ" dirty="0" smtClean="0"/>
              <a:t>klavírista, skladatel, dirigent</a:t>
            </a:r>
          </a:p>
          <a:p>
            <a:r>
              <a:rPr lang="cs-CZ" dirty="0" smtClean="0"/>
              <a:t>studoval na petrohradské konzervatoři, žákem </a:t>
            </a:r>
            <a:r>
              <a:rPr lang="cs-CZ" dirty="0" err="1" smtClean="0"/>
              <a:t>Rimského</a:t>
            </a:r>
            <a:r>
              <a:rPr lang="cs-CZ" dirty="0" smtClean="0"/>
              <a:t> Korsakova</a:t>
            </a:r>
          </a:p>
          <a:p>
            <a:r>
              <a:rPr lang="cs-CZ" dirty="0" smtClean="0"/>
              <a:t>nadaný (komponoval od 10 let)</a:t>
            </a:r>
          </a:p>
          <a:p>
            <a:r>
              <a:rPr lang="cs-CZ" dirty="0" smtClean="0"/>
              <a:t>spolupracoval s Ruským baletem</a:t>
            </a:r>
          </a:p>
          <a:p>
            <a:r>
              <a:rPr lang="cs-CZ" dirty="0" smtClean="0"/>
              <a:t> 1914- </a:t>
            </a:r>
            <a:r>
              <a:rPr lang="cs-CZ" i="1" dirty="0" err="1" smtClean="0"/>
              <a:t>Rubinštejnova</a:t>
            </a:r>
            <a:r>
              <a:rPr lang="cs-CZ" i="1" dirty="0" smtClean="0"/>
              <a:t> cena za 1. klavírní </a:t>
            </a:r>
            <a:r>
              <a:rPr lang="cs-CZ" i="1" dirty="0" err="1" smtClean="0"/>
              <a:t>konzert</a:t>
            </a:r>
            <a:r>
              <a:rPr lang="cs-CZ" dirty="0" smtClean="0"/>
              <a:t>→  </a:t>
            </a:r>
          </a:p>
          <a:p>
            <a:pPr>
              <a:buNone/>
            </a:pPr>
            <a:r>
              <a:rPr lang="cs-CZ" dirty="0" smtClean="0"/>
              <a:t>                koncertní turné přes Sibiř, Japonsko, do USA</a:t>
            </a:r>
          </a:p>
          <a:p>
            <a:r>
              <a:rPr lang="cs-CZ" dirty="0" smtClean="0"/>
              <a:t> 1918-1932 - žil střídavě v Paříži a USA	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SERGEJ PROKOFJEV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symfonií (7)</a:t>
            </a:r>
          </a:p>
          <a:p>
            <a:r>
              <a:rPr lang="cs-CZ" dirty="0" smtClean="0"/>
              <a:t>první symfonická pohádka : 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Péťa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vlk</a:t>
            </a:r>
          </a:p>
          <a:p>
            <a:r>
              <a:rPr lang="cs-CZ" dirty="0" smtClean="0"/>
              <a:t>opera: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Hráč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Láska ke třem pomerančům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Ohnivý anděl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Vojna a mír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Příběh opravdového člověka</a:t>
            </a:r>
          </a:p>
          <a:p>
            <a:r>
              <a:rPr lang="cs-CZ" dirty="0" smtClean="0"/>
              <a:t>balety: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Romeo a Julie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Kamenný kvítek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r>
              <a:rPr lang="cs-CZ" dirty="0" smtClean="0"/>
              <a:t>kantáty: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 Hrozný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Alexandr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Hněvský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5 klavírních koncertů				</a:t>
            </a:r>
          </a:p>
          <a:p>
            <a:r>
              <a:rPr lang="cs-CZ" dirty="0" smtClean="0"/>
              <a:t>hudba k filmům 	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SERGEJ PROKOFJEV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67586" name="Picture 2" descr="http://upload.wikimedia.org/wikipedia/commons/thumb/2/2d/Sergei_Prokofiev_02.jpg/220px-Sergei_Prokofiev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276872"/>
            <a:ext cx="3376111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1906- 1975</a:t>
            </a:r>
          </a:p>
          <a:p>
            <a:r>
              <a:rPr lang="cs-CZ" b="1" dirty="0" smtClean="0"/>
              <a:t>jedním z největších symfoniků 20.století</a:t>
            </a:r>
            <a:endParaRPr lang="cs-CZ" dirty="0" smtClean="0"/>
          </a:p>
          <a:p>
            <a:r>
              <a:rPr lang="cs-CZ" dirty="0" smtClean="0"/>
              <a:t>studoval na konzervatoři v Leningradě, kde byl později pedagogem</a:t>
            </a:r>
          </a:p>
          <a:p>
            <a:r>
              <a:rPr lang="cs-CZ" dirty="0" smtClean="0"/>
              <a:t>první skladby- avantgardní tendence, korespondence </a:t>
            </a:r>
          </a:p>
          <a:p>
            <a:pPr>
              <a:buNone/>
            </a:pPr>
            <a:r>
              <a:rPr lang="cs-CZ" dirty="0" smtClean="0"/>
              <a:t>                              s expresionismem, sklon k satiře</a:t>
            </a:r>
          </a:p>
          <a:p>
            <a:r>
              <a:rPr lang="cs-CZ" dirty="0" smtClean="0"/>
              <a:t>výrazná koncentrace a monumentalizace programových </a:t>
            </a:r>
          </a:p>
          <a:p>
            <a:pPr>
              <a:buNone/>
            </a:pPr>
            <a:r>
              <a:rPr lang="cs-CZ" dirty="0" smtClean="0"/>
              <a:t>    námětů 	</a:t>
            </a:r>
          </a:p>
          <a:p>
            <a:r>
              <a:rPr lang="cs-CZ" dirty="0" smtClean="0"/>
              <a:t>ke konci života -&gt; vysoká umělecká prestiž  doma i </a:t>
            </a:r>
          </a:p>
          <a:p>
            <a:pPr>
              <a:buNone/>
            </a:pPr>
            <a:r>
              <a:rPr lang="cs-CZ" dirty="0" smtClean="0"/>
              <a:t>    v zahraničí  =&gt; mnohem kritičtější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2006 - Pražské jaro - </a:t>
            </a:r>
            <a:r>
              <a:rPr lang="cs-CZ" dirty="0" smtClean="0"/>
              <a:t>k uctění jeho památky předvedlo </a:t>
            </a:r>
          </a:p>
          <a:p>
            <a:pPr>
              <a:buNone/>
            </a:pPr>
            <a:r>
              <a:rPr lang="cs-CZ" dirty="0" smtClean="0"/>
              <a:t>    celou řadu jeho děl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DMITRIJ ŠOSTAKOVITZ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15 symfonií: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Symfonie č. 7- </a:t>
            </a:r>
            <a:r>
              <a:rPr lang="cs-CZ" sz="2300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Leningradská</a:t>
            </a:r>
          </a:p>
          <a:p>
            <a:pPr>
              <a:buNone/>
            </a:pPr>
            <a:r>
              <a:rPr lang="cs-CZ" sz="23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300" i="1" dirty="0" smtClean="0"/>
              <a:t>(z 2.SV, blokáda Leningradu nacisty, psal v obležení města. Nabídli mu, že by ho vyvedli- nepřijal, provedení v době blokády)</a:t>
            </a:r>
            <a:endParaRPr lang="cs-CZ" i="1" dirty="0" smtClean="0"/>
          </a:p>
          <a:p>
            <a:r>
              <a:rPr lang="cs-CZ" dirty="0" smtClean="0"/>
              <a:t>oratorium: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 o lesích</a:t>
            </a:r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/>
              <a:t>opery: 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Kateřina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Izmajlová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</a:p>
          <a:p>
            <a:r>
              <a:rPr lang="cs-CZ" dirty="0" smtClean="0"/>
              <a:t>koncerty</a:t>
            </a:r>
          </a:p>
          <a:p>
            <a:r>
              <a:rPr lang="cs-CZ" dirty="0" smtClean="0"/>
              <a:t>smyčcové kvartety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DMITRIJ ŠOSTAKOVITZ - dílo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63490" name="Picture 2" descr="http://4.bp.blogspot.com/_0FXoUrOYPgM/TO-D2I7uJrI/AAAAAAAAEIU/7t47un4ZqX4/s320/44-shostakovi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924944"/>
            <a:ext cx="3384376" cy="3151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3.-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zstravnik.cz</a:t>
            </a:r>
            <a:r>
              <a:rPr lang="cs-CZ" dirty="0" smtClean="0">
                <a:hlinkClick r:id="rId3"/>
              </a:rPr>
              <a:t>/e_</a:t>
            </a:r>
            <a:r>
              <a:rPr lang="cs-CZ" dirty="0" err="1" smtClean="0">
                <a:hlinkClick r:id="rId3"/>
              </a:rPr>
              <a:t>zemepis</a:t>
            </a:r>
            <a:r>
              <a:rPr lang="cs-CZ" dirty="0" smtClean="0">
                <a:hlinkClick r:id="rId3"/>
              </a:rPr>
              <a:t>/8_</a:t>
            </a:r>
            <a:r>
              <a:rPr lang="cs-CZ" dirty="0" err="1" smtClean="0">
                <a:hlinkClick r:id="rId3"/>
              </a:rPr>
              <a:t>rocnik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evropa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uvod.htm</a:t>
            </a:r>
            <a:endParaRPr lang="cs-CZ" dirty="0" smtClean="0"/>
          </a:p>
          <a:p>
            <a:r>
              <a:rPr lang="cs-CZ" dirty="0" smtClean="0"/>
              <a:t>3.- </a:t>
            </a:r>
            <a:r>
              <a:rPr lang="cs-CZ" dirty="0" smtClean="0">
                <a:hlinkClick r:id="rId4"/>
              </a:rPr>
              <a:t>http://cs.wikipedia.org/wiki/Maria_Curie-Sk%C5%82odowska</a:t>
            </a:r>
            <a:endParaRPr lang="cs-CZ" dirty="0" smtClean="0"/>
          </a:p>
          <a:p>
            <a:r>
              <a:rPr lang="cs-CZ" dirty="0" smtClean="0"/>
              <a:t>3.-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magazin.ksoft.cz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ruzne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dejiny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odivani.htm</a:t>
            </a:r>
            <a:endParaRPr lang="cs-CZ" dirty="0" smtClean="0"/>
          </a:p>
          <a:p>
            <a:r>
              <a:rPr lang="cs-CZ" dirty="0" smtClean="0"/>
              <a:t>4.- </a:t>
            </a:r>
            <a:r>
              <a:rPr lang="cs-CZ" dirty="0" smtClean="0">
                <a:hlinkClick r:id="rId6"/>
              </a:rPr>
              <a:t>http://promoravia.blog.cz/0904/morava-za-protektoratu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http://procproto.cz/veda-a-technika/astronomie/kdo-vymazal-originalni-zaznam-prvniho-pristani-na-mesici-a-proc/</a:t>
            </a:r>
            <a:endParaRPr lang="cs-CZ" dirty="0" smtClean="0"/>
          </a:p>
          <a:p>
            <a:r>
              <a:rPr lang="cs-CZ" dirty="0" smtClean="0"/>
              <a:t>7.- </a:t>
            </a:r>
            <a:r>
              <a:rPr lang="cs-CZ" dirty="0" smtClean="0">
                <a:hlinkClick r:id="rId8"/>
              </a:rPr>
              <a:t>http://obrazky.superia.cz/hudba/lesni_roh.php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9"/>
              </a:rPr>
              <a:t>http://barborarosalie.blogspot.cz/2012/03/monet.html</a:t>
            </a:r>
            <a:endParaRPr lang="cs-CZ" dirty="0" smtClean="0"/>
          </a:p>
          <a:p>
            <a:r>
              <a:rPr lang="cs-CZ" dirty="0" smtClean="0"/>
              <a:t>8.- </a:t>
            </a:r>
            <a:r>
              <a:rPr lang="cs-CZ" dirty="0" smtClean="0">
                <a:hlinkClick r:id="rId10"/>
              </a:rPr>
              <a:t>http://cs.wikipedia.org/wiki/Claude_Monet</a:t>
            </a:r>
            <a:endParaRPr lang="cs-CZ" dirty="0" smtClean="0"/>
          </a:p>
          <a:p>
            <a:r>
              <a:rPr lang="cs-CZ" dirty="0" smtClean="0"/>
              <a:t>9.- </a:t>
            </a:r>
            <a:r>
              <a:rPr lang="cs-CZ" dirty="0" smtClean="0">
                <a:hlinkClick r:id="rId11"/>
              </a:rPr>
              <a:t>http://cs.wikipedia.org/wiki/Soubor:Pierre-Auguste_Renoir_-_In_the_Garden.jpg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12"/>
              </a:rPr>
              <a:t>http://cs.wikipedia.org/wiki/Claude_Debussy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použitých obrázků: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11.- </a:t>
            </a:r>
            <a:r>
              <a:rPr lang="cs-CZ" dirty="0" smtClean="0">
                <a:hlinkClick r:id="rId3"/>
              </a:rPr>
              <a:t>http://cs.wikipedia.org/wiki/Soubor:Maurice_Ravel_1912.jpg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4"/>
              </a:rPr>
              <a:t>http://ahojtom.blogspot.cz/2008/03/expresionismus-kite-sty.html</a:t>
            </a:r>
            <a:endParaRPr lang="cs-CZ" dirty="0" smtClean="0"/>
          </a:p>
          <a:p>
            <a:r>
              <a:rPr lang="cs-CZ" dirty="0" smtClean="0"/>
              <a:t>14.- </a:t>
            </a:r>
            <a:r>
              <a:rPr lang="cs-CZ" dirty="0" smtClean="0">
                <a:hlinkClick r:id="rId5"/>
              </a:rPr>
              <a:t>http://cs.wikipedia.org/wiki/Arnold_Schoenberg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orff.de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 smtClean="0"/>
              <a:t>19.- </a:t>
            </a:r>
            <a:r>
              <a:rPr lang="cs-CZ" dirty="0" smtClean="0">
                <a:hlinkClick r:id="rId7"/>
              </a:rPr>
              <a:t>http://en.wikipedia.org/wiki/Paul_Hindemith</a:t>
            </a:r>
            <a:endParaRPr lang="cs-CZ" dirty="0" smtClean="0"/>
          </a:p>
          <a:p>
            <a:r>
              <a:rPr lang="cs-CZ" dirty="0" smtClean="0"/>
              <a:t>22.- </a:t>
            </a:r>
            <a:r>
              <a:rPr lang="cs-CZ" dirty="0" smtClean="0">
                <a:hlinkClick r:id="rId8"/>
              </a:rPr>
              <a:t>http://violentinnocence.blog.cz/0912/giacomo-balla-futurismus</a:t>
            </a:r>
            <a:endParaRPr lang="cs-CZ" dirty="0" smtClean="0"/>
          </a:p>
          <a:p>
            <a:r>
              <a:rPr lang="cs-CZ" dirty="0" smtClean="0"/>
              <a:t>23.-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kunsthalle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deutschland.de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verschiedene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kunstbewegungen</a:t>
            </a:r>
            <a:r>
              <a:rPr lang="cs-CZ" dirty="0" smtClean="0">
                <a:hlinkClick r:id="rId9"/>
              </a:rPr>
              <a:t>-in-der-</a:t>
            </a:r>
            <a:r>
              <a:rPr lang="cs-CZ" dirty="0" err="1" smtClean="0">
                <a:hlinkClick r:id="rId9"/>
              </a:rPr>
              <a:t>geschichte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/>
              <a:t>25.- </a:t>
            </a:r>
            <a:r>
              <a:rPr lang="cs-CZ" dirty="0" smtClean="0">
                <a:hlinkClick r:id="rId10"/>
              </a:rPr>
              <a:t>http://blog.</a:t>
            </a:r>
            <a:r>
              <a:rPr lang="cs-CZ" dirty="0" err="1" smtClean="0">
                <a:hlinkClick r:id="rId10"/>
              </a:rPr>
              <a:t>newsok.com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rick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rogers</a:t>
            </a:r>
            <a:r>
              <a:rPr lang="cs-CZ" dirty="0" smtClean="0">
                <a:hlinkClick r:id="rId10"/>
              </a:rPr>
              <a:t>/2012/05/08/</a:t>
            </a:r>
            <a:r>
              <a:rPr lang="cs-CZ" dirty="0" err="1" smtClean="0">
                <a:hlinkClick r:id="rId10"/>
              </a:rPr>
              <a:t>arthur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honegger</a:t>
            </a:r>
            <a:r>
              <a:rPr lang="cs-CZ" dirty="0" smtClean="0">
                <a:hlinkClick r:id="rId10"/>
              </a:rPr>
              <a:t>-a-</a:t>
            </a:r>
            <a:r>
              <a:rPr lang="cs-CZ" dirty="0" err="1" smtClean="0">
                <a:hlinkClick r:id="rId10"/>
              </a:rPr>
              <a:t>funny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thing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happened</a:t>
            </a:r>
            <a:r>
              <a:rPr lang="cs-CZ" dirty="0" smtClean="0">
                <a:hlinkClick r:id="rId10"/>
              </a:rPr>
              <a:t>-on-</a:t>
            </a:r>
            <a:r>
              <a:rPr lang="cs-CZ" dirty="0" err="1" smtClean="0">
                <a:hlinkClick r:id="rId10"/>
              </a:rPr>
              <a:t>the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way</a:t>
            </a:r>
            <a:r>
              <a:rPr lang="cs-CZ" dirty="0" smtClean="0">
                <a:hlinkClick r:id="rId10"/>
              </a:rPr>
              <a:t>-to-</a:t>
            </a:r>
            <a:r>
              <a:rPr lang="cs-CZ" dirty="0" err="1" smtClean="0">
                <a:hlinkClick r:id="rId10"/>
              </a:rPr>
              <a:t>the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forum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honegger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artur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smtClean="0"/>
              <a:t>29.- </a:t>
            </a:r>
            <a:r>
              <a:rPr lang="cs-CZ" dirty="0" smtClean="0">
                <a:hlinkClick r:id="rId11"/>
              </a:rPr>
              <a:t>http://cs.wikipedia.org/wiki/Igor_Fjodorovi%C4%8D_Stravinskij</a:t>
            </a:r>
            <a:endParaRPr lang="cs-CZ" dirty="0" smtClean="0"/>
          </a:p>
          <a:p>
            <a:r>
              <a:rPr lang="cs-CZ" dirty="0" smtClean="0"/>
              <a:t>31.- </a:t>
            </a:r>
            <a:r>
              <a:rPr lang="cs-CZ" dirty="0" smtClean="0">
                <a:hlinkClick r:id="rId12"/>
              </a:rPr>
              <a:t>http://en.wikipedia.org/wiki/Sergei_Prokofiev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393492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století</a:t>
            </a:r>
          </a:p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  svět ...</a:t>
            </a:r>
          </a:p>
          <a:p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zpracovala:</a:t>
            </a: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Ilona Daňková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09C4887-E386-45E6-B809-760D11892F6E}" type="slidenum">
              <a:rPr lang="cs-CZ" smtClean="0"/>
              <a:pPr/>
              <a:t>36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430</TotalTime>
  <Words>1482</Words>
  <Application>Microsoft Office PowerPoint</Application>
  <PresentationFormat>Předvádění na obrazovce (4:3)</PresentationFormat>
  <Paragraphs>428</Paragraphs>
  <Slides>36</Slides>
  <Notes>36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Papír</vt:lpstr>
      <vt:lpstr>CESTA  Z  PRAVĚKU</vt:lpstr>
      <vt:lpstr>20. století</vt:lpstr>
      <vt:lpstr>Snímek 3</vt:lpstr>
      <vt:lpstr>20. století</vt:lpstr>
      <vt:lpstr>20. století</vt:lpstr>
      <vt:lpstr>20. století</vt:lpstr>
      <vt:lpstr>IMPRESIONISMUS</vt:lpstr>
      <vt:lpstr>Snímek 8</vt:lpstr>
      <vt:lpstr>Snímek 9</vt:lpstr>
      <vt:lpstr>        CLAUDE DEBUSSY</vt:lpstr>
      <vt:lpstr>        MAURICE RAVEL</vt:lpstr>
      <vt:lpstr>EXPRESIONISMUS</vt:lpstr>
      <vt:lpstr>Snímek 13</vt:lpstr>
      <vt:lpstr>ARNOLD SCHÖNBERG</vt:lpstr>
      <vt:lpstr>ARNOLD SCHÖNBERG - dílo</vt:lpstr>
      <vt:lpstr>                  CARL ORFF</vt:lpstr>
      <vt:lpstr>CARL ORFF - dílo</vt:lpstr>
      <vt:lpstr>NOVÁ VĚCNOST</vt:lpstr>
      <vt:lpstr>  PAUL HINDEMITH</vt:lpstr>
      <vt:lpstr>PAUL HINDEMITH - dílo</vt:lpstr>
      <vt:lpstr>FOLKLORISMUS</vt:lpstr>
      <vt:lpstr>FUTURISMUS</vt:lpstr>
      <vt:lpstr>DADAISMUS</vt:lpstr>
      <vt:lpstr>PAŘÍŽSKÁ ŠESTKA</vt:lpstr>
      <vt:lpstr>ARTHUR HUNEGGER </vt:lpstr>
      <vt:lpstr>ARTHUR HUNEGGER   - dílo</vt:lpstr>
      <vt:lpstr>DARIUS MILHAUD</vt:lpstr>
      <vt:lpstr>NEOKLASICISMUS</vt:lpstr>
      <vt:lpstr>IGOR STRAVINSKIJ</vt:lpstr>
      <vt:lpstr>SERGEJ PROKOFJEV</vt:lpstr>
      <vt:lpstr>SERGEJ PROKOFJEV - dílo</vt:lpstr>
      <vt:lpstr>DMITRIJ ŠOSTAKOVITZ</vt:lpstr>
      <vt:lpstr>DMITRIJ ŠOSTAKOVITZ - dílo</vt:lpstr>
      <vt:lpstr>Zdroje použitých obrázků:</vt:lpstr>
      <vt:lpstr>Snímek 35</vt:lpstr>
      <vt:lpstr>CESTA  Z  PRAVĚKU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Ilonka</dc:creator>
  <cp:lastModifiedBy>Ilonka</cp:lastModifiedBy>
  <cp:revision>46</cp:revision>
  <dcterms:created xsi:type="dcterms:W3CDTF">2013-01-28T17:02:19Z</dcterms:created>
  <dcterms:modified xsi:type="dcterms:W3CDTF">2013-01-29T21:22:22Z</dcterms:modified>
</cp:coreProperties>
</file>