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5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Žabernatí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Členovci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Trojlaločnatci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podkmene žabernatí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</a:t>
            </a:r>
            <a:r>
              <a:rPr lang="cs-CZ" dirty="0" smtClean="0"/>
              <a:t>: korýši, rak říční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členovci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Ž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abernatí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Třída :		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orýši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Žabernatí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prvotní vodní živočichové, většinou dýchají žábrami, vyj. celým povrchem těla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tělo →  hlavohruď + zadeček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8825" y="4869160"/>
            <a:ext cx="253365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153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Korýši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yšší   sladkovodní raci 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rak říční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rak bahenní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rak kamenáč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 mořští raci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humr evropský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rak poustevníček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krab obecný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velekrab japonský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krevety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garnáti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ižší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buchanky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perloočky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kapřivci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154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 říční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velikost až 20 cm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hráněné zákonem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žijí v čistých prokysličených potocích, řekách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 v důsledku znečištění prostředí vzácný )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63905"/>
            <a:ext cx="3600400" cy="241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7096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ktivní zejména v noci – loví vodní hmyz, obojživelníky i potěr, živí se zdechlinami a rostlinami, sanitář prostředí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řes den odpočívá v dírách, které si hloubí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520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končetin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97666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 pár končetin		přeměněn ve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dvouklanná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					tykadla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 pár končetin		přeměněn 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jednoklanná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					dlouhá tykadla ( VS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 páry ústních končetin  1 pár – kusadla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mandibuly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2 páry - čelisti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maxily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 párů kráčivých končetin 1 pár - klepeta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2466975" cy="1703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3119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ú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stní ústrojí – žaludek (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chitinózní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stěny – další rozmělňování potravy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zadní části žaludku ústí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slinivkojaterní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žláza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3112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Dýchací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ž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ábra v žaberní dutině po stranách těla pod krunýřem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eustále omývány vodou s kyslíkem ( tu víří čelistními nožkami 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3535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otevřená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srdce otevřeno rozšířenou hřbetní cévou</a:t>
            </a:r>
          </a:p>
          <a:p>
            <a:pPr marL="0" indent="0">
              <a:buNone/>
            </a:pPr>
            <a:r>
              <a:rPr lang="cs-CZ" dirty="0" err="1">
                <a:latin typeface="Arial" pitchFamily="34" charset="0"/>
                <a:cs typeface="Arial" pitchFamily="34" charset="0"/>
              </a:rPr>
              <a:t>k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rvomíza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bezbarvá ( obsahuje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žaber → srdce →tkáně → břišní céva → žábra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225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angliová, žebříčkovitého typu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smtClean="0">
                <a:latin typeface="Arial" pitchFamily="34" charset="0"/>
                <a:cs typeface="Arial" pitchFamily="34" charset="0"/>
              </a:rPr>
              <a:t>olem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jícnu nervový pruh s větší mozkovou zauzlinou 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podjícnovou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zauzlinou dole, z ní nervová páska se zauzlinami v hrudi a zadečku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3997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na stopce, složené z většího počtu oček – obraz jako mozaika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ykadla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hmat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oloha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statocysta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 základním článku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dvouklanných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tykadel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6519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krunýř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pevněn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uhličitanem vápenatým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během svlékání rak nepřijímá potravu a bývá skryt než nový ztvrdne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rakůvky -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 stranách žaludku – čočkovitá vápencovitá tělíska, z nich rak doplňuje soli pro tvrdnutí krunýře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hitin =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aminopolysacharid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 podobný celulóze, dusíkaté látky )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554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zadeček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ovný, tvořený 7 články, nasedají  tak, že umožňují podsunutí zadečku pod tělo v případě nebezpečí – zpětný pohyb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25241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29716"/>
            <a:ext cx="2695575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9970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gonochoristé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samička klade 200 vajíček, přilepí si je k zadečkovým nožkám, kde se vyvíjejí do VI. </a:t>
            </a: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ěsíce následujícího roku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93096"/>
            <a:ext cx="3672408" cy="2063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09120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296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33409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římý – raci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amci dospívají 4 rokem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amičky dospívají 3 rokem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32689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epřímý – u většiny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arva – menší počet článků než dospělci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arva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nauplius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rabi - 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zoea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11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http://www.google.cz/search?hl=cs&amp;gs_rn=1&amp;gs_ri=serp&amp;pq=%C5%BEabernat%C3%AD&amp;cp=5&amp;gs_id=12&amp;xhr=t&amp;q=rak+%C5%99%C3%AD%C4%8Dn%C3%AD&amp;bav=on.2,or.r_gc.r_pw.r_qf.&amp;</a:t>
            </a:r>
            <a:r>
              <a:rPr lang="cs-CZ" sz="900" dirty="0" smtClean="0"/>
              <a:t>biw=1249&amp;bih=595&amp;wrapid=tljp1359461898408224&amp;um=1&amp;ie=UTF-8&amp;tbm=isch&amp;source=og&amp;sa=N&amp;tab=wi&amp;ei=2r8HUdnuCMeShgeEx4C4DQ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http://www.google.cz/search?hl=cs&amp;gs_rn=1&amp;gs_ri=serp&amp;pq=%C5%BEabernat%C3%AD&amp;cp=5&amp;gs_id=12&amp;xhr=t&amp;q=rak+%C5%99%C3%AD%C4%8Dn%C3%AD&amp;bav=on.2,or.r_gc.r_pw.r_qf.&amp;</a:t>
            </a:r>
            <a:r>
              <a:rPr lang="cs-CZ" sz="900" dirty="0" smtClean="0"/>
              <a:t>biw=1249&amp;bih=595&amp;wrapid=tljp1359461898408224&amp;um=1&amp;ie=UTF-8&amp;tbm=isch&amp;source=og&amp;sa=N&amp;tab=wi&amp;ei=2r8HUdnuCMeShgeEx4C4DQ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http://www.google.cz/search?hl=cs&amp;gs_rn=1&amp;gs_ri=serp&amp;pq=%C5%BEabernat%C3%AD&amp;cp=5&amp;gs_id=12&amp;xhr=t&amp;q=rak+%C5%99%C3%AD%C4%8Dn%C3%AD&amp;bav=on.2,or.r_gc.r_pw.r_qf.&amp;</a:t>
            </a:r>
            <a:r>
              <a:rPr lang="cs-CZ" sz="900" dirty="0" smtClean="0"/>
              <a:t>biw=1249&amp;bih=595&amp;wrapid=tljp1359461898408224&amp;um=1&amp;ie=UTF-8&amp;tbm=isch&amp;source=og&amp;sa=N&amp;tab=wi&amp;ei=2r8HUdnuCMeShgeEx4C4DQ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http://www.google.cz/search?hl=cs&amp;gs_rn=1&amp;gs_ri=serp&amp;pq=%C5%BEabernat%C3%AD&amp;cp=5&amp;gs_id=12&amp;xhr=t&amp;q=rak+%C5%99%C3%AD%C4%8Dn%C3%AD&amp;bav=on.2,or.r_gc.r_pw.r_qf.&amp;</a:t>
            </a:r>
            <a:r>
              <a:rPr lang="cs-CZ" sz="900" dirty="0" smtClean="0"/>
              <a:t>biw=1249&amp;bih=595&amp;wrapid=tljp1359461898408224&amp;um=1&amp;ie=UTF-8&amp;tbm=isch&amp;source=og&amp;sa=N&amp;tab=wi&amp;ei=2r8HUdnuCMeShgeEx4C4DQ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http://www.google.cz/search?hl=cs&amp;gs_rn=1&amp;gs_ri=serp&amp;pq=%C5%BEabernat%C3%AD&amp;cp=5&amp;gs_id=12&amp;xhr=t&amp;q=rak+%C5%99%C3%AD%C4%8Dn%C3%AD&amp;bav=on.2,or.r_gc.r_pw.r_qf.&amp;</a:t>
            </a:r>
            <a:r>
              <a:rPr lang="cs-CZ" sz="900" dirty="0" smtClean="0"/>
              <a:t>biw=1249&amp;bih=595&amp;wrapid=tljp1359461898408224&amp;um=1&amp;ie=UTF-8&amp;tbm=isch&amp;source=og&amp;sa=N&amp;tab=wi&amp;ei=2r8HUdnuCMeShgeEx4C4DQ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http://www.google.cz/search?hl=cs&amp;gs_rn=1&amp;gs_ri=serp&amp;pq=%C5%BEabernat%C3%AD&amp;cp=5&amp;gs_id=12&amp;xhr=t&amp;q=rak+%C5%99%C3%AD%C4%8Dn%C3%AD&amp;bav=on.2,or.r_gc.r_pw.r_qf.&amp;</a:t>
            </a:r>
            <a:r>
              <a:rPr lang="cs-CZ" sz="900" dirty="0" smtClean="0"/>
              <a:t>biw=1249&amp;bih=595&amp;wrapid=tljp1359461898408224&amp;um=1&amp;ie=UTF-8&amp;tbm=isch&amp;source=og&amp;sa=N&amp;tab=wi&amp;ei=2r8HUdnuCMeShgeEx4C4DQ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%C5%BEabernat%C3%AD&amp;cp=5&amp;gs_id=12&amp;xhr=t&amp;q=rak+%C5%99%C3%AD%C4%8Dn%C3%AD&amp;bav=on.2,or.r_gc.r_pw.r_qf.&amp;biw=1249&amp;bih=595&amp;wrapid=tljp1359461898408224&amp;um=1&amp;ie=UTF-8&amp;tbm=isch&amp;source=og&amp;sa=N&amp;tab=wi&amp;ei=2r8HUdnuCMeShgeEx4C4DQ</a:t>
            </a:r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742</TotalTime>
  <Words>418</Words>
  <Application>Microsoft Office PowerPoint</Application>
  <PresentationFormat>Předvádění na obrazovce (4:3)</PresentationFormat>
  <Paragraphs>159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Žabernatí</vt:lpstr>
      <vt:lpstr>Trojlaločnatci</vt:lpstr>
      <vt:lpstr>Zařazení</vt:lpstr>
      <vt:lpstr>Žabernatí</vt:lpstr>
      <vt:lpstr>Korýši</vt:lpstr>
      <vt:lpstr>Rak říční</vt:lpstr>
      <vt:lpstr>Prezentace aplikace PowerPoint</vt:lpstr>
      <vt:lpstr> končetin</vt:lpstr>
      <vt:lpstr>Trávicí soustava</vt:lpstr>
      <vt:lpstr>Dýchací soustava</vt:lpstr>
      <vt:lpstr>Oběhová soustava</vt:lpstr>
      <vt:lpstr>Nervová soustava</vt:lpstr>
      <vt:lpstr>Smyslová soustava</vt:lpstr>
      <vt:lpstr>krunýř</vt:lpstr>
      <vt:lpstr>zadeček</vt:lpstr>
      <vt:lpstr>rozmnožování</vt:lpstr>
      <vt:lpstr>vývoj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94</cp:revision>
  <dcterms:created xsi:type="dcterms:W3CDTF">2012-10-08T12:35:50Z</dcterms:created>
  <dcterms:modified xsi:type="dcterms:W3CDTF">2013-01-30T10:48:24Z</dcterms:modified>
</cp:coreProperties>
</file>