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70" r:id="rId2"/>
    <p:sldId id="279" r:id="rId3"/>
    <p:sldId id="290" r:id="rId4"/>
    <p:sldId id="278" r:id="rId5"/>
    <p:sldId id="289" r:id="rId6"/>
    <p:sldId id="269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963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advTm="700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8337548"/>
              </p:ext>
            </p:extLst>
          </p:nvPr>
        </p:nvGraphicFramePr>
        <p:xfrm>
          <a:off x="611560" y="2276870"/>
          <a:ext cx="7128792" cy="32184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23.1</a:t>
                      </a:r>
                      <a:r>
                        <a:rPr lang="cs-CZ" sz="2400" b="0" baseline="0" dirty="0" smtClean="0"/>
                        <a:t>. 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VY_32_INOVACE_16_Matematika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 a odčítání - </a:t>
                      </a:r>
                      <a:r>
                        <a:rPr lang="cs-CZ" sz="2400" dirty="0" smtClean="0"/>
                        <a:t>rozklad čísla 10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Rozlož číslo 10 – vybarvi srdíčka a napiš příklad</a:t>
            </a:r>
            <a:endParaRPr lang="cs-CZ" dirty="0"/>
          </a:p>
        </p:txBody>
      </p:sp>
      <p:sp>
        <p:nvSpPr>
          <p:cNvPr id="31" name="Zástupný symbol pro obsah 3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0" name="Srdce 19"/>
          <p:cNvSpPr/>
          <p:nvPr/>
        </p:nvSpPr>
        <p:spPr>
          <a:xfrm>
            <a:off x="1187624" y="1844824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1691680" y="1844824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2267744" y="1844824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2843808" y="1844824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3347864" y="1844824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3851920" y="1844824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4355976" y="1844824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>
            <a:off x="4860032" y="1844824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rdce 27"/>
          <p:cNvSpPr/>
          <p:nvPr/>
        </p:nvSpPr>
        <p:spPr>
          <a:xfrm>
            <a:off x="5364088" y="1844824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rdce 28"/>
          <p:cNvSpPr/>
          <p:nvPr/>
        </p:nvSpPr>
        <p:spPr>
          <a:xfrm>
            <a:off x="5868144" y="1844824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rdce 31"/>
          <p:cNvSpPr/>
          <p:nvPr/>
        </p:nvSpPr>
        <p:spPr>
          <a:xfrm>
            <a:off x="1187624" y="2564904"/>
            <a:ext cx="432048" cy="554360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3" name="Srdce 32"/>
          <p:cNvSpPr/>
          <p:nvPr/>
        </p:nvSpPr>
        <p:spPr>
          <a:xfrm>
            <a:off x="1691680" y="2564904"/>
            <a:ext cx="432048" cy="554360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4" name="Srdce 33"/>
          <p:cNvSpPr/>
          <p:nvPr/>
        </p:nvSpPr>
        <p:spPr>
          <a:xfrm>
            <a:off x="2267744" y="2564904"/>
            <a:ext cx="432048" cy="554360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5" name="Srdce 34"/>
          <p:cNvSpPr/>
          <p:nvPr/>
        </p:nvSpPr>
        <p:spPr>
          <a:xfrm>
            <a:off x="2843808" y="2564904"/>
            <a:ext cx="432048" cy="554360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6" name="Srdce 35"/>
          <p:cNvSpPr/>
          <p:nvPr/>
        </p:nvSpPr>
        <p:spPr>
          <a:xfrm>
            <a:off x="3347864" y="2564904"/>
            <a:ext cx="432048" cy="554360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7" name="Srdce 36"/>
          <p:cNvSpPr/>
          <p:nvPr/>
        </p:nvSpPr>
        <p:spPr>
          <a:xfrm>
            <a:off x="3851920" y="2564904"/>
            <a:ext cx="432048" cy="554360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8" name="Srdce 37"/>
          <p:cNvSpPr/>
          <p:nvPr/>
        </p:nvSpPr>
        <p:spPr>
          <a:xfrm>
            <a:off x="4355976" y="2564904"/>
            <a:ext cx="432048" cy="554360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9" name="Srdce 38"/>
          <p:cNvSpPr/>
          <p:nvPr/>
        </p:nvSpPr>
        <p:spPr>
          <a:xfrm>
            <a:off x="4860032" y="2564904"/>
            <a:ext cx="432048" cy="554360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0" name="Srdce 39"/>
          <p:cNvSpPr/>
          <p:nvPr/>
        </p:nvSpPr>
        <p:spPr>
          <a:xfrm>
            <a:off x="5364088" y="2564904"/>
            <a:ext cx="432048" cy="554360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1" name="Srdce 40"/>
          <p:cNvSpPr/>
          <p:nvPr/>
        </p:nvSpPr>
        <p:spPr>
          <a:xfrm>
            <a:off x="5868144" y="2564904"/>
            <a:ext cx="432048" cy="554360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6" name="Srdce 45"/>
          <p:cNvSpPr/>
          <p:nvPr/>
        </p:nvSpPr>
        <p:spPr>
          <a:xfrm>
            <a:off x="1187624" y="3212976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>
            <a:off x="1691680" y="3212976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/>
          <p:cNvSpPr/>
          <p:nvPr/>
        </p:nvSpPr>
        <p:spPr>
          <a:xfrm>
            <a:off x="2267744" y="3212976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rdce 48"/>
          <p:cNvSpPr/>
          <p:nvPr/>
        </p:nvSpPr>
        <p:spPr>
          <a:xfrm>
            <a:off x="2843808" y="3212976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rdce 49"/>
          <p:cNvSpPr/>
          <p:nvPr/>
        </p:nvSpPr>
        <p:spPr>
          <a:xfrm>
            <a:off x="3347864" y="3212976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rdce 50"/>
          <p:cNvSpPr/>
          <p:nvPr/>
        </p:nvSpPr>
        <p:spPr>
          <a:xfrm>
            <a:off x="3851920" y="3212976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rdce 51"/>
          <p:cNvSpPr/>
          <p:nvPr/>
        </p:nvSpPr>
        <p:spPr>
          <a:xfrm>
            <a:off x="4355976" y="3212976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rdce 52"/>
          <p:cNvSpPr/>
          <p:nvPr/>
        </p:nvSpPr>
        <p:spPr>
          <a:xfrm>
            <a:off x="4860032" y="3212976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Srdce 53"/>
          <p:cNvSpPr/>
          <p:nvPr/>
        </p:nvSpPr>
        <p:spPr>
          <a:xfrm>
            <a:off x="5364088" y="3212976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Srdce 54"/>
          <p:cNvSpPr/>
          <p:nvPr/>
        </p:nvSpPr>
        <p:spPr>
          <a:xfrm>
            <a:off x="5868144" y="3212976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rdce 56"/>
          <p:cNvSpPr/>
          <p:nvPr/>
        </p:nvSpPr>
        <p:spPr>
          <a:xfrm>
            <a:off x="1187624" y="3861048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Srdce 57"/>
          <p:cNvSpPr/>
          <p:nvPr/>
        </p:nvSpPr>
        <p:spPr>
          <a:xfrm>
            <a:off x="1691680" y="3861048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rdce 58"/>
          <p:cNvSpPr/>
          <p:nvPr/>
        </p:nvSpPr>
        <p:spPr>
          <a:xfrm>
            <a:off x="2267744" y="3861048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rdce 59"/>
          <p:cNvSpPr/>
          <p:nvPr/>
        </p:nvSpPr>
        <p:spPr>
          <a:xfrm>
            <a:off x="2843808" y="3861048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rdce 60"/>
          <p:cNvSpPr/>
          <p:nvPr/>
        </p:nvSpPr>
        <p:spPr>
          <a:xfrm>
            <a:off x="3347864" y="3861048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rdce 61"/>
          <p:cNvSpPr/>
          <p:nvPr/>
        </p:nvSpPr>
        <p:spPr>
          <a:xfrm>
            <a:off x="3851920" y="3861048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rdce 62"/>
          <p:cNvSpPr/>
          <p:nvPr/>
        </p:nvSpPr>
        <p:spPr>
          <a:xfrm>
            <a:off x="4355976" y="3861048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rdce 63"/>
          <p:cNvSpPr/>
          <p:nvPr/>
        </p:nvSpPr>
        <p:spPr>
          <a:xfrm>
            <a:off x="4860032" y="3861048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rdce 64"/>
          <p:cNvSpPr/>
          <p:nvPr/>
        </p:nvSpPr>
        <p:spPr>
          <a:xfrm>
            <a:off x="5364088" y="3861048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rdce 65"/>
          <p:cNvSpPr/>
          <p:nvPr/>
        </p:nvSpPr>
        <p:spPr>
          <a:xfrm>
            <a:off x="5868144" y="3861048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1187624" y="450912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rdce 68"/>
          <p:cNvSpPr/>
          <p:nvPr/>
        </p:nvSpPr>
        <p:spPr>
          <a:xfrm>
            <a:off x="1691680" y="450912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rdce 69"/>
          <p:cNvSpPr/>
          <p:nvPr/>
        </p:nvSpPr>
        <p:spPr>
          <a:xfrm>
            <a:off x="2267744" y="450912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2843808" y="450912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3347864" y="450912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3851920" y="450912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Srdce 73"/>
          <p:cNvSpPr/>
          <p:nvPr/>
        </p:nvSpPr>
        <p:spPr>
          <a:xfrm>
            <a:off x="4355976" y="450912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rdce 74"/>
          <p:cNvSpPr/>
          <p:nvPr/>
        </p:nvSpPr>
        <p:spPr>
          <a:xfrm>
            <a:off x="4860032" y="450912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rdce 75"/>
          <p:cNvSpPr/>
          <p:nvPr/>
        </p:nvSpPr>
        <p:spPr>
          <a:xfrm>
            <a:off x="5364088" y="450912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Srdce 76"/>
          <p:cNvSpPr/>
          <p:nvPr/>
        </p:nvSpPr>
        <p:spPr>
          <a:xfrm>
            <a:off x="5868144" y="450912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Srdce 78"/>
          <p:cNvSpPr/>
          <p:nvPr/>
        </p:nvSpPr>
        <p:spPr>
          <a:xfrm>
            <a:off x="1187624" y="522920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Srdce 79"/>
          <p:cNvSpPr/>
          <p:nvPr/>
        </p:nvSpPr>
        <p:spPr>
          <a:xfrm>
            <a:off x="1691680" y="522920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Srdce 80"/>
          <p:cNvSpPr/>
          <p:nvPr/>
        </p:nvSpPr>
        <p:spPr>
          <a:xfrm>
            <a:off x="2267744" y="522920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Srdce 81"/>
          <p:cNvSpPr/>
          <p:nvPr/>
        </p:nvSpPr>
        <p:spPr>
          <a:xfrm>
            <a:off x="2843808" y="522920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Srdce 82"/>
          <p:cNvSpPr/>
          <p:nvPr/>
        </p:nvSpPr>
        <p:spPr>
          <a:xfrm>
            <a:off x="3347864" y="522920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Srdce 83"/>
          <p:cNvSpPr/>
          <p:nvPr/>
        </p:nvSpPr>
        <p:spPr>
          <a:xfrm>
            <a:off x="3851920" y="522920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rdce 84"/>
          <p:cNvSpPr/>
          <p:nvPr/>
        </p:nvSpPr>
        <p:spPr>
          <a:xfrm>
            <a:off x="4355976" y="522920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Srdce 85"/>
          <p:cNvSpPr/>
          <p:nvPr/>
        </p:nvSpPr>
        <p:spPr>
          <a:xfrm>
            <a:off x="4860032" y="522920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Srdce 86"/>
          <p:cNvSpPr/>
          <p:nvPr/>
        </p:nvSpPr>
        <p:spPr>
          <a:xfrm>
            <a:off x="5364088" y="522920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Srdce 87"/>
          <p:cNvSpPr/>
          <p:nvPr/>
        </p:nvSpPr>
        <p:spPr>
          <a:xfrm>
            <a:off x="5868144" y="5229200"/>
            <a:ext cx="432048" cy="55436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Rozlož číslo 10 – vybarvi srdíčka a napiš příklad</a:t>
            </a:r>
            <a:endParaRPr lang="cs-CZ" dirty="0"/>
          </a:p>
        </p:txBody>
      </p:sp>
      <p:sp>
        <p:nvSpPr>
          <p:cNvPr id="31" name="Zástupný symbol pro obsah 30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02" name="Zástupný symbol pro obsah 101"/>
          <p:cNvSpPr>
            <a:spLocks noGrp="1"/>
          </p:cNvSpPr>
          <p:nvPr>
            <p:ph sz="half" idx="2"/>
          </p:nvPr>
        </p:nvSpPr>
        <p:spPr>
          <a:xfrm>
            <a:off x="6516216" y="1844824"/>
            <a:ext cx="2627784" cy="46805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900" dirty="0" smtClean="0"/>
              <a:t>3+7 	     7+3</a:t>
            </a:r>
          </a:p>
          <a:p>
            <a:pPr>
              <a:buNone/>
            </a:pPr>
            <a:r>
              <a:rPr lang="cs-CZ" sz="3900" dirty="0" smtClean="0"/>
              <a:t>1+9	     9+1</a:t>
            </a:r>
          </a:p>
          <a:p>
            <a:pPr>
              <a:buNone/>
            </a:pPr>
            <a:r>
              <a:rPr lang="cs-CZ" sz="3900" dirty="0" smtClean="0"/>
              <a:t>4+6	     6+4</a:t>
            </a:r>
          </a:p>
          <a:p>
            <a:pPr>
              <a:buNone/>
            </a:pPr>
            <a:r>
              <a:rPr lang="cs-CZ" sz="3900" dirty="0" smtClean="0"/>
              <a:t>5+5</a:t>
            </a:r>
          </a:p>
          <a:p>
            <a:pPr>
              <a:buNone/>
            </a:pPr>
            <a:r>
              <a:rPr lang="cs-CZ" sz="3900" dirty="0" smtClean="0"/>
              <a:t>2+8	      8+2</a:t>
            </a:r>
          </a:p>
          <a:p>
            <a:pPr>
              <a:buNone/>
            </a:pPr>
            <a:r>
              <a:rPr lang="cs-CZ" sz="3900" dirty="0" smtClean="0"/>
              <a:t>0+10   10+0</a:t>
            </a:r>
          </a:p>
        </p:txBody>
      </p:sp>
      <p:sp>
        <p:nvSpPr>
          <p:cNvPr id="46" name="Srdce 45"/>
          <p:cNvSpPr/>
          <p:nvPr/>
        </p:nvSpPr>
        <p:spPr>
          <a:xfrm>
            <a:off x="1187624" y="3212976"/>
            <a:ext cx="432048" cy="554360"/>
          </a:xfrm>
          <a:prstGeom prst="hear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>
            <a:off x="1691680" y="3212976"/>
            <a:ext cx="432048" cy="55436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/>
          <p:cNvSpPr/>
          <p:nvPr/>
        </p:nvSpPr>
        <p:spPr>
          <a:xfrm>
            <a:off x="2267744" y="3212976"/>
            <a:ext cx="432048" cy="55436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rdce 48"/>
          <p:cNvSpPr/>
          <p:nvPr/>
        </p:nvSpPr>
        <p:spPr>
          <a:xfrm>
            <a:off x="2843808" y="3212976"/>
            <a:ext cx="432048" cy="55436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rdce 49"/>
          <p:cNvSpPr/>
          <p:nvPr/>
        </p:nvSpPr>
        <p:spPr>
          <a:xfrm>
            <a:off x="3347864" y="3212976"/>
            <a:ext cx="432048" cy="55436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rdce 50"/>
          <p:cNvSpPr/>
          <p:nvPr/>
        </p:nvSpPr>
        <p:spPr>
          <a:xfrm>
            <a:off x="3851920" y="3212976"/>
            <a:ext cx="432048" cy="55436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rdce 51"/>
          <p:cNvSpPr/>
          <p:nvPr/>
        </p:nvSpPr>
        <p:spPr>
          <a:xfrm>
            <a:off x="4355976" y="3212976"/>
            <a:ext cx="432048" cy="55436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rdce 52"/>
          <p:cNvSpPr/>
          <p:nvPr/>
        </p:nvSpPr>
        <p:spPr>
          <a:xfrm>
            <a:off x="4860032" y="3212976"/>
            <a:ext cx="432048" cy="55436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Srdce 53"/>
          <p:cNvSpPr/>
          <p:nvPr/>
        </p:nvSpPr>
        <p:spPr>
          <a:xfrm>
            <a:off x="5364088" y="3212976"/>
            <a:ext cx="432048" cy="55436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Srdce 54"/>
          <p:cNvSpPr/>
          <p:nvPr/>
        </p:nvSpPr>
        <p:spPr>
          <a:xfrm>
            <a:off x="5868144" y="3212976"/>
            <a:ext cx="432048" cy="55436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rdce 56"/>
          <p:cNvSpPr/>
          <p:nvPr/>
        </p:nvSpPr>
        <p:spPr>
          <a:xfrm>
            <a:off x="1187624" y="3861048"/>
            <a:ext cx="432048" cy="554360"/>
          </a:xfrm>
          <a:prstGeom prst="hear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Srdce 57"/>
          <p:cNvSpPr/>
          <p:nvPr/>
        </p:nvSpPr>
        <p:spPr>
          <a:xfrm>
            <a:off x="1691680" y="3861048"/>
            <a:ext cx="432048" cy="554360"/>
          </a:xfrm>
          <a:prstGeom prst="hear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rdce 58"/>
          <p:cNvSpPr/>
          <p:nvPr/>
        </p:nvSpPr>
        <p:spPr>
          <a:xfrm>
            <a:off x="2267744" y="3861048"/>
            <a:ext cx="432048" cy="554360"/>
          </a:xfrm>
          <a:prstGeom prst="hear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rdce 59"/>
          <p:cNvSpPr/>
          <p:nvPr/>
        </p:nvSpPr>
        <p:spPr>
          <a:xfrm>
            <a:off x="2843808" y="3861048"/>
            <a:ext cx="432048" cy="554360"/>
          </a:xfrm>
          <a:prstGeom prst="hear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rdce 60"/>
          <p:cNvSpPr/>
          <p:nvPr/>
        </p:nvSpPr>
        <p:spPr>
          <a:xfrm>
            <a:off x="3347864" y="3861048"/>
            <a:ext cx="432048" cy="554360"/>
          </a:xfrm>
          <a:prstGeom prst="hear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rdce 61"/>
          <p:cNvSpPr/>
          <p:nvPr/>
        </p:nvSpPr>
        <p:spPr>
          <a:xfrm>
            <a:off x="3851920" y="3861048"/>
            <a:ext cx="432048" cy="554360"/>
          </a:xfrm>
          <a:prstGeom prst="hear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rdce 62"/>
          <p:cNvSpPr/>
          <p:nvPr/>
        </p:nvSpPr>
        <p:spPr>
          <a:xfrm>
            <a:off x="4355976" y="3861048"/>
            <a:ext cx="432048" cy="554360"/>
          </a:xfrm>
          <a:prstGeom prst="hear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rdce 63"/>
          <p:cNvSpPr/>
          <p:nvPr/>
        </p:nvSpPr>
        <p:spPr>
          <a:xfrm>
            <a:off x="4860032" y="3861048"/>
            <a:ext cx="432048" cy="554360"/>
          </a:xfrm>
          <a:prstGeom prst="hear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rdce 64"/>
          <p:cNvSpPr/>
          <p:nvPr/>
        </p:nvSpPr>
        <p:spPr>
          <a:xfrm>
            <a:off x="5364088" y="3861048"/>
            <a:ext cx="432048" cy="554360"/>
          </a:xfrm>
          <a:prstGeom prst="hear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rdce 65"/>
          <p:cNvSpPr/>
          <p:nvPr/>
        </p:nvSpPr>
        <p:spPr>
          <a:xfrm>
            <a:off x="5868144" y="3861048"/>
            <a:ext cx="432048" cy="554360"/>
          </a:xfrm>
          <a:prstGeom prst="hear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1187624" y="4509120"/>
            <a:ext cx="432048" cy="554360"/>
          </a:xfrm>
          <a:prstGeom prst="hear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rdce 68"/>
          <p:cNvSpPr/>
          <p:nvPr/>
        </p:nvSpPr>
        <p:spPr>
          <a:xfrm>
            <a:off x="1691680" y="4509120"/>
            <a:ext cx="432048" cy="554360"/>
          </a:xfrm>
          <a:prstGeom prst="hear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rdce 69"/>
          <p:cNvSpPr/>
          <p:nvPr/>
        </p:nvSpPr>
        <p:spPr>
          <a:xfrm>
            <a:off x="2267744" y="4509120"/>
            <a:ext cx="432048" cy="554360"/>
          </a:xfrm>
          <a:prstGeom prst="hear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2843808" y="4509120"/>
            <a:ext cx="432048" cy="554360"/>
          </a:xfrm>
          <a:prstGeom prst="hear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3347864" y="4509120"/>
            <a:ext cx="432048" cy="554360"/>
          </a:xfrm>
          <a:prstGeom prst="hear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3851920" y="4509120"/>
            <a:ext cx="432048" cy="554360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Srdce 73"/>
          <p:cNvSpPr/>
          <p:nvPr/>
        </p:nvSpPr>
        <p:spPr>
          <a:xfrm>
            <a:off x="4355976" y="4509120"/>
            <a:ext cx="432048" cy="554360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rdce 74"/>
          <p:cNvSpPr/>
          <p:nvPr/>
        </p:nvSpPr>
        <p:spPr>
          <a:xfrm>
            <a:off x="4860032" y="4509120"/>
            <a:ext cx="432048" cy="554360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rdce 75"/>
          <p:cNvSpPr/>
          <p:nvPr/>
        </p:nvSpPr>
        <p:spPr>
          <a:xfrm>
            <a:off x="5364088" y="4509120"/>
            <a:ext cx="432048" cy="554360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Srdce 76"/>
          <p:cNvSpPr/>
          <p:nvPr/>
        </p:nvSpPr>
        <p:spPr>
          <a:xfrm>
            <a:off x="5868144" y="4509120"/>
            <a:ext cx="432048" cy="554360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Srdce 78"/>
          <p:cNvSpPr/>
          <p:nvPr/>
        </p:nvSpPr>
        <p:spPr>
          <a:xfrm>
            <a:off x="1187624" y="5229200"/>
            <a:ext cx="432048" cy="55436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Srdce 79"/>
          <p:cNvSpPr/>
          <p:nvPr/>
        </p:nvSpPr>
        <p:spPr>
          <a:xfrm>
            <a:off x="1691680" y="5229200"/>
            <a:ext cx="432048" cy="55436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Srdce 80"/>
          <p:cNvSpPr/>
          <p:nvPr/>
        </p:nvSpPr>
        <p:spPr>
          <a:xfrm>
            <a:off x="2267744" y="5229200"/>
            <a:ext cx="432048" cy="554360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Srdce 81"/>
          <p:cNvSpPr/>
          <p:nvPr/>
        </p:nvSpPr>
        <p:spPr>
          <a:xfrm>
            <a:off x="2843808" y="5229200"/>
            <a:ext cx="432048" cy="554360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Srdce 82"/>
          <p:cNvSpPr/>
          <p:nvPr/>
        </p:nvSpPr>
        <p:spPr>
          <a:xfrm>
            <a:off x="3347864" y="5229200"/>
            <a:ext cx="432048" cy="554360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Srdce 83"/>
          <p:cNvSpPr/>
          <p:nvPr/>
        </p:nvSpPr>
        <p:spPr>
          <a:xfrm>
            <a:off x="3851920" y="5229200"/>
            <a:ext cx="432048" cy="554360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rdce 84"/>
          <p:cNvSpPr/>
          <p:nvPr/>
        </p:nvSpPr>
        <p:spPr>
          <a:xfrm>
            <a:off x="4355976" y="5229200"/>
            <a:ext cx="432048" cy="554360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Srdce 85"/>
          <p:cNvSpPr/>
          <p:nvPr/>
        </p:nvSpPr>
        <p:spPr>
          <a:xfrm>
            <a:off x="4860032" y="5229200"/>
            <a:ext cx="432048" cy="554360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Srdce 86"/>
          <p:cNvSpPr/>
          <p:nvPr/>
        </p:nvSpPr>
        <p:spPr>
          <a:xfrm>
            <a:off x="5364088" y="5229200"/>
            <a:ext cx="432048" cy="554360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Srdce 87"/>
          <p:cNvSpPr/>
          <p:nvPr/>
        </p:nvSpPr>
        <p:spPr>
          <a:xfrm>
            <a:off x="5868144" y="5229200"/>
            <a:ext cx="432048" cy="554360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Srdce 89"/>
          <p:cNvSpPr/>
          <p:nvPr/>
        </p:nvSpPr>
        <p:spPr>
          <a:xfrm>
            <a:off x="1259632" y="5877272"/>
            <a:ext cx="432048" cy="554360"/>
          </a:xfrm>
          <a:prstGeom prst="hear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Srdce 90"/>
          <p:cNvSpPr/>
          <p:nvPr/>
        </p:nvSpPr>
        <p:spPr>
          <a:xfrm>
            <a:off x="1763688" y="5877272"/>
            <a:ext cx="432048" cy="554360"/>
          </a:xfrm>
          <a:prstGeom prst="hear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Srdce 91"/>
          <p:cNvSpPr/>
          <p:nvPr/>
        </p:nvSpPr>
        <p:spPr>
          <a:xfrm>
            <a:off x="2339752" y="5877272"/>
            <a:ext cx="432048" cy="554360"/>
          </a:xfrm>
          <a:prstGeom prst="hear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Srdce 92"/>
          <p:cNvSpPr/>
          <p:nvPr/>
        </p:nvSpPr>
        <p:spPr>
          <a:xfrm>
            <a:off x="2915816" y="5877272"/>
            <a:ext cx="432048" cy="554360"/>
          </a:xfrm>
          <a:prstGeom prst="hear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Srdce 93"/>
          <p:cNvSpPr/>
          <p:nvPr/>
        </p:nvSpPr>
        <p:spPr>
          <a:xfrm>
            <a:off x="3419872" y="5877272"/>
            <a:ext cx="432048" cy="554360"/>
          </a:xfrm>
          <a:prstGeom prst="hear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Srdce 94"/>
          <p:cNvSpPr/>
          <p:nvPr/>
        </p:nvSpPr>
        <p:spPr>
          <a:xfrm>
            <a:off x="3923928" y="5877272"/>
            <a:ext cx="432048" cy="554360"/>
          </a:xfrm>
          <a:prstGeom prst="hear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Srdce 95"/>
          <p:cNvSpPr/>
          <p:nvPr/>
        </p:nvSpPr>
        <p:spPr>
          <a:xfrm>
            <a:off x="4427984" y="5877272"/>
            <a:ext cx="432048" cy="554360"/>
          </a:xfrm>
          <a:prstGeom prst="hear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Srdce 96"/>
          <p:cNvSpPr/>
          <p:nvPr/>
        </p:nvSpPr>
        <p:spPr>
          <a:xfrm>
            <a:off x="4932040" y="5877272"/>
            <a:ext cx="432048" cy="554360"/>
          </a:xfrm>
          <a:prstGeom prst="hear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Srdce 97"/>
          <p:cNvSpPr/>
          <p:nvPr/>
        </p:nvSpPr>
        <p:spPr>
          <a:xfrm>
            <a:off x="5436096" y="5877272"/>
            <a:ext cx="432048" cy="554360"/>
          </a:xfrm>
          <a:prstGeom prst="hear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Srdce 98"/>
          <p:cNvSpPr/>
          <p:nvPr/>
        </p:nvSpPr>
        <p:spPr>
          <a:xfrm>
            <a:off x="5940152" y="5877272"/>
            <a:ext cx="432048" cy="554360"/>
          </a:xfrm>
          <a:prstGeom prst="hear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Srdce 104"/>
          <p:cNvSpPr/>
          <p:nvPr/>
        </p:nvSpPr>
        <p:spPr>
          <a:xfrm>
            <a:off x="1187624" y="2492896"/>
            <a:ext cx="432048" cy="55436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Srdce 105"/>
          <p:cNvSpPr/>
          <p:nvPr/>
        </p:nvSpPr>
        <p:spPr>
          <a:xfrm>
            <a:off x="1691680" y="2492896"/>
            <a:ext cx="432048" cy="55436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Srdce 106"/>
          <p:cNvSpPr/>
          <p:nvPr/>
        </p:nvSpPr>
        <p:spPr>
          <a:xfrm>
            <a:off x="2267744" y="2492896"/>
            <a:ext cx="432048" cy="55436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Srdce 107"/>
          <p:cNvSpPr/>
          <p:nvPr/>
        </p:nvSpPr>
        <p:spPr>
          <a:xfrm>
            <a:off x="2843808" y="2492896"/>
            <a:ext cx="432048" cy="55436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Srdce 108"/>
          <p:cNvSpPr/>
          <p:nvPr/>
        </p:nvSpPr>
        <p:spPr>
          <a:xfrm>
            <a:off x="3347864" y="2492896"/>
            <a:ext cx="432048" cy="55436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Srdce 109"/>
          <p:cNvSpPr/>
          <p:nvPr/>
        </p:nvSpPr>
        <p:spPr>
          <a:xfrm>
            <a:off x="3851920" y="2492896"/>
            <a:ext cx="432048" cy="55436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Srdce 110"/>
          <p:cNvSpPr/>
          <p:nvPr/>
        </p:nvSpPr>
        <p:spPr>
          <a:xfrm>
            <a:off x="4355976" y="2492896"/>
            <a:ext cx="432048" cy="55436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Srdce 111"/>
          <p:cNvSpPr/>
          <p:nvPr/>
        </p:nvSpPr>
        <p:spPr>
          <a:xfrm>
            <a:off x="4860032" y="2492896"/>
            <a:ext cx="432048" cy="55436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Srdce 112"/>
          <p:cNvSpPr/>
          <p:nvPr/>
        </p:nvSpPr>
        <p:spPr>
          <a:xfrm>
            <a:off x="5364088" y="2492896"/>
            <a:ext cx="432048" cy="55436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Srdce 113"/>
          <p:cNvSpPr/>
          <p:nvPr/>
        </p:nvSpPr>
        <p:spPr>
          <a:xfrm>
            <a:off x="5868144" y="2492896"/>
            <a:ext cx="432048" cy="55436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Srdce 114"/>
          <p:cNvSpPr/>
          <p:nvPr/>
        </p:nvSpPr>
        <p:spPr>
          <a:xfrm>
            <a:off x="1187624" y="3861048"/>
            <a:ext cx="432048" cy="554360"/>
          </a:xfrm>
          <a:prstGeom prst="hear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699792" y="1772816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1475656" y="1772816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2051720" y="60162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</a:t>
            </a:r>
            <a:endParaRPr lang="cs-CZ" sz="4000" dirty="0"/>
          </a:p>
        </p:txBody>
      </p:sp>
      <p:cxnSp>
        <p:nvCxnSpPr>
          <p:cNvPr id="15" name="Přímá spojovací čára 14"/>
          <p:cNvCxnSpPr>
            <a:stCxn id="14" idx="2"/>
            <a:endCxn id="12" idx="0"/>
          </p:cNvCxnSpPr>
          <p:nvPr/>
        </p:nvCxnSpPr>
        <p:spPr>
          <a:xfrm>
            <a:off x="2303748" y="1227989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4" idx="2"/>
            <a:endCxn id="13" idx="0"/>
          </p:cNvCxnSpPr>
          <p:nvPr/>
        </p:nvCxnSpPr>
        <p:spPr>
          <a:xfrm flipH="1">
            <a:off x="1727684" y="1227989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60032" y="1844824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635896" y="1844824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4211960" y="69269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cxnSp>
        <p:nvCxnSpPr>
          <p:cNvPr id="20" name="Přímá spojovací čára 19"/>
          <p:cNvCxnSpPr>
            <a:stCxn id="19" idx="2"/>
            <a:endCxn id="17" idx="0"/>
          </p:cNvCxnSpPr>
          <p:nvPr/>
        </p:nvCxnSpPr>
        <p:spPr>
          <a:xfrm>
            <a:off x="4463988" y="1319064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9" idx="2"/>
            <a:endCxn id="18" idx="0"/>
          </p:cNvCxnSpPr>
          <p:nvPr/>
        </p:nvCxnSpPr>
        <p:spPr>
          <a:xfrm flipH="1">
            <a:off x="3887924" y="1319064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164288" y="1772816"/>
            <a:ext cx="504056" cy="62636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23" name="Obdélník 22"/>
          <p:cNvSpPr/>
          <p:nvPr/>
        </p:nvSpPr>
        <p:spPr>
          <a:xfrm>
            <a:off x="5940152" y="1772816"/>
            <a:ext cx="504056" cy="62636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24" name="Obdélník 23"/>
          <p:cNvSpPr/>
          <p:nvPr/>
        </p:nvSpPr>
        <p:spPr>
          <a:xfrm>
            <a:off x="6516216" y="620688"/>
            <a:ext cx="504056" cy="62636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cxnSp>
        <p:nvCxnSpPr>
          <p:cNvPr id="25" name="Přímá spojovací čára 24"/>
          <p:cNvCxnSpPr>
            <a:stCxn id="24" idx="2"/>
            <a:endCxn id="22" idx="0"/>
          </p:cNvCxnSpPr>
          <p:nvPr/>
        </p:nvCxnSpPr>
        <p:spPr>
          <a:xfrm>
            <a:off x="6768244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24" idx="2"/>
            <a:endCxn id="23" idx="0"/>
          </p:cNvCxnSpPr>
          <p:nvPr/>
        </p:nvCxnSpPr>
        <p:spPr>
          <a:xfrm flipH="1">
            <a:off x="6192180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0" y="2708920"/>
            <a:ext cx="89644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Vybarvi správný příklad k rozkladu</a:t>
            </a:r>
          </a:p>
          <a:p>
            <a:r>
              <a:rPr lang="cs-CZ" sz="4000" dirty="0" smtClean="0"/>
              <a:t>	2+6=8		5+2=7		7- 5=2</a:t>
            </a:r>
          </a:p>
          <a:p>
            <a:r>
              <a:rPr lang="cs-CZ" sz="4000" dirty="0" smtClean="0"/>
              <a:t>	7- 2=5		</a:t>
            </a:r>
            <a:r>
              <a:rPr lang="cs-CZ" sz="4000" dirty="0" smtClean="0"/>
              <a:t>9- 5=4</a:t>
            </a:r>
            <a:r>
              <a:rPr lang="cs-CZ" sz="4000" dirty="0" smtClean="0"/>
              <a:t>		8- 5=3</a:t>
            </a:r>
          </a:p>
          <a:p>
            <a:r>
              <a:rPr lang="cs-CZ" sz="4000" dirty="0" smtClean="0"/>
              <a:t>	4+5=9		8- 6=2		9- 3=6</a:t>
            </a:r>
          </a:p>
          <a:p>
            <a:r>
              <a:rPr lang="cs-CZ" sz="4000" dirty="0" smtClean="0"/>
              <a:t>	9- 4=5		7- 3=4		6+2=8</a:t>
            </a:r>
          </a:p>
          <a:p>
            <a:r>
              <a:rPr lang="cs-CZ" sz="4000" dirty="0" smtClean="0"/>
              <a:t>	2+7=9		</a:t>
            </a:r>
            <a:r>
              <a:rPr lang="cs-CZ" sz="4000" dirty="0" smtClean="0"/>
              <a:t>2+5=7</a:t>
            </a:r>
            <a:r>
              <a:rPr lang="cs-CZ" sz="4000" dirty="0" smtClean="0"/>
              <a:t>		8- 2=6		</a:t>
            </a:r>
          </a:p>
          <a:p>
            <a:endParaRPr lang="cs-CZ" sz="4000" dirty="0"/>
          </a:p>
        </p:txBody>
      </p:sp>
      <p:pic>
        <p:nvPicPr>
          <p:cNvPr id="1026" name="Picture 2" descr="C:\Users\Vosátková\AppData\Local\Microsoft\Windows\Temporary Internet Files\Content.IE5\F6MLUTOS\MC9004343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8384" y="5733256"/>
            <a:ext cx="864096" cy="764704"/>
          </a:xfrm>
          <a:prstGeom prst="rect">
            <a:avLst/>
          </a:prstGeom>
          <a:noFill/>
        </p:spPr>
      </p:pic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699792" y="1772816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1475656" y="1772816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2051720" y="60162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</a:t>
            </a:r>
            <a:endParaRPr lang="cs-CZ" sz="4000" dirty="0"/>
          </a:p>
        </p:txBody>
      </p:sp>
      <p:cxnSp>
        <p:nvCxnSpPr>
          <p:cNvPr id="15" name="Přímá spojovací čára 14"/>
          <p:cNvCxnSpPr>
            <a:stCxn id="14" idx="2"/>
            <a:endCxn id="12" idx="0"/>
          </p:cNvCxnSpPr>
          <p:nvPr/>
        </p:nvCxnSpPr>
        <p:spPr>
          <a:xfrm>
            <a:off x="2303748" y="1227989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4" idx="2"/>
            <a:endCxn id="13" idx="0"/>
          </p:cNvCxnSpPr>
          <p:nvPr/>
        </p:nvCxnSpPr>
        <p:spPr>
          <a:xfrm flipH="1">
            <a:off x="1727684" y="1227989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60032" y="1844824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635896" y="1844824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4211960" y="69269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cxnSp>
        <p:nvCxnSpPr>
          <p:cNvPr id="20" name="Přímá spojovací čára 19"/>
          <p:cNvCxnSpPr>
            <a:stCxn id="19" idx="2"/>
            <a:endCxn id="17" idx="0"/>
          </p:cNvCxnSpPr>
          <p:nvPr/>
        </p:nvCxnSpPr>
        <p:spPr>
          <a:xfrm>
            <a:off x="4463988" y="1319064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9" idx="2"/>
            <a:endCxn id="18" idx="0"/>
          </p:cNvCxnSpPr>
          <p:nvPr/>
        </p:nvCxnSpPr>
        <p:spPr>
          <a:xfrm flipH="1">
            <a:off x="3887924" y="1319064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164288" y="1772816"/>
            <a:ext cx="504056" cy="62636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23" name="Obdélník 22"/>
          <p:cNvSpPr/>
          <p:nvPr/>
        </p:nvSpPr>
        <p:spPr>
          <a:xfrm>
            <a:off x="5940152" y="1772816"/>
            <a:ext cx="504056" cy="62636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24" name="Obdélník 23"/>
          <p:cNvSpPr/>
          <p:nvPr/>
        </p:nvSpPr>
        <p:spPr>
          <a:xfrm>
            <a:off x="6516216" y="620688"/>
            <a:ext cx="504056" cy="62636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cxnSp>
        <p:nvCxnSpPr>
          <p:cNvPr id="25" name="Přímá spojovací čára 24"/>
          <p:cNvCxnSpPr>
            <a:stCxn id="24" idx="2"/>
            <a:endCxn id="22" idx="0"/>
          </p:cNvCxnSpPr>
          <p:nvPr/>
        </p:nvCxnSpPr>
        <p:spPr>
          <a:xfrm>
            <a:off x="6768244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24" idx="2"/>
            <a:endCxn id="23" idx="0"/>
          </p:cNvCxnSpPr>
          <p:nvPr/>
        </p:nvCxnSpPr>
        <p:spPr>
          <a:xfrm flipH="1">
            <a:off x="6192180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0" y="2708920"/>
            <a:ext cx="89644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Vybarvi správný příklad k rozkladu</a:t>
            </a:r>
          </a:p>
          <a:p>
            <a:r>
              <a:rPr lang="cs-CZ" sz="4000" dirty="0" smtClean="0"/>
              <a:t>	</a:t>
            </a:r>
            <a:r>
              <a:rPr lang="cs-CZ" sz="4000" dirty="0" smtClean="0">
                <a:solidFill>
                  <a:srgbClr val="92D050"/>
                </a:solidFill>
              </a:rPr>
              <a:t>2+6=8</a:t>
            </a:r>
            <a:r>
              <a:rPr lang="cs-CZ" sz="4000" dirty="0" smtClean="0"/>
              <a:t>		</a:t>
            </a:r>
            <a:r>
              <a:rPr lang="cs-CZ" sz="4000" dirty="0" smtClean="0">
                <a:solidFill>
                  <a:srgbClr val="00B0F0"/>
                </a:solidFill>
              </a:rPr>
              <a:t>5+2=7</a:t>
            </a:r>
            <a:r>
              <a:rPr lang="cs-CZ" sz="4000" dirty="0" smtClean="0"/>
              <a:t>		</a:t>
            </a:r>
            <a:r>
              <a:rPr lang="cs-CZ" sz="4000" dirty="0" smtClean="0">
                <a:solidFill>
                  <a:srgbClr val="00B0F0"/>
                </a:solidFill>
              </a:rPr>
              <a:t>7- 5=2</a:t>
            </a:r>
          </a:p>
          <a:p>
            <a:r>
              <a:rPr lang="cs-CZ" sz="4000" dirty="0" smtClean="0"/>
              <a:t>	</a:t>
            </a:r>
            <a:r>
              <a:rPr lang="cs-CZ" sz="4000" dirty="0" smtClean="0">
                <a:solidFill>
                  <a:srgbClr val="00B0F0"/>
                </a:solidFill>
              </a:rPr>
              <a:t>7- 2=5</a:t>
            </a:r>
            <a:r>
              <a:rPr lang="cs-CZ" sz="4000" dirty="0" smtClean="0"/>
              <a:t>		</a:t>
            </a:r>
            <a:r>
              <a:rPr lang="cs-CZ" sz="4000" dirty="0" smtClean="0">
                <a:solidFill>
                  <a:srgbClr val="FFC000"/>
                </a:solidFill>
              </a:rPr>
              <a:t>9-5 =4</a:t>
            </a:r>
            <a:r>
              <a:rPr lang="cs-CZ" sz="4000" dirty="0" smtClean="0"/>
              <a:t>		8- 5=3</a:t>
            </a:r>
          </a:p>
          <a:p>
            <a:r>
              <a:rPr lang="cs-CZ" sz="4000" dirty="0" smtClean="0"/>
              <a:t>	</a:t>
            </a:r>
            <a:r>
              <a:rPr lang="cs-CZ" sz="4000" dirty="0" smtClean="0">
                <a:solidFill>
                  <a:srgbClr val="FFC000"/>
                </a:solidFill>
              </a:rPr>
              <a:t>4+5=9</a:t>
            </a:r>
            <a:r>
              <a:rPr lang="cs-CZ" sz="4000" dirty="0" smtClean="0"/>
              <a:t>		</a:t>
            </a:r>
            <a:r>
              <a:rPr lang="cs-CZ" sz="4000" dirty="0" smtClean="0">
                <a:solidFill>
                  <a:srgbClr val="92D050"/>
                </a:solidFill>
              </a:rPr>
              <a:t>8- 6=2</a:t>
            </a:r>
            <a:r>
              <a:rPr lang="cs-CZ" sz="4000" dirty="0" smtClean="0"/>
              <a:t>		9- 3=6</a:t>
            </a:r>
          </a:p>
          <a:p>
            <a:r>
              <a:rPr lang="cs-CZ" sz="4000" dirty="0" smtClean="0"/>
              <a:t>	</a:t>
            </a:r>
            <a:r>
              <a:rPr lang="cs-CZ" sz="4000" dirty="0" smtClean="0">
                <a:solidFill>
                  <a:srgbClr val="FFC000"/>
                </a:solidFill>
              </a:rPr>
              <a:t>9- 4=5</a:t>
            </a:r>
            <a:r>
              <a:rPr lang="cs-CZ" sz="4000" dirty="0" smtClean="0"/>
              <a:t>		7- 3=4		</a:t>
            </a:r>
            <a:r>
              <a:rPr lang="cs-CZ" sz="4000" dirty="0" smtClean="0">
                <a:solidFill>
                  <a:srgbClr val="92D050"/>
                </a:solidFill>
              </a:rPr>
              <a:t>6+2=8</a:t>
            </a:r>
          </a:p>
          <a:p>
            <a:r>
              <a:rPr lang="cs-CZ" sz="4000" dirty="0" smtClean="0"/>
              <a:t>	2+7=9		</a:t>
            </a:r>
            <a:r>
              <a:rPr lang="cs-CZ" sz="4000" dirty="0" smtClean="0">
                <a:solidFill>
                  <a:srgbClr val="00B0F0"/>
                </a:solidFill>
              </a:rPr>
              <a:t>2+5=7</a:t>
            </a:r>
            <a:r>
              <a:rPr lang="cs-CZ" sz="4000" dirty="0" smtClean="0"/>
              <a:t>		</a:t>
            </a:r>
            <a:r>
              <a:rPr lang="cs-CZ" sz="4000" dirty="0" smtClean="0">
                <a:solidFill>
                  <a:srgbClr val="92D050"/>
                </a:solidFill>
              </a:rPr>
              <a:t>8-2=6</a:t>
            </a:r>
            <a:r>
              <a:rPr lang="cs-CZ" sz="4000" dirty="0" smtClean="0"/>
              <a:t>		</a:t>
            </a:r>
          </a:p>
          <a:p>
            <a:endParaRPr lang="cs-CZ" sz="4000" dirty="0"/>
          </a:p>
        </p:txBody>
      </p:sp>
      <p:sp>
        <p:nvSpPr>
          <p:cNvPr id="28" name="Nadpis 2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dirty="0" smtClean="0"/>
              <a:t>Řešení:</a:t>
            </a:r>
            <a:endParaRPr lang="cs-CZ" sz="3600" dirty="0"/>
          </a:p>
        </p:txBody>
      </p:sp>
      <p:pic>
        <p:nvPicPr>
          <p:cNvPr id="2050" name="Picture 2" descr="C:\Users\Vosátková\AppData\Local\Microsoft\Windows\Temporary Internet Files\Content.IE5\SOLLJGU6\MC90043985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5589240"/>
            <a:ext cx="915938" cy="888628"/>
          </a:xfrm>
          <a:prstGeom prst="rect">
            <a:avLst/>
          </a:prstGeom>
          <a:noFill/>
        </p:spPr>
      </p:pic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si upevňují  představu čísla do 10, rozkládají </a:t>
            </a:r>
            <a:r>
              <a:rPr lang="cs-CZ" dirty="0" smtClean="0"/>
              <a:t>číslo, </a:t>
            </a:r>
            <a:r>
              <a:rPr lang="cs-CZ" dirty="0" smtClean="0"/>
              <a:t>vyberou správný příklad k rozkladu.</a:t>
            </a:r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1012</TotalTime>
  <Words>115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Rozlož číslo 10 – vybarvi srdíčka a napiš příklad</vt:lpstr>
      <vt:lpstr>Rozlož číslo 10 – vybarvi srdíčka a napiš příklad</vt:lpstr>
      <vt:lpstr>Prezentace aplikace PowerPoint</vt:lpstr>
      <vt:lpstr>Řešení: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74</cp:revision>
  <dcterms:created xsi:type="dcterms:W3CDTF">2011-12-27T20:15:32Z</dcterms:created>
  <dcterms:modified xsi:type="dcterms:W3CDTF">2013-01-30T10:15:05Z</dcterms:modified>
</cp:coreProperties>
</file>