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70" r:id="rId2"/>
    <p:sldId id="286" r:id="rId3"/>
    <p:sldId id="289" r:id="rId4"/>
    <p:sldId id="285" r:id="rId5"/>
    <p:sldId id="288" r:id="rId6"/>
    <p:sldId id="269" r:id="rId7"/>
    <p:sldId id="28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0066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963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advTm="700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632047"/>
              </p:ext>
            </p:extLst>
          </p:nvPr>
        </p:nvGraphicFramePr>
        <p:xfrm>
          <a:off x="611560" y="2276870"/>
          <a:ext cx="7128792" cy="32184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25.1.2013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VY_32_INOVACE_18_Matematika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Sčítání odčítání – Najdi chybu +,- do 20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Škrtni písmeno u špatně spočítaného příkladu, vybarvi zvířátka.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5100" dirty="0" smtClean="0"/>
              <a:t>13+5=15</a:t>
            </a:r>
          </a:p>
          <a:p>
            <a:pPr>
              <a:buNone/>
            </a:pPr>
            <a:r>
              <a:rPr lang="cs-CZ" sz="5100" dirty="0" smtClean="0"/>
              <a:t>11+6=17</a:t>
            </a:r>
          </a:p>
          <a:p>
            <a:pPr>
              <a:buNone/>
            </a:pPr>
            <a:r>
              <a:rPr lang="cs-CZ" sz="5100" dirty="0" smtClean="0"/>
              <a:t>15+4=18</a:t>
            </a:r>
          </a:p>
          <a:p>
            <a:pPr>
              <a:buNone/>
            </a:pPr>
            <a:r>
              <a:rPr lang="cs-CZ" sz="5100" dirty="0" smtClean="0"/>
              <a:t>11+5=16</a:t>
            </a:r>
          </a:p>
          <a:p>
            <a:pPr>
              <a:buNone/>
            </a:pPr>
            <a:r>
              <a:rPr lang="cs-CZ" sz="5100" dirty="0" smtClean="0"/>
              <a:t>13+6=19</a:t>
            </a:r>
          </a:p>
          <a:p>
            <a:pPr>
              <a:buNone/>
            </a:pPr>
            <a:r>
              <a:rPr lang="cs-CZ" sz="5100" dirty="0" smtClean="0"/>
              <a:t>14+2=15</a:t>
            </a:r>
          </a:p>
          <a:p>
            <a:pPr>
              <a:buNone/>
            </a:pPr>
            <a:r>
              <a:rPr lang="cs-CZ" sz="5100" dirty="0" smtClean="0"/>
              <a:t>13+4=17</a:t>
            </a:r>
          </a:p>
          <a:p>
            <a:pPr>
              <a:buNone/>
            </a:pPr>
            <a:r>
              <a:rPr lang="cs-CZ" sz="5100" dirty="0" smtClean="0"/>
              <a:t>12+6=18</a:t>
            </a:r>
          </a:p>
          <a:p>
            <a:pPr>
              <a:buNone/>
            </a:pPr>
            <a:r>
              <a:rPr lang="cs-CZ" sz="5100" dirty="0" smtClean="0"/>
              <a:t>11+4=16</a:t>
            </a:r>
          </a:p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051720" y="1484784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1720" y="1988840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z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51720" y="2492896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51720" y="2996952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51720" y="3501008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j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51720" y="4005064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m</a:t>
            </a:r>
            <a:endParaRPr lang="cs-CZ" sz="3600" dirty="0"/>
          </a:p>
        </p:txBody>
      </p:sp>
      <p:sp>
        <p:nvSpPr>
          <p:cNvPr id="15" name="Obdélník 14"/>
          <p:cNvSpPr/>
          <p:nvPr/>
        </p:nvSpPr>
        <p:spPr>
          <a:xfrm>
            <a:off x="2051720" y="4509120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í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051720" y="5013176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c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51720" y="5517232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k</a:t>
            </a:r>
            <a:endParaRPr lang="cs-CZ" sz="3600" dirty="0"/>
          </a:p>
        </p:txBody>
      </p:sp>
      <p:pic>
        <p:nvPicPr>
          <p:cNvPr id="1036" name="Picture 12" descr="C:\Users\Vosátková\AppData\Local\Microsoft\Windows\Temporary Internet Files\Content.IE5\WK6DETWR\MC900326476[1].wmf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4139952" y="2467376"/>
            <a:ext cx="1800200" cy="1469588"/>
          </a:xfrm>
          <a:prstGeom prst="rect">
            <a:avLst/>
          </a:prstGeom>
          <a:noFill/>
        </p:spPr>
      </p:pic>
      <p:pic>
        <p:nvPicPr>
          <p:cNvPr id="1039" name="Picture 15" descr="C:\Users\Vosátková\AppData\Local\Microsoft\Windows\Temporary Internet Files\Content.IE5\5N8DURBW\MC900361866[1].wmf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</a:blip>
          <a:stretch>
            <a:fillRect/>
          </a:stretch>
        </p:blipFill>
        <p:spPr bwMode="auto">
          <a:xfrm>
            <a:off x="3563888" y="3492272"/>
            <a:ext cx="1002182" cy="1798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0" name="Picture 16" descr="C:\Users\Vosátková\AppData\Local\Microsoft\Windows\Temporary Internet Files\Content.IE5\WBT255WJ\MC900356157[1].wmf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6012160" y="3471454"/>
            <a:ext cx="2016224" cy="2202849"/>
          </a:xfrm>
          <a:prstGeom prst="rect">
            <a:avLst/>
          </a:prstGeom>
          <a:noFill/>
        </p:spPr>
      </p:pic>
      <p:pic>
        <p:nvPicPr>
          <p:cNvPr id="1045" name="Picture 21" descr="C:\Users\Vosátková\AppData\Local\Microsoft\Windows\Temporary Internet Files\Content.IE5\5JNQEU5D\MC900109229[1].wmf"/>
          <p:cNvPicPr>
            <a:picLocks noChangeAspect="1" noChangeArrowheads="1"/>
          </p:cNvPicPr>
          <p:nvPr/>
        </p:nvPicPr>
        <p:blipFill>
          <a:blip r:embed="rId5" cstate="print">
            <a:biLevel thresh="50000"/>
          </a:blip>
          <a:srcRect/>
          <a:stretch>
            <a:fillRect/>
          </a:stretch>
        </p:blipFill>
        <p:spPr bwMode="auto">
          <a:xfrm>
            <a:off x="6948264" y="1303796"/>
            <a:ext cx="1584176" cy="1909450"/>
          </a:xfrm>
          <a:prstGeom prst="rect">
            <a:avLst/>
          </a:prstGeom>
          <a:noFill/>
        </p:spPr>
      </p:pic>
      <p:pic>
        <p:nvPicPr>
          <p:cNvPr id="1047" name="Picture 23" descr="C:\Users\Vosátková\AppData\Local\Microsoft\Windows\Temporary Internet Files\Content.IE5\HA0BR52S\MC900109233[1].wmf"/>
          <p:cNvPicPr>
            <a:picLocks noChangeAspect="1" noChangeArrowheads="1"/>
          </p:cNvPicPr>
          <p:nvPr/>
        </p:nvPicPr>
        <p:blipFill>
          <a:blip r:embed="rId6" cstate="print">
            <a:biLevel thresh="50000"/>
          </a:blip>
          <a:srcRect/>
          <a:stretch>
            <a:fillRect/>
          </a:stretch>
        </p:blipFill>
        <p:spPr bwMode="auto">
          <a:xfrm>
            <a:off x="2699792" y="1618604"/>
            <a:ext cx="1187633" cy="1865533"/>
          </a:xfrm>
          <a:prstGeom prst="rect">
            <a:avLst/>
          </a:prstGeom>
          <a:noFill/>
        </p:spPr>
      </p:pic>
    </p:spTree>
  </p:cSld>
  <p:clrMapOvr>
    <a:masterClrMapping/>
  </p:clrMapOvr>
  <p:transition advTm="700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Škrtni písmeno u špatně spočítaného příkladu, vybarvi zvířátka.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5100" dirty="0" smtClean="0"/>
              <a:t>13+5=15</a:t>
            </a:r>
          </a:p>
          <a:p>
            <a:pPr>
              <a:buNone/>
            </a:pPr>
            <a:r>
              <a:rPr lang="cs-CZ" sz="5100" dirty="0" smtClean="0"/>
              <a:t>11+6=17</a:t>
            </a:r>
          </a:p>
          <a:p>
            <a:pPr>
              <a:buNone/>
            </a:pPr>
            <a:r>
              <a:rPr lang="cs-CZ" sz="5100" dirty="0" smtClean="0"/>
              <a:t>15+4=18</a:t>
            </a:r>
          </a:p>
          <a:p>
            <a:pPr>
              <a:buNone/>
            </a:pPr>
            <a:r>
              <a:rPr lang="cs-CZ" sz="5100" dirty="0" smtClean="0"/>
              <a:t>11+5=16</a:t>
            </a:r>
          </a:p>
          <a:p>
            <a:pPr>
              <a:buNone/>
            </a:pPr>
            <a:r>
              <a:rPr lang="cs-CZ" sz="5100" dirty="0" smtClean="0"/>
              <a:t>13+6=19</a:t>
            </a:r>
          </a:p>
          <a:p>
            <a:pPr>
              <a:buNone/>
            </a:pPr>
            <a:r>
              <a:rPr lang="cs-CZ" sz="5100" dirty="0" smtClean="0"/>
              <a:t>14+2=15</a:t>
            </a:r>
          </a:p>
          <a:p>
            <a:pPr>
              <a:buNone/>
            </a:pPr>
            <a:r>
              <a:rPr lang="cs-CZ" sz="5100" dirty="0" smtClean="0"/>
              <a:t>13+4=17</a:t>
            </a:r>
          </a:p>
          <a:p>
            <a:pPr>
              <a:buNone/>
            </a:pPr>
            <a:r>
              <a:rPr lang="cs-CZ" sz="5100" dirty="0" smtClean="0"/>
              <a:t>12+6=18</a:t>
            </a:r>
          </a:p>
          <a:p>
            <a:pPr>
              <a:buNone/>
            </a:pPr>
            <a:r>
              <a:rPr lang="cs-CZ" sz="5100" dirty="0" smtClean="0"/>
              <a:t>11+4=16</a:t>
            </a:r>
          </a:p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051720" y="1484784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1720" y="1988840"/>
            <a:ext cx="360040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z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51720" y="2492896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51720" y="2996952"/>
            <a:ext cx="360040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51720" y="3501008"/>
            <a:ext cx="360040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j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51720" y="4005064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m</a:t>
            </a:r>
            <a:endParaRPr lang="cs-CZ" sz="3600" dirty="0"/>
          </a:p>
        </p:txBody>
      </p:sp>
      <p:sp>
        <p:nvSpPr>
          <p:cNvPr id="15" name="Obdélník 14"/>
          <p:cNvSpPr/>
          <p:nvPr/>
        </p:nvSpPr>
        <p:spPr>
          <a:xfrm>
            <a:off x="2051720" y="4509120"/>
            <a:ext cx="360040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í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051720" y="5013176"/>
            <a:ext cx="360040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c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51720" y="5517232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k</a:t>
            </a:r>
            <a:endParaRPr lang="cs-CZ" sz="3600" dirty="0"/>
          </a:p>
        </p:txBody>
      </p:sp>
      <p:pic>
        <p:nvPicPr>
          <p:cNvPr id="1036" name="Picture 12" descr="C:\Users\Vosátková\AppData\Local\Microsoft\Windows\Temporary Internet Files\Content.IE5\WK6DETWR\MC900326476[1].wmf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4139952" y="2467376"/>
            <a:ext cx="1800200" cy="1469588"/>
          </a:xfrm>
          <a:prstGeom prst="rect">
            <a:avLst/>
          </a:prstGeom>
          <a:noFill/>
        </p:spPr>
      </p:pic>
      <p:pic>
        <p:nvPicPr>
          <p:cNvPr id="1039" name="Picture 15" descr="C:\Users\Vosátková\AppData\Local\Microsoft\Windows\Temporary Internet Files\Content.IE5\5N8DURBW\MC900361866[1].wm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563888" y="3492272"/>
            <a:ext cx="1002182" cy="1798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0" name="Picture 16" descr="C:\Users\Vosátková\AppData\Local\Microsoft\Windows\Temporary Internet Files\Content.IE5\WBT255WJ\MC900356157[1].wmf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</a:blip>
          <a:srcRect/>
          <a:stretch>
            <a:fillRect/>
          </a:stretch>
        </p:blipFill>
        <p:spPr bwMode="auto">
          <a:xfrm>
            <a:off x="6012160" y="3471454"/>
            <a:ext cx="2016224" cy="2202849"/>
          </a:xfrm>
          <a:prstGeom prst="rect">
            <a:avLst/>
          </a:prstGeom>
          <a:noFill/>
        </p:spPr>
      </p:pic>
      <p:pic>
        <p:nvPicPr>
          <p:cNvPr id="1045" name="Picture 21" descr="C:\Users\Vosátková\AppData\Local\Microsoft\Windows\Temporary Internet Files\Content.IE5\5JNQEU5D\MC900109229[1].wmf"/>
          <p:cNvPicPr>
            <a:picLocks noChangeAspect="1" noChangeArrowheads="1"/>
          </p:cNvPicPr>
          <p:nvPr/>
        </p:nvPicPr>
        <p:blipFill>
          <a:blip r:embed="rId5" cstate="print">
            <a:biLevel thresh="50000"/>
          </a:blip>
          <a:srcRect/>
          <a:stretch>
            <a:fillRect/>
          </a:stretch>
        </p:blipFill>
        <p:spPr bwMode="auto">
          <a:xfrm>
            <a:off x="6948264" y="1303796"/>
            <a:ext cx="1584176" cy="1909450"/>
          </a:xfrm>
          <a:prstGeom prst="rect">
            <a:avLst/>
          </a:prstGeom>
          <a:noFill/>
        </p:spPr>
      </p:pic>
      <p:pic>
        <p:nvPicPr>
          <p:cNvPr id="1047" name="Picture 23" descr="C:\Users\Vosátková\AppData\Local\Microsoft\Windows\Temporary Internet Files\Content.IE5\HA0BR52S\MC900109233[1].wmf"/>
          <p:cNvPicPr>
            <a:picLocks noChangeAspect="1" noChangeArrowheads="1"/>
          </p:cNvPicPr>
          <p:nvPr/>
        </p:nvPicPr>
        <p:blipFill>
          <a:blip r:embed="rId6" cstate="print">
            <a:biLevel thresh="50000"/>
          </a:blip>
          <a:srcRect/>
          <a:stretch>
            <a:fillRect/>
          </a:stretch>
        </p:blipFill>
        <p:spPr bwMode="auto">
          <a:xfrm>
            <a:off x="2699792" y="1618604"/>
            <a:ext cx="1187633" cy="1865533"/>
          </a:xfrm>
          <a:prstGeom prst="rect">
            <a:avLst/>
          </a:prstGeom>
          <a:noFill/>
        </p:spPr>
      </p:pic>
    </p:spTree>
  </p:cSld>
  <p:clrMapOvr>
    <a:masterClrMapping/>
  </p:clrMapOvr>
  <p:transition advTm="7000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Škrtni písmeno u špatně spočítaného příkladu, zakroužkuj sportovce, který vyšel v tajence.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5100" dirty="0" smtClean="0"/>
              <a:t>17- 5=15</a:t>
            </a:r>
          </a:p>
          <a:p>
            <a:pPr>
              <a:buNone/>
            </a:pPr>
            <a:r>
              <a:rPr lang="cs-CZ" sz="5100" dirty="0" smtClean="0"/>
              <a:t>18- 6=12</a:t>
            </a:r>
          </a:p>
          <a:p>
            <a:pPr>
              <a:buNone/>
            </a:pPr>
            <a:r>
              <a:rPr lang="cs-CZ" sz="5100" dirty="0" smtClean="0"/>
              <a:t>15- 4=17</a:t>
            </a:r>
          </a:p>
          <a:p>
            <a:pPr>
              <a:buNone/>
            </a:pPr>
            <a:r>
              <a:rPr lang="cs-CZ" sz="5100" dirty="0" smtClean="0"/>
              <a:t>19- 5=14</a:t>
            </a:r>
          </a:p>
          <a:p>
            <a:pPr>
              <a:buNone/>
            </a:pPr>
            <a:r>
              <a:rPr lang="cs-CZ" sz="5100" dirty="0" smtClean="0"/>
              <a:t>16- 6=19</a:t>
            </a:r>
          </a:p>
          <a:p>
            <a:pPr>
              <a:buNone/>
            </a:pPr>
            <a:r>
              <a:rPr lang="cs-CZ" sz="5100" dirty="0" smtClean="0"/>
              <a:t>14- 2=12</a:t>
            </a:r>
          </a:p>
          <a:p>
            <a:pPr>
              <a:buNone/>
            </a:pPr>
            <a:r>
              <a:rPr lang="cs-CZ" sz="5100" dirty="0" smtClean="0"/>
              <a:t>18- 4=17</a:t>
            </a:r>
          </a:p>
          <a:p>
            <a:pPr>
              <a:buNone/>
            </a:pPr>
            <a:r>
              <a:rPr lang="cs-CZ" sz="5100" dirty="0" smtClean="0"/>
              <a:t>18- 6=12</a:t>
            </a:r>
          </a:p>
          <a:p>
            <a:pPr>
              <a:buNone/>
            </a:pPr>
            <a:r>
              <a:rPr lang="cs-CZ" sz="5100" dirty="0" smtClean="0"/>
              <a:t>16- 4=12</a:t>
            </a:r>
          </a:p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051720" y="1484784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1720" y="1988840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l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51720" y="2492896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51720" y="2996952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y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51720" y="3501008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j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51720" y="4005064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ž</a:t>
            </a:r>
            <a:endParaRPr lang="cs-CZ" sz="3600" dirty="0"/>
          </a:p>
        </p:txBody>
      </p:sp>
      <p:sp>
        <p:nvSpPr>
          <p:cNvPr id="15" name="Obdélník 14"/>
          <p:cNvSpPr/>
          <p:nvPr/>
        </p:nvSpPr>
        <p:spPr>
          <a:xfrm>
            <a:off x="2051720" y="4509120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í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051720" y="5013176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51720" y="5517232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ř</a:t>
            </a:r>
            <a:endParaRPr lang="cs-CZ" sz="3600" dirty="0"/>
          </a:p>
        </p:txBody>
      </p:sp>
      <p:pic>
        <p:nvPicPr>
          <p:cNvPr id="1048" name="Picture 24" descr="C:\Users\Vosátková\AppData\Local\Microsoft\Windows\Temporary Internet Files\Content.IE5\F6MLUTOS\MC9004465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429000"/>
            <a:ext cx="1617574" cy="1782166"/>
          </a:xfrm>
          <a:prstGeom prst="rect">
            <a:avLst/>
          </a:prstGeom>
          <a:noFill/>
        </p:spPr>
      </p:pic>
      <p:pic>
        <p:nvPicPr>
          <p:cNvPr id="1049" name="Picture 25" descr="C:\Users\Vosátková\AppData\Local\Microsoft\Windows\Temporary Internet Files\Content.IE5\5JNQEU5D\MC9004465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276872"/>
            <a:ext cx="1682496" cy="1798625"/>
          </a:xfrm>
          <a:prstGeom prst="rect">
            <a:avLst/>
          </a:prstGeom>
          <a:noFill/>
        </p:spPr>
      </p:pic>
      <p:pic>
        <p:nvPicPr>
          <p:cNvPr id="1050" name="Picture 26" descr="C:\Users\Vosátková\AppData\Local\Microsoft\Windows\Temporary Internet Files\Content.IE5\WBT255WJ\MC900446508[1].wmf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6516216" y="1916832"/>
            <a:ext cx="1783994" cy="11494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1" name="Picture 27" descr="C:\Users\Vosátková\AppData\Local\Microsoft\Windows\Temporary Internet Files\Content.IE5\MVOMG7Z1\MC9004465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4797152"/>
            <a:ext cx="1792224" cy="1499616"/>
          </a:xfrm>
          <a:prstGeom prst="rect">
            <a:avLst/>
          </a:prstGeom>
          <a:noFill/>
        </p:spPr>
      </p:pic>
      <p:pic>
        <p:nvPicPr>
          <p:cNvPr id="1053" name="Picture 29" descr="C:\Users\Vosátková\AppData\Local\Microsoft\Windows\Temporary Internet Files\Content.IE5\WK6DETWR\MC90044651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1412776"/>
            <a:ext cx="1449324" cy="1725473"/>
          </a:xfrm>
          <a:prstGeom prst="rect">
            <a:avLst/>
          </a:prstGeom>
          <a:noFill/>
        </p:spPr>
      </p:pic>
      <p:pic>
        <p:nvPicPr>
          <p:cNvPr id="1060" name="Picture 36" descr="C:\Users\Vosátková\AppData\Local\Microsoft\Windows\Temporary Internet Files\Content.IE5\SOLLJGU6\MC90044654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3356992"/>
            <a:ext cx="1773936" cy="924458"/>
          </a:xfrm>
          <a:prstGeom prst="rect">
            <a:avLst/>
          </a:prstGeom>
          <a:noFill/>
        </p:spPr>
      </p:pic>
      <p:pic>
        <p:nvPicPr>
          <p:cNvPr id="1061" name="Picture 37" descr="C:\Users\Vosátková\AppData\Local\Microsoft\Windows\Temporary Internet Files\Content.IE5\WBT255WJ\MC90044652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63888" y="4365104"/>
            <a:ext cx="1458468" cy="1772107"/>
          </a:xfrm>
          <a:prstGeom prst="rect">
            <a:avLst/>
          </a:prstGeom>
          <a:noFill/>
        </p:spPr>
      </p:pic>
    </p:spTree>
  </p:cSld>
  <p:clrMapOvr>
    <a:masterClrMapping/>
  </p:clrMapOvr>
  <p:transition advTm="7000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Škrtni písmeno u špatně spočítaného příkladu, zakroužkuj sportovce, který vyšel v tajence.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5100" dirty="0" smtClean="0"/>
              <a:t>17- 5=15</a:t>
            </a:r>
          </a:p>
          <a:p>
            <a:pPr>
              <a:buNone/>
            </a:pPr>
            <a:r>
              <a:rPr lang="cs-CZ" sz="5100" dirty="0" smtClean="0"/>
              <a:t>18- 6=12</a:t>
            </a:r>
          </a:p>
          <a:p>
            <a:pPr>
              <a:buNone/>
            </a:pPr>
            <a:r>
              <a:rPr lang="cs-CZ" sz="5100" dirty="0" smtClean="0"/>
              <a:t>15- 4=17</a:t>
            </a:r>
          </a:p>
          <a:p>
            <a:pPr>
              <a:buNone/>
            </a:pPr>
            <a:r>
              <a:rPr lang="cs-CZ" sz="5100" dirty="0" smtClean="0"/>
              <a:t>19- 5=14</a:t>
            </a:r>
          </a:p>
          <a:p>
            <a:pPr>
              <a:buNone/>
            </a:pPr>
            <a:r>
              <a:rPr lang="cs-CZ" sz="5100" dirty="0" smtClean="0"/>
              <a:t>16- 6=19</a:t>
            </a:r>
          </a:p>
          <a:p>
            <a:pPr>
              <a:buNone/>
            </a:pPr>
            <a:r>
              <a:rPr lang="cs-CZ" sz="5100" dirty="0" smtClean="0"/>
              <a:t>14- 2=12</a:t>
            </a:r>
          </a:p>
          <a:p>
            <a:pPr>
              <a:buNone/>
            </a:pPr>
            <a:r>
              <a:rPr lang="cs-CZ" sz="5100" dirty="0" smtClean="0"/>
              <a:t>18- 4=17</a:t>
            </a:r>
          </a:p>
          <a:p>
            <a:pPr>
              <a:buNone/>
            </a:pPr>
            <a:r>
              <a:rPr lang="cs-CZ" sz="5100" dirty="0" smtClean="0"/>
              <a:t>18- 6=12</a:t>
            </a:r>
          </a:p>
          <a:p>
            <a:pPr>
              <a:buNone/>
            </a:pPr>
            <a:r>
              <a:rPr lang="cs-CZ" sz="5100" dirty="0" smtClean="0"/>
              <a:t>16- 4=12</a:t>
            </a:r>
          </a:p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051720" y="1484784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1720" y="1988840"/>
            <a:ext cx="360040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l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51720" y="2492896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51720" y="2996952"/>
            <a:ext cx="360040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y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51720" y="3501008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j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51720" y="4005064"/>
            <a:ext cx="360040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ž</a:t>
            </a:r>
            <a:endParaRPr lang="cs-CZ" sz="3600" dirty="0"/>
          </a:p>
        </p:txBody>
      </p:sp>
      <p:sp>
        <p:nvSpPr>
          <p:cNvPr id="15" name="Obdélník 14"/>
          <p:cNvSpPr/>
          <p:nvPr/>
        </p:nvSpPr>
        <p:spPr>
          <a:xfrm>
            <a:off x="2051720" y="4509120"/>
            <a:ext cx="36004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í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051720" y="5013176"/>
            <a:ext cx="360040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a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51720" y="5517232"/>
            <a:ext cx="360040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ř</a:t>
            </a:r>
            <a:endParaRPr lang="cs-CZ" sz="3600" dirty="0"/>
          </a:p>
        </p:txBody>
      </p:sp>
      <p:pic>
        <p:nvPicPr>
          <p:cNvPr id="1048" name="Picture 24" descr="C:\Users\Vosátková\AppData\Local\Microsoft\Windows\Temporary Internet Files\Content.IE5\F6MLUTOS\MC9004465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429000"/>
            <a:ext cx="1617574" cy="1782166"/>
          </a:xfrm>
          <a:prstGeom prst="rect">
            <a:avLst/>
          </a:prstGeom>
          <a:noFill/>
        </p:spPr>
      </p:pic>
      <p:pic>
        <p:nvPicPr>
          <p:cNvPr id="1049" name="Picture 25" descr="C:\Users\Vosátková\AppData\Local\Microsoft\Windows\Temporary Internet Files\Content.IE5\5JNQEU5D\MC9004465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276872"/>
            <a:ext cx="1682496" cy="1798625"/>
          </a:xfrm>
          <a:prstGeom prst="rect">
            <a:avLst/>
          </a:prstGeom>
          <a:noFill/>
        </p:spPr>
      </p:pic>
      <p:pic>
        <p:nvPicPr>
          <p:cNvPr id="1050" name="Picture 26" descr="C:\Users\Vosátková\AppData\Local\Microsoft\Windows\Temporary Internet Files\Content.IE5\WBT255WJ\MC900446508[1].wmf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7092280" y="1628800"/>
            <a:ext cx="1783994" cy="93337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1" name="Picture 27" descr="C:\Users\Vosátková\AppData\Local\Microsoft\Windows\Temporary Internet Files\Content.IE5\MVOMG7Z1\MC9004465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4797152"/>
            <a:ext cx="1792224" cy="1499616"/>
          </a:xfrm>
          <a:prstGeom prst="rect">
            <a:avLst/>
          </a:prstGeom>
          <a:noFill/>
        </p:spPr>
      </p:pic>
      <p:pic>
        <p:nvPicPr>
          <p:cNvPr id="1053" name="Picture 29" descr="C:\Users\Vosátková\AppData\Local\Microsoft\Windows\Temporary Internet Files\Content.IE5\WK6DETWR\MC90044651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1412776"/>
            <a:ext cx="1449324" cy="1725473"/>
          </a:xfrm>
          <a:prstGeom prst="rect">
            <a:avLst/>
          </a:prstGeom>
          <a:noFill/>
        </p:spPr>
      </p:pic>
      <p:pic>
        <p:nvPicPr>
          <p:cNvPr id="1060" name="Picture 36" descr="C:\Users\Vosátková\AppData\Local\Microsoft\Windows\Temporary Internet Files\Content.IE5\SOLLJGU6\MC90044654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3573016"/>
            <a:ext cx="1773936" cy="924458"/>
          </a:xfrm>
          <a:prstGeom prst="rect">
            <a:avLst/>
          </a:prstGeom>
          <a:noFill/>
        </p:spPr>
      </p:pic>
      <p:pic>
        <p:nvPicPr>
          <p:cNvPr id="1061" name="Picture 37" descr="C:\Users\Vosátková\AppData\Local\Microsoft\Windows\Temporary Internet Files\Content.IE5\WBT255WJ\MC90044652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3928" y="4581128"/>
            <a:ext cx="1458468" cy="1772107"/>
          </a:xfrm>
          <a:prstGeom prst="rect">
            <a:avLst/>
          </a:prstGeom>
          <a:noFill/>
        </p:spPr>
      </p:pic>
      <p:sp>
        <p:nvSpPr>
          <p:cNvPr id="21" name="Oblouk 20"/>
          <p:cNvSpPr/>
          <p:nvPr/>
        </p:nvSpPr>
        <p:spPr>
          <a:xfrm rot="17550098">
            <a:off x="2987824" y="1412776"/>
            <a:ext cx="914400" cy="914400"/>
          </a:xfrm>
          <a:prstGeom prst="arc">
            <a:avLst>
              <a:gd name="adj1" fmla="val 140850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>
            <a:off x="7452320" y="1556792"/>
            <a:ext cx="914400" cy="914400"/>
          </a:xfrm>
          <a:prstGeom prst="arc">
            <a:avLst>
              <a:gd name="adj1" fmla="val 16200000"/>
              <a:gd name="adj2" fmla="val 1504259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ouk 22"/>
          <p:cNvSpPr/>
          <p:nvPr/>
        </p:nvSpPr>
        <p:spPr>
          <a:xfrm>
            <a:off x="7092280" y="3284984"/>
            <a:ext cx="914400" cy="914400"/>
          </a:xfrm>
          <a:prstGeom prst="arc">
            <a:avLst>
              <a:gd name="adj1" fmla="val 391187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>
            <a:off x="4067944" y="5301208"/>
            <a:ext cx="914400" cy="914400"/>
          </a:xfrm>
          <a:prstGeom prst="arc">
            <a:avLst>
              <a:gd name="adj1" fmla="val 16200000"/>
              <a:gd name="adj2" fmla="val 1735384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>
            <a:off x="4139952" y="5589240"/>
            <a:ext cx="914400" cy="914400"/>
          </a:xfrm>
          <a:prstGeom prst="arc">
            <a:avLst>
              <a:gd name="adj1" fmla="val 16200000"/>
              <a:gd name="adj2" fmla="val 1509390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louk 27"/>
          <p:cNvSpPr/>
          <p:nvPr/>
        </p:nvSpPr>
        <p:spPr>
          <a:xfrm>
            <a:off x="3203848" y="3284984"/>
            <a:ext cx="914400" cy="914400"/>
          </a:xfrm>
          <a:prstGeom prst="arc">
            <a:avLst>
              <a:gd name="adj1" fmla="val 16200000"/>
              <a:gd name="adj2" fmla="val 1583307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Tm="7000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procvičují sčítání do 20, hledají chyby.</a:t>
            </a:r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1245</TotalTime>
  <Words>197</Words>
  <Application>Microsoft Office PowerPoint</Application>
  <PresentationFormat>Předvádění na obrazovce (4:3)</PresentationFormat>
  <Paragraphs>92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Škrtni písmeno u špatně spočítaného příkladu, vybarvi zvířátka.</vt:lpstr>
      <vt:lpstr>Škrtni písmeno u špatně spočítaného příkladu, vybarvi zvířátka.</vt:lpstr>
      <vt:lpstr>Škrtni písmeno u špatně spočítaného příkladu, zakroužkuj sportovce, který vyšel v tajence.</vt:lpstr>
      <vt:lpstr>Škrtni písmeno u špatně spočítaného příkladu, zakroužkuj sportovce, který vyšel v tajence.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102</cp:revision>
  <dcterms:created xsi:type="dcterms:W3CDTF">2011-12-27T20:15:32Z</dcterms:created>
  <dcterms:modified xsi:type="dcterms:W3CDTF">2013-01-30T10:17:25Z</dcterms:modified>
</cp:coreProperties>
</file>