
<file path=[Content_Types].xml><?xml version="1.0" encoding="utf-8"?>
<Types xmlns="http://schemas.openxmlformats.org/package/2006/content-types"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6" r:id="rId1"/>
  </p:sldMasterIdLst>
  <p:notesMasterIdLst>
    <p:notesMasterId r:id="rId12"/>
  </p:notesMasterIdLst>
  <p:sldIdLst>
    <p:sldId id="270" r:id="rId2"/>
    <p:sldId id="285" r:id="rId3"/>
    <p:sldId id="287" r:id="rId4"/>
    <p:sldId id="286" r:id="rId5"/>
    <p:sldId id="288" r:id="rId6"/>
    <p:sldId id="289" r:id="rId7"/>
    <p:sldId id="291" r:id="rId8"/>
    <p:sldId id="290" r:id="rId9"/>
    <p:sldId id="269" r:id="rId10"/>
    <p:sldId id="284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93" d="100"/>
          <a:sy n="93" d="100"/>
        </p:scale>
        <p:origin x="-342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F267634-91A6-45D2-AD07-27D78A6F79B1}" type="datetimeFigureOut">
              <a:rPr lang="cs-CZ" smtClean="0"/>
              <a:pPr/>
              <a:t>30.1.2013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D7B1BBE-C787-4E6F-83B8-D2A19CE1D93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8847345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30.1.2013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30.1.2013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30.1.2013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30.1.2013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30.1.2013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30.1.2013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30.1.2013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30.1.2013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30.1.2013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30.1.2013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30.1.2013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080B7D5-8AB3-4E2B-8F6E-19D0CDD954B3}" type="datetimeFigureOut">
              <a:rPr lang="cs-CZ" smtClean="0"/>
              <a:pPr/>
              <a:t>30.1.2013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wmf"/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9.wmf"/><Relationship Id="rId4" Type="http://schemas.openxmlformats.org/officeDocument/2006/relationships/image" Target="../media/image8.wmf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wmf"/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9.wmf"/><Relationship Id="rId4" Type="http://schemas.openxmlformats.org/officeDocument/2006/relationships/image" Target="../media/image8.wmf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wmf"/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 flipV="1">
            <a:off x="-612576" y="7677472"/>
            <a:ext cx="9937104" cy="504056"/>
          </a:xfrm>
        </p:spPr>
        <p:txBody>
          <a:bodyPr>
            <a:normAutofit fontScale="90000"/>
          </a:bodyPr>
          <a:lstStyle/>
          <a:p>
            <a:pPr algn="l"/>
            <a:r>
              <a:rPr lang="cs-CZ" sz="3600" dirty="0" smtClean="0"/>
              <a:t>n</a:t>
            </a:r>
            <a:endParaRPr lang="cs-CZ" sz="36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 flipV="1">
            <a:off x="3059832" y="7173416"/>
            <a:ext cx="5680720" cy="504056"/>
          </a:xfrm>
        </p:spPr>
        <p:txBody>
          <a:bodyPr>
            <a:normAutofit fontScale="92500" lnSpcReduction="10000"/>
          </a:bodyPr>
          <a:lstStyle/>
          <a:p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84606" y="548680"/>
            <a:ext cx="6081713" cy="14859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955725274"/>
              </p:ext>
            </p:extLst>
          </p:nvPr>
        </p:nvGraphicFramePr>
        <p:xfrm>
          <a:off x="611560" y="2276870"/>
          <a:ext cx="7128792" cy="3218454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7128792"/>
              </a:tblGrid>
              <a:tr h="524178">
                <a:tc>
                  <a:txBody>
                    <a:bodyPr/>
                    <a:lstStyle/>
                    <a:p>
                      <a:pPr algn="l"/>
                      <a:r>
                        <a:rPr lang="cs-CZ" sz="2400" b="1" dirty="0" smtClean="0"/>
                        <a:t>Název</a:t>
                      </a:r>
                      <a:r>
                        <a:rPr lang="cs-CZ" sz="2400" b="1" baseline="0" dirty="0" smtClean="0"/>
                        <a:t> školy: </a:t>
                      </a:r>
                      <a:r>
                        <a:rPr lang="cs-CZ" sz="2400" baseline="0" dirty="0" smtClean="0"/>
                        <a:t>Základní škola a Mateřská škola při dětské           léčebně, Janské Lázně, Horní promenáda 268</a:t>
                      </a:r>
                    </a:p>
                  </a:txBody>
                  <a:tcPr/>
                </a:tc>
              </a:tr>
              <a:tr h="524178"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Autor: </a:t>
                      </a:r>
                      <a:r>
                        <a:rPr lang="cs-CZ" sz="2400" dirty="0" smtClean="0"/>
                        <a:t>Mgr. Naděžda</a:t>
                      </a:r>
                      <a:r>
                        <a:rPr lang="cs-CZ" sz="2400" baseline="0" dirty="0" smtClean="0"/>
                        <a:t> </a:t>
                      </a:r>
                      <a:r>
                        <a:rPr lang="cs-CZ" sz="2400" baseline="0" dirty="0" err="1" smtClean="0"/>
                        <a:t>Trenčianska</a:t>
                      </a:r>
                      <a:endParaRPr lang="cs-CZ" sz="2400" baseline="0" dirty="0" smtClean="0"/>
                    </a:p>
                    <a:p>
                      <a:r>
                        <a:rPr lang="cs-CZ" sz="2400" b="1" baseline="0" dirty="0" smtClean="0"/>
                        <a:t>Datum</a:t>
                      </a:r>
                      <a:r>
                        <a:rPr lang="cs-CZ" sz="2400" b="1" baseline="0" smtClean="0"/>
                        <a:t>: </a:t>
                      </a:r>
                      <a:r>
                        <a:rPr lang="cs-CZ" sz="2400" b="0" baseline="0" smtClean="0"/>
                        <a:t>28.1.2013</a:t>
                      </a:r>
                      <a:endParaRPr lang="cs-CZ" sz="2400" b="0" baseline="0" dirty="0" smtClean="0"/>
                    </a:p>
                  </a:txBody>
                  <a:tcPr/>
                </a:tc>
              </a:tr>
              <a:tr h="524178"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Název: </a:t>
                      </a:r>
                      <a:r>
                        <a:rPr lang="cs-CZ" sz="2400" dirty="0" smtClean="0"/>
                        <a:t>VY_32_INOVACE_19_Matematika</a:t>
                      </a:r>
                      <a:endParaRPr lang="cs-CZ" sz="2400" dirty="0"/>
                    </a:p>
                  </a:txBody>
                  <a:tcPr/>
                </a:tc>
              </a:tr>
              <a:tr h="524178"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Téma: </a:t>
                      </a:r>
                      <a:r>
                        <a:rPr lang="cs-CZ" sz="2400" b="0" dirty="0" smtClean="0"/>
                        <a:t>Sčítání</a:t>
                      </a:r>
                      <a:r>
                        <a:rPr lang="cs-CZ" sz="2400" b="0" baseline="0" dirty="0" smtClean="0"/>
                        <a:t> a</a:t>
                      </a:r>
                      <a:r>
                        <a:rPr lang="cs-CZ" sz="2400" b="0" dirty="0" smtClean="0"/>
                        <a:t> </a:t>
                      </a:r>
                      <a:r>
                        <a:rPr lang="cs-CZ" sz="2400" b="0" dirty="0" smtClean="0"/>
                        <a:t>odčítání – slovní</a:t>
                      </a:r>
                      <a:r>
                        <a:rPr lang="cs-CZ" sz="2400" b="0" baseline="0" dirty="0" smtClean="0"/>
                        <a:t> úlohy do 20</a:t>
                      </a:r>
                      <a:endParaRPr lang="cs-CZ" sz="2400" b="0" dirty="0" smtClean="0"/>
                    </a:p>
                  </a:txBody>
                  <a:tcPr/>
                </a:tc>
              </a:tr>
              <a:tr h="524178"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Číslo projektu: </a:t>
                      </a:r>
                      <a:r>
                        <a:rPr lang="cs-CZ" sz="2400" b="0" dirty="0" smtClean="0"/>
                        <a:t>CZ.1.07/1.4.00/21.2979</a:t>
                      </a:r>
                      <a:endParaRPr lang="cs-CZ" sz="2400" b="1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8710287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3600" dirty="0" smtClean="0"/>
              <a:t>Vypočítej příklad a napiš odpověď.</a:t>
            </a:r>
            <a:endParaRPr lang="cs-CZ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algn="ctr">
              <a:buNone/>
            </a:pPr>
            <a:r>
              <a:rPr lang="cs-CZ" dirty="0" smtClean="0"/>
              <a:t>1)  Jana koupila koláče za </a:t>
            </a:r>
            <a:r>
              <a:rPr lang="cs-CZ" dirty="0" smtClean="0">
                <a:solidFill>
                  <a:srgbClr val="00B0F0"/>
                </a:solidFill>
              </a:rPr>
              <a:t>12</a:t>
            </a:r>
            <a:r>
              <a:rPr lang="cs-CZ" dirty="0" smtClean="0"/>
              <a:t> Kč a rohlíky za </a:t>
            </a:r>
            <a:r>
              <a:rPr lang="cs-CZ" dirty="0" smtClean="0">
                <a:solidFill>
                  <a:srgbClr val="92D050"/>
                </a:solidFill>
              </a:rPr>
              <a:t>6</a:t>
            </a:r>
            <a:r>
              <a:rPr lang="cs-CZ" dirty="0" smtClean="0"/>
              <a:t> Kč.        Kolik korun zaplatila?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pPr>
              <a:buNone/>
            </a:pPr>
            <a:r>
              <a:rPr lang="cs-CZ" dirty="0" smtClean="0">
                <a:solidFill>
                  <a:srgbClr val="00B0F0"/>
                </a:solidFill>
              </a:rPr>
              <a:t>koláče</a:t>
            </a:r>
            <a:r>
              <a:rPr lang="cs-CZ" dirty="0" smtClean="0"/>
              <a:t>…………..Kč</a:t>
            </a:r>
          </a:p>
          <a:p>
            <a:pPr>
              <a:buNone/>
            </a:pPr>
            <a:r>
              <a:rPr lang="cs-CZ" dirty="0" smtClean="0">
                <a:solidFill>
                  <a:srgbClr val="92D050"/>
                </a:solidFill>
              </a:rPr>
              <a:t>rohlíky</a:t>
            </a:r>
            <a:r>
              <a:rPr lang="cs-CZ" dirty="0" smtClean="0"/>
              <a:t>…………. Kč</a:t>
            </a:r>
          </a:p>
          <a:p>
            <a:pPr>
              <a:buNone/>
            </a:pPr>
            <a:r>
              <a:rPr lang="cs-CZ" dirty="0" smtClean="0">
                <a:solidFill>
                  <a:srgbClr val="FF0000"/>
                </a:solidFill>
              </a:rPr>
              <a:t>zaplatila</a:t>
            </a:r>
            <a:r>
              <a:rPr lang="cs-CZ" dirty="0" smtClean="0"/>
              <a:t>……..? Kč</a:t>
            </a:r>
          </a:p>
          <a:p>
            <a:endParaRPr lang="cs-CZ" dirty="0"/>
          </a:p>
        </p:txBody>
      </p:sp>
      <p:pic>
        <p:nvPicPr>
          <p:cNvPr id="1028" name="Picture 4" descr="C:\Users\Vosátková\AppData\Local\Microsoft\Windows\Temporary Internet Files\Content.IE5\HA0BR52S\MC900344009[1].wmf"/>
          <p:cNvPicPr>
            <a:picLocks noChangeAspect="1" noChangeArrowheads="1"/>
          </p:cNvPicPr>
          <p:nvPr/>
        </p:nvPicPr>
        <p:blipFill>
          <a:blip r:embed="rId2" cstate="print"/>
          <a:stretch>
            <a:fillRect/>
          </a:stretch>
        </p:blipFill>
        <p:spPr bwMode="auto">
          <a:xfrm>
            <a:off x="827584" y="2564904"/>
            <a:ext cx="1714500" cy="1304849"/>
          </a:xfrm>
          <a:prstGeom prst="rect">
            <a:avLst/>
          </a:prstGeom>
          <a:noFill/>
          <a:ln>
            <a:noFill/>
          </a:ln>
        </p:spPr>
      </p:pic>
      <p:pic>
        <p:nvPicPr>
          <p:cNvPr id="1029" name="Picture 5" descr="C:\Users\Vosátková\AppData\Local\Microsoft\Windows\Temporary Internet Files\Content.IE5\UFL04PGK\MC900290043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355976" y="3068960"/>
            <a:ext cx="1008112" cy="891409"/>
          </a:xfrm>
          <a:prstGeom prst="rect">
            <a:avLst/>
          </a:prstGeom>
          <a:noFill/>
        </p:spPr>
      </p:pic>
      <p:pic>
        <p:nvPicPr>
          <p:cNvPr id="8" name="Picture 5" descr="C:\Users\Vosátková\AppData\Local\Microsoft\Windows\Temporary Internet Files\Content.IE5\UFL04PGK\MC900290043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788024" y="2420888"/>
            <a:ext cx="899495" cy="795366"/>
          </a:xfrm>
          <a:prstGeom prst="rect">
            <a:avLst/>
          </a:prstGeom>
          <a:noFill/>
        </p:spPr>
      </p:pic>
      <p:pic>
        <p:nvPicPr>
          <p:cNvPr id="9" name="Picture 5" descr="C:\Users\Vosátková\AppData\Local\Microsoft\Windows\Temporary Internet Files\Content.IE5\UFL04PGK\MC900290043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067944" y="2564904"/>
            <a:ext cx="980930" cy="867374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3600" dirty="0" smtClean="0"/>
              <a:t>Řešení:</a:t>
            </a:r>
            <a:endParaRPr lang="cs-CZ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r>
              <a:rPr lang="cs-CZ" dirty="0" smtClean="0"/>
              <a:t>koláče…………</a:t>
            </a:r>
            <a:r>
              <a:rPr lang="cs-CZ" dirty="0" smtClean="0">
                <a:solidFill>
                  <a:srgbClr val="00B0F0"/>
                </a:solidFill>
              </a:rPr>
              <a:t>12</a:t>
            </a:r>
            <a:r>
              <a:rPr lang="cs-CZ" dirty="0" smtClean="0"/>
              <a:t>  Kč</a:t>
            </a:r>
          </a:p>
          <a:p>
            <a:pPr>
              <a:buNone/>
            </a:pPr>
            <a:r>
              <a:rPr lang="cs-CZ" dirty="0" smtClean="0"/>
              <a:t>rohlíky………….</a:t>
            </a:r>
            <a:r>
              <a:rPr lang="cs-CZ" dirty="0" smtClean="0">
                <a:solidFill>
                  <a:srgbClr val="92D050"/>
                </a:solidFill>
              </a:rPr>
              <a:t>6</a:t>
            </a:r>
            <a:r>
              <a:rPr lang="cs-CZ" dirty="0" smtClean="0"/>
              <a:t> Kč</a:t>
            </a:r>
          </a:p>
          <a:p>
            <a:pPr>
              <a:buNone/>
            </a:pPr>
            <a:r>
              <a:rPr lang="cs-CZ" dirty="0" smtClean="0"/>
              <a:t>zaplatila………. </a:t>
            </a:r>
            <a:r>
              <a:rPr lang="cs-CZ" dirty="0" smtClean="0">
                <a:solidFill>
                  <a:srgbClr val="FF0000"/>
                </a:solidFill>
              </a:rPr>
              <a:t>?</a:t>
            </a:r>
            <a:r>
              <a:rPr lang="cs-CZ" dirty="0" smtClean="0"/>
              <a:t> Kč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12 + 6 = 18</a:t>
            </a:r>
          </a:p>
          <a:p>
            <a:pPr>
              <a:buNone/>
            </a:pPr>
            <a:r>
              <a:rPr lang="cs-CZ" dirty="0" smtClean="0">
                <a:solidFill>
                  <a:srgbClr val="FF0000"/>
                </a:solidFill>
              </a:rPr>
              <a:t>Jana zaplatila 18 korun.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8" name="Zástupný symbol pro obsah 7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2) Petr má ušetřeno </a:t>
            </a:r>
            <a:r>
              <a:rPr lang="cs-CZ" dirty="0" smtClean="0">
                <a:solidFill>
                  <a:srgbClr val="00B0F0"/>
                </a:solidFill>
              </a:rPr>
              <a:t>11</a:t>
            </a:r>
            <a:r>
              <a:rPr lang="cs-CZ" dirty="0" smtClean="0"/>
              <a:t> Kč. Chce si koupit autíčko za </a:t>
            </a:r>
            <a:r>
              <a:rPr lang="cs-CZ" dirty="0" smtClean="0">
                <a:solidFill>
                  <a:srgbClr val="92D050"/>
                </a:solidFill>
              </a:rPr>
              <a:t>20</a:t>
            </a:r>
            <a:r>
              <a:rPr lang="cs-CZ" dirty="0" smtClean="0"/>
              <a:t> Kč. Kolik korun musí ještě ušetřit?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>
                <a:solidFill>
                  <a:srgbClr val="00B0F0"/>
                </a:solidFill>
              </a:rPr>
              <a:t>autíčko</a:t>
            </a:r>
            <a:r>
              <a:rPr lang="cs-CZ" dirty="0" smtClean="0"/>
              <a:t>………. Kč</a:t>
            </a:r>
          </a:p>
          <a:p>
            <a:pPr>
              <a:buNone/>
            </a:pPr>
            <a:r>
              <a:rPr lang="cs-CZ" dirty="0" smtClean="0">
                <a:solidFill>
                  <a:srgbClr val="92D050"/>
                </a:solidFill>
              </a:rPr>
              <a:t>ušetřeno</a:t>
            </a:r>
            <a:r>
              <a:rPr lang="cs-CZ" dirty="0" smtClean="0"/>
              <a:t> …… Kč</a:t>
            </a:r>
          </a:p>
          <a:p>
            <a:pPr>
              <a:buNone/>
            </a:pPr>
            <a:r>
              <a:rPr lang="cs-CZ" dirty="0" smtClean="0">
                <a:solidFill>
                  <a:srgbClr val="FF0000"/>
                </a:solidFill>
              </a:rPr>
              <a:t>zbývá</a:t>
            </a:r>
            <a:r>
              <a:rPr lang="cs-CZ" dirty="0" smtClean="0"/>
              <a:t> ……….</a:t>
            </a:r>
            <a:r>
              <a:rPr lang="cs-CZ" dirty="0" smtClean="0">
                <a:solidFill>
                  <a:srgbClr val="FF0000"/>
                </a:solidFill>
              </a:rPr>
              <a:t>? </a:t>
            </a:r>
            <a:r>
              <a:rPr lang="cs-CZ" dirty="0" smtClean="0"/>
              <a:t>Kč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/>
          </a:p>
        </p:txBody>
      </p:sp>
      <p:pic>
        <p:nvPicPr>
          <p:cNvPr id="2050" name="Picture 2" descr="C:\Users\Vosátková\AppData\Local\Microsoft\Windows\Temporary Internet Files\Content.IE5\UFL04PGK\MP900405236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652120" y="2636912"/>
            <a:ext cx="2696344" cy="1584176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Nadpis 1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autíčko……….</a:t>
            </a:r>
            <a:r>
              <a:rPr lang="cs-CZ" dirty="0" smtClean="0">
                <a:solidFill>
                  <a:srgbClr val="00B0F0"/>
                </a:solidFill>
              </a:rPr>
              <a:t>20</a:t>
            </a:r>
            <a:r>
              <a:rPr lang="cs-CZ" dirty="0" smtClean="0"/>
              <a:t> Kč</a:t>
            </a:r>
          </a:p>
          <a:p>
            <a:pPr>
              <a:buNone/>
            </a:pPr>
            <a:r>
              <a:rPr lang="cs-CZ" dirty="0" smtClean="0"/>
              <a:t>ušetřeno …….</a:t>
            </a:r>
            <a:r>
              <a:rPr lang="cs-CZ" dirty="0" smtClean="0">
                <a:solidFill>
                  <a:srgbClr val="92D050"/>
                </a:solidFill>
              </a:rPr>
              <a:t>11</a:t>
            </a:r>
            <a:r>
              <a:rPr lang="cs-CZ" dirty="0" smtClean="0"/>
              <a:t> Kč</a:t>
            </a:r>
          </a:p>
          <a:p>
            <a:pPr>
              <a:buNone/>
            </a:pPr>
            <a:r>
              <a:rPr lang="cs-CZ" dirty="0" smtClean="0"/>
              <a:t>zbývá ………...   </a:t>
            </a:r>
            <a:r>
              <a:rPr lang="cs-CZ" dirty="0" smtClean="0">
                <a:solidFill>
                  <a:srgbClr val="FF0000"/>
                </a:solidFill>
              </a:rPr>
              <a:t> ? </a:t>
            </a:r>
            <a:r>
              <a:rPr lang="cs-CZ" dirty="0" smtClean="0"/>
              <a:t>Kč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20 – 11 = 9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>
                <a:solidFill>
                  <a:srgbClr val="FF0000"/>
                </a:solidFill>
              </a:rPr>
              <a:t>Petr ještě musí ušetřit 9 korun.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/>
          </a:p>
        </p:txBody>
      </p:sp>
      <p:pic>
        <p:nvPicPr>
          <p:cNvPr id="3078" name="Picture 6" descr="C:\Users\Vosátková\AppData\Local\Microsoft\Windows\Temporary Internet Files\Content.IE5\SOLLJGU6\MP900404926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084168" y="4509120"/>
            <a:ext cx="1688232" cy="1205880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22114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57200" y="1268760"/>
            <a:ext cx="8229600" cy="4857403"/>
          </a:xfrm>
        </p:spPr>
        <p:txBody>
          <a:bodyPr/>
          <a:lstStyle/>
          <a:p>
            <a:pPr>
              <a:buNone/>
            </a:pPr>
            <a:r>
              <a:rPr lang="cs-CZ" dirty="0" smtClean="0"/>
              <a:t>3) U krmelce bylo celkem 14 zvířat. Z toho bylo</a:t>
            </a:r>
          </a:p>
          <a:p>
            <a:pPr>
              <a:buNone/>
            </a:pPr>
            <a:r>
              <a:rPr lang="cs-CZ" dirty="0" smtClean="0"/>
              <a:t>6 zajíců a 4 srnky. Kolik jelenů bylo u krmelce?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zvířat …….14</a:t>
            </a:r>
          </a:p>
          <a:p>
            <a:pPr>
              <a:buNone/>
            </a:pPr>
            <a:r>
              <a:rPr lang="cs-CZ" dirty="0" smtClean="0"/>
              <a:t>zajíců………6</a:t>
            </a:r>
          </a:p>
          <a:p>
            <a:pPr>
              <a:buNone/>
            </a:pPr>
            <a:r>
              <a:rPr lang="cs-CZ" dirty="0" smtClean="0"/>
              <a:t>srnky……... 4</a:t>
            </a:r>
          </a:p>
          <a:p>
            <a:pPr>
              <a:buNone/>
            </a:pPr>
            <a:r>
              <a:rPr lang="cs-CZ" dirty="0" smtClean="0"/>
              <a:t>jeleni……….?</a:t>
            </a:r>
            <a:endParaRPr lang="cs-CZ" dirty="0"/>
          </a:p>
        </p:txBody>
      </p:sp>
      <p:pic>
        <p:nvPicPr>
          <p:cNvPr id="4098" name="Picture 2" descr="C:\Users\Vosátková\AppData\Local\Microsoft\Windows\Temporary Internet Files\Content.IE5\SOLLJGU6\MC900111382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076056" y="4653136"/>
            <a:ext cx="1008111" cy="1458613"/>
          </a:xfrm>
          <a:prstGeom prst="rect">
            <a:avLst/>
          </a:prstGeom>
          <a:noFill/>
        </p:spPr>
      </p:pic>
      <p:pic>
        <p:nvPicPr>
          <p:cNvPr id="4099" name="Picture 3" descr="C:\Users\Vosátková\AppData\Local\Microsoft\Windows\Temporary Internet Files\Content.IE5\WBT255WJ\MC900430003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788024" y="2708920"/>
            <a:ext cx="1270000" cy="2000250"/>
          </a:xfrm>
          <a:prstGeom prst="rect">
            <a:avLst/>
          </a:prstGeom>
          <a:noFill/>
        </p:spPr>
      </p:pic>
      <p:pic>
        <p:nvPicPr>
          <p:cNvPr id="4102" name="Picture 6" descr="C:\Users\Vosátková\AppData\Local\Microsoft\Windows\Temporary Internet Files\Content.IE5\F6MLUTOS\MC900324466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7740352" y="4221088"/>
            <a:ext cx="1223467" cy="1818742"/>
          </a:xfrm>
          <a:prstGeom prst="rect">
            <a:avLst/>
          </a:prstGeom>
          <a:noFill/>
        </p:spPr>
      </p:pic>
      <p:pic>
        <p:nvPicPr>
          <p:cNvPr id="4103" name="Picture 7" descr="C:\Users\Vosátková\AppData\Local\Microsoft\Windows\Temporary Internet Files\Content.IE5\MVOMG7Z1\MC900215685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5724128" y="3356992"/>
            <a:ext cx="2338812" cy="2121529"/>
          </a:xfrm>
          <a:prstGeom prst="rect">
            <a:avLst/>
          </a:prstGeom>
          <a:noFill/>
        </p:spPr>
      </p:pic>
      <p:pic>
        <p:nvPicPr>
          <p:cNvPr id="12" name="Picture 2" descr="C:\Users\Vosátková\AppData\Local\Microsoft\Windows\Temporary Internet Files\Content.IE5\SOLLJGU6\MC900111382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300192" y="4077072"/>
            <a:ext cx="1008111" cy="1458613"/>
          </a:xfrm>
          <a:prstGeom prst="rect">
            <a:avLst/>
          </a:prstGeom>
          <a:noFill/>
        </p:spPr>
      </p:pic>
      <p:pic>
        <p:nvPicPr>
          <p:cNvPr id="13" name="Picture 6" descr="C:\Users\Vosátková\AppData\Local\Microsoft\Windows\Temporary Internet Files\Content.IE5\F6MLUTOS\MC900324466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876256" y="4653136"/>
            <a:ext cx="932828" cy="1386694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22114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57200" y="1268760"/>
            <a:ext cx="8229600" cy="4857403"/>
          </a:xfrm>
        </p:spPr>
        <p:txBody>
          <a:bodyPr/>
          <a:lstStyle/>
          <a:p>
            <a:pPr>
              <a:buNone/>
            </a:pPr>
            <a:r>
              <a:rPr lang="cs-CZ" dirty="0" smtClean="0"/>
              <a:t>3) U krmelce bylo celkem </a:t>
            </a:r>
            <a:r>
              <a:rPr lang="cs-CZ" dirty="0" smtClean="0">
                <a:solidFill>
                  <a:srgbClr val="FFC000"/>
                </a:solidFill>
              </a:rPr>
              <a:t>14 zvířat</a:t>
            </a:r>
            <a:r>
              <a:rPr lang="cs-CZ" dirty="0" smtClean="0"/>
              <a:t>. Z toho bylo</a:t>
            </a:r>
          </a:p>
          <a:p>
            <a:pPr>
              <a:buNone/>
            </a:pPr>
            <a:r>
              <a:rPr lang="cs-CZ" dirty="0" smtClean="0">
                <a:solidFill>
                  <a:srgbClr val="92D050"/>
                </a:solidFill>
              </a:rPr>
              <a:t>6 zajíců </a:t>
            </a:r>
            <a:r>
              <a:rPr lang="cs-CZ" dirty="0" smtClean="0"/>
              <a:t>a </a:t>
            </a:r>
            <a:r>
              <a:rPr lang="cs-CZ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4 srnky</a:t>
            </a:r>
            <a:r>
              <a:rPr lang="cs-CZ" dirty="0" smtClean="0"/>
              <a:t>. </a:t>
            </a:r>
            <a:r>
              <a:rPr lang="cs-CZ" dirty="0" smtClean="0">
                <a:solidFill>
                  <a:srgbClr val="FF0000"/>
                </a:solidFill>
              </a:rPr>
              <a:t>Kolik jelenů </a:t>
            </a:r>
            <a:r>
              <a:rPr lang="cs-CZ" dirty="0" smtClean="0"/>
              <a:t>bylo u krmelce?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zvířat …….</a:t>
            </a:r>
            <a:r>
              <a:rPr lang="cs-CZ" dirty="0" smtClean="0">
                <a:solidFill>
                  <a:srgbClr val="FFC000"/>
                </a:solidFill>
              </a:rPr>
              <a:t>14</a:t>
            </a:r>
          </a:p>
          <a:p>
            <a:pPr>
              <a:buNone/>
            </a:pPr>
            <a:r>
              <a:rPr lang="cs-CZ" dirty="0" smtClean="0"/>
              <a:t>zajíců………</a:t>
            </a:r>
            <a:r>
              <a:rPr lang="cs-CZ" dirty="0" smtClean="0">
                <a:solidFill>
                  <a:srgbClr val="92D050"/>
                </a:solidFill>
              </a:rPr>
              <a:t>6</a:t>
            </a:r>
          </a:p>
          <a:p>
            <a:pPr>
              <a:buNone/>
            </a:pPr>
            <a:r>
              <a:rPr lang="cs-CZ" dirty="0" smtClean="0"/>
              <a:t>srnky……... </a:t>
            </a:r>
            <a:r>
              <a:rPr lang="cs-CZ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4</a:t>
            </a:r>
          </a:p>
          <a:p>
            <a:pPr>
              <a:buNone/>
            </a:pPr>
            <a:r>
              <a:rPr lang="cs-CZ" dirty="0" smtClean="0"/>
              <a:t>jeleni……….</a:t>
            </a:r>
            <a:r>
              <a:rPr lang="cs-CZ" dirty="0" smtClean="0">
                <a:solidFill>
                  <a:srgbClr val="FF0000"/>
                </a:solidFill>
              </a:rPr>
              <a:t>?</a:t>
            </a:r>
          </a:p>
          <a:p>
            <a:pPr>
              <a:buNone/>
            </a:pPr>
            <a:endParaRPr lang="cs-CZ" dirty="0">
              <a:solidFill>
                <a:srgbClr val="FF0000"/>
              </a:solidFill>
            </a:endParaRPr>
          </a:p>
        </p:txBody>
      </p:sp>
      <p:pic>
        <p:nvPicPr>
          <p:cNvPr id="4098" name="Picture 2" descr="C:\Users\Vosátková\AppData\Local\Microsoft\Windows\Temporary Internet Files\Content.IE5\SOLLJGU6\MC900111382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436096" y="3789040"/>
            <a:ext cx="1008111" cy="1458613"/>
          </a:xfrm>
          <a:prstGeom prst="rect">
            <a:avLst/>
          </a:prstGeom>
          <a:noFill/>
        </p:spPr>
      </p:pic>
      <p:pic>
        <p:nvPicPr>
          <p:cNvPr id="4099" name="Picture 3" descr="C:\Users\Vosátková\AppData\Local\Microsoft\Windows\Temporary Internet Files\Content.IE5\WBT255WJ\MC900430003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148064" y="1628800"/>
            <a:ext cx="1270000" cy="2000250"/>
          </a:xfrm>
          <a:prstGeom prst="rect">
            <a:avLst/>
          </a:prstGeom>
          <a:noFill/>
        </p:spPr>
      </p:pic>
      <p:pic>
        <p:nvPicPr>
          <p:cNvPr id="4102" name="Picture 6" descr="C:\Users\Vosátková\AppData\Local\Microsoft\Windows\Temporary Internet Files\Content.IE5\F6MLUTOS\MC900324466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7740352" y="3068960"/>
            <a:ext cx="1223467" cy="1818742"/>
          </a:xfrm>
          <a:prstGeom prst="rect">
            <a:avLst/>
          </a:prstGeom>
          <a:noFill/>
        </p:spPr>
      </p:pic>
      <p:pic>
        <p:nvPicPr>
          <p:cNvPr id="4103" name="Picture 7" descr="C:\Users\Vosátková\AppData\Local\Microsoft\Windows\Temporary Internet Files\Content.IE5\MVOMG7Z1\MC900215685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5940152" y="2348880"/>
            <a:ext cx="2338812" cy="2121529"/>
          </a:xfrm>
          <a:prstGeom prst="rect">
            <a:avLst/>
          </a:prstGeom>
          <a:noFill/>
        </p:spPr>
      </p:pic>
      <p:pic>
        <p:nvPicPr>
          <p:cNvPr id="12" name="Picture 2" descr="C:\Users\Vosátková\AppData\Local\Microsoft\Windows\Temporary Internet Files\Content.IE5\SOLLJGU6\MC900111382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444208" y="3140968"/>
            <a:ext cx="1008111" cy="1458613"/>
          </a:xfrm>
          <a:prstGeom prst="rect">
            <a:avLst/>
          </a:prstGeom>
          <a:noFill/>
        </p:spPr>
      </p:pic>
      <p:pic>
        <p:nvPicPr>
          <p:cNvPr id="13" name="Picture 6" descr="C:\Users\Vosátková\AppData\Local\Microsoft\Windows\Temporary Internet Files\Content.IE5\F6MLUTOS\MC900324466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7020272" y="3789040"/>
            <a:ext cx="932828" cy="1386694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22114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67544" y="1124744"/>
            <a:ext cx="8229600" cy="4857403"/>
          </a:xfrm>
        </p:spPr>
        <p:txBody>
          <a:bodyPr>
            <a:normAutofit fontScale="92500" lnSpcReduction="20000"/>
          </a:bodyPr>
          <a:lstStyle/>
          <a:p>
            <a:pPr>
              <a:buNone/>
            </a:pPr>
            <a:r>
              <a:rPr lang="cs-CZ" dirty="0" smtClean="0"/>
              <a:t>    U krmelce bylo </a:t>
            </a:r>
            <a:r>
              <a:rPr lang="cs-CZ" dirty="0" smtClean="0">
                <a:solidFill>
                  <a:srgbClr val="FFC000"/>
                </a:solidFill>
              </a:rPr>
              <a:t>14 zvířat</a:t>
            </a:r>
            <a:r>
              <a:rPr lang="cs-CZ" dirty="0" smtClean="0"/>
              <a:t>. Z toho byli </a:t>
            </a:r>
            <a:r>
              <a:rPr lang="cs-CZ" dirty="0" smtClean="0">
                <a:solidFill>
                  <a:schemeClr val="tx2">
                    <a:lumMod val="40000"/>
                    <a:lumOff val="60000"/>
                  </a:schemeClr>
                </a:solidFill>
              </a:rPr>
              <a:t>4 srnky </a:t>
            </a:r>
            <a:r>
              <a:rPr lang="cs-CZ" dirty="0" smtClean="0"/>
              <a:t>a </a:t>
            </a:r>
            <a:r>
              <a:rPr lang="cs-CZ" dirty="0" smtClean="0">
                <a:solidFill>
                  <a:srgbClr val="00B050"/>
                </a:solidFill>
              </a:rPr>
              <a:t>6 zajíců</a:t>
            </a:r>
            <a:r>
              <a:rPr lang="cs-CZ" dirty="0" smtClean="0"/>
              <a:t>. </a:t>
            </a:r>
            <a:r>
              <a:rPr lang="cs-CZ" dirty="0" smtClean="0">
                <a:solidFill>
                  <a:srgbClr val="FF0000"/>
                </a:solidFill>
              </a:rPr>
              <a:t>Kolik jelenů </a:t>
            </a:r>
            <a:r>
              <a:rPr lang="cs-CZ" dirty="0" smtClean="0"/>
              <a:t>bylo u krmelce?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    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     14 – 4 – 6  = 4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>
                <a:solidFill>
                  <a:srgbClr val="FF0000"/>
                </a:solidFill>
              </a:rPr>
              <a:t>U krmelce byli 4 jeleni.</a:t>
            </a:r>
            <a:endParaRPr lang="cs-CZ" dirty="0">
              <a:solidFill>
                <a:srgbClr val="FF0000"/>
              </a:solidFill>
            </a:endParaRPr>
          </a:p>
        </p:txBody>
      </p:sp>
      <p:pic>
        <p:nvPicPr>
          <p:cNvPr id="4099" name="Picture 3" descr="C:\Users\Vosátková\AppData\Local\Microsoft\Windows\Temporary Internet Files\Content.IE5\WBT255WJ\MC900430003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427984" y="2852936"/>
            <a:ext cx="1270000" cy="2000250"/>
          </a:xfrm>
          <a:prstGeom prst="rect">
            <a:avLst/>
          </a:prstGeom>
          <a:noFill/>
        </p:spPr>
      </p:pic>
      <p:pic>
        <p:nvPicPr>
          <p:cNvPr id="7" name="Picture 3" descr="C:\Users\Vosátková\AppData\Local\Microsoft\Windows\Temporary Internet Files\Content.IE5\WBT255WJ\MC900430003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588224" y="2420888"/>
            <a:ext cx="1270000" cy="2000250"/>
          </a:xfrm>
          <a:prstGeom prst="rect">
            <a:avLst/>
          </a:prstGeom>
          <a:noFill/>
        </p:spPr>
      </p:pic>
      <p:pic>
        <p:nvPicPr>
          <p:cNvPr id="5122" name="Picture 2" descr="C:\Users\Vosátková\AppData\Local\Microsoft\Windows\Temporary Internet Files\Content.IE5\MVOMG7Z1\MC900215685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148064" y="3284984"/>
            <a:ext cx="2338812" cy="2121529"/>
          </a:xfrm>
          <a:prstGeom prst="rect">
            <a:avLst/>
          </a:prstGeom>
          <a:noFill/>
        </p:spPr>
      </p:pic>
      <p:pic>
        <p:nvPicPr>
          <p:cNvPr id="10" name="Picture 3" descr="C:\Users\Vosátková\AppData\Local\Microsoft\Windows\Temporary Internet Files\Content.IE5\WBT255WJ\MC900430003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220072" y="3717032"/>
            <a:ext cx="1270000" cy="2000250"/>
          </a:xfrm>
          <a:prstGeom prst="rect">
            <a:avLst/>
          </a:prstGeom>
          <a:noFill/>
        </p:spPr>
      </p:pic>
      <p:pic>
        <p:nvPicPr>
          <p:cNvPr id="11" name="Picture 3" descr="C:\Users\Vosátková\AppData\Local\Microsoft\Windows\Temporary Internet Files\Content.IE5\WBT255WJ\MC900430003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732240" y="4509120"/>
            <a:ext cx="1270000" cy="2000250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3600" dirty="0" smtClean="0"/>
              <a:t>Anotace:</a:t>
            </a:r>
            <a:endParaRPr lang="cs-CZ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	Žáci  1. ročníku se seznámí s praktickým používáním sčítání a odčítání na konkrétních příkladech, zautomatizují si psaní příkladů. 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/>
        </p:nvSpPr>
        <p:spPr>
          <a:xfrm>
            <a:off x="457200" y="503237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cs-CZ" sz="3600" dirty="0" smtClean="0"/>
              <a:t/>
            </a:r>
            <a:br>
              <a:rPr lang="cs-CZ" sz="3600" dirty="0" smtClean="0"/>
            </a:br>
            <a:r>
              <a:rPr lang="cs-CZ" sz="3600" dirty="0" smtClean="0"/>
              <a:t/>
            </a:r>
            <a:br>
              <a:rPr lang="cs-CZ" sz="3600" dirty="0" smtClean="0"/>
            </a:br>
            <a:r>
              <a:rPr lang="cs-CZ" sz="3600" dirty="0" smtClean="0"/>
              <a:t>Zdroj:</a:t>
            </a:r>
            <a:br>
              <a:rPr lang="cs-CZ" sz="3600" dirty="0" smtClean="0"/>
            </a:br>
            <a:endParaRPr lang="cs-CZ" sz="3600" dirty="0"/>
          </a:p>
        </p:txBody>
      </p:sp>
      <p:sp>
        <p:nvSpPr>
          <p:cNvPr id="3" name="Zástupný symbol pro obsah 2"/>
          <p:cNvSpPr>
            <a:spLocks noGrp="1"/>
          </p:cNvSpPr>
          <p:nvPr/>
        </p:nvSpPr>
        <p:spPr>
          <a:xfrm>
            <a:off x="457200" y="1828799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None/>
            </a:pPr>
            <a:r>
              <a:rPr lang="cs-CZ" dirty="0" smtClean="0"/>
              <a:t>Vlastní tvorba</a:t>
            </a:r>
          </a:p>
          <a:p>
            <a:pPr>
              <a:buNone/>
            </a:pPr>
            <a:r>
              <a:rPr lang="cs-CZ" dirty="0" smtClean="0"/>
              <a:t>Ilustrace :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www. office.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microsoft.com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1115</TotalTime>
  <Words>273</Words>
  <Application>Microsoft Office PowerPoint</Application>
  <PresentationFormat>Předvádění na obrazovce (4:3)</PresentationFormat>
  <Paragraphs>66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Motiv sady Office</vt:lpstr>
      <vt:lpstr>n</vt:lpstr>
      <vt:lpstr>Vypočítej příklad a napiš odpověď.</vt:lpstr>
      <vt:lpstr>Řešení: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Anotace: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Název školy: Autor:</dc:title>
  <dc:creator>NB</dc:creator>
  <cp:lastModifiedBy>Vesna202261</cp:lastModifiedBy>
  <cp:revision>79</cp:revision>
  <dcterms:created xsi:type="dcterms:W3CDTF">2011-12-27T20:15:32Z</dcterms:created>
  <dcterms:modified xsi:type="dcterms:W3CDTF">2013-01-30T10:18:37Z</dcterms:modified>
</cp:coreProperties>
</file>