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sldIdLst>
    <p:sldId id="292" r:id="rId2"/>
    <p:sldId id="256" r:id="rId3"/>
    <p:sldId id="268" r:id="rId4"/>
    <p:sldId id="277" r:id="rId5"/>
    <p:sldId id="270" r:id="rId6"/>
    <p:sldId id="269" r:id="rId7"/>
    <p:sldId id="290" r:id="rId8"/>
    <p:sldId id="275" r:id="rId9"/>
    <p:sldId id="276" r:id="rId10"/>
    <p:sldId id="271" r:id="rId11"/>
    <p:sldId id="273" r:id="rId12"/>
    <p:sldId id="260" r:id="rId13"/>
    <p:sldId id="263" r:id="rId14"/>
    <p:sldId id="283" r:id="rId15"/>
    <p:sldId id="262" r:id="rId16"/>
    <p:sldId id="279" r:id="rId17"/>
    <p:sldId id="264" r:id="rId18"/>
    <p:sldId id="278" r:id="rId19"/>
    <p:sldId id="261" r:id="rId20"/>
    <p:sldId id="267" r:id="rId21"/>
    <p:sldId id="258" r:id="rId22"/>
    <p:sldId id="259" r:id="rId23"/>
    <p:sldId id="284" r:id="rId24"/>
    <p:sldId id="286" r:id="rId25"/>
    <p:sldId id="287" r:id="rId26"/>
    <p:sldId id="288" r:id="rId27"/>
    <p:sldId id="28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438"/>
    <a:srgbClr val="56F894"/>
    <a:srgbClr val="DEF0C2"/>
    <a:srgbClr val="FF99FF"/>
    <a:srgbClr val="FF3300"/>
    <a:srgbClr val="FCEBBA"/>
    <a:srgbClr val="FF5050"/>
    <a:srgbClr val="FF66CC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93" d="100"/>
          <a:sy n="93" d="100"/>
        </p:scale>
        <p:origin x="-3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E16F4-8E40-4149-8ABA-DBE9A5BC2616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EA050-E8F5-4684-8D55-1054365CC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645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BEA050-E8F5-4684-8D55-1054365CC58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ED3EE9A-E45A-4180-828D-6DF4B118B562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9355EB5-5CD7-4171-8C6D-7BE5E73A5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5/58/Beaver_lodge_north_of_Saguenay,_Quebec_2005-07-19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469918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21.1.2013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VY_32_INOVACE_07_PŘÍRODOPIS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Hlodavci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2035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420888"/>
            <a:ext cx="8229600" cy="1463823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C000"/>
                </a:solidFill>
                <a:latin typeface="Narkisim" pitchFamily="34" charset="-79"/>
                <a:cs typeface="Narkisim" pitchFamily="34" charset="-79"/>
              </a:rPr>
              <a:t>Hlodavci</a:t>
            </a:r>
            <a:endParaRPr lang="cs-CZ" sz="8800" dirty="0">
              <a:solidFill>
                <a:srgbClr val="FFC000"/>
              </a:solidFill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653136"/>
            <a:ext cx="6560234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4578" name="Picture 2" descr="Dikobraz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933056"/>
            <a:ext cx="2592288" cy="188961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4580" name="Picture 4" descr="Soubor:Europäischer Ziesel in Hockstellu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2592288" cy="194421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4582" name="Picture 6" descr="Soubor:Reiss fg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617132"/>
            <a:ext cx="2712165" cy="18002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4584" name="Picture 8" descr="Soubor:Marmot-edit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789040"/>
            <a:ext cx="2688300" cy="201622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4586" name="Picture 10" descr="Soubor:Ondatra zibethicus FW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548680"/>
            <a:ext cx="3404014" cy="18722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nejpočetnější řád - 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800</a:t>
            </a:r>
            <a:r>
              <a:rPr lang="cs-CZ" dirty="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druhů 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 téměř polovina všech savců)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rgbClr val="FF3399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21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4F438"/>
                </a:solidFill>
              </a:rPr>
              <a:t>Čím je způsobena taková četnost výskytu hlodavců?</a:t>
            </a:r>
            <a:endParaRPr lang="cs-CZ" sz="2400" dirty="0">
              <a:solidFill>
                <a:srgbClr val="F4F43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7931224" cy="4663084"/>
          </a:xfrm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r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 marL="0" indent="0" algn="ctr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rychle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rozmnožují - rodí často (několikrát do roka)</a:t>
            </a:r>
          </a:p>
          <a:p>
            <a:pPr 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velké množství mláďat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746" name="Picture 2" descr="Pět dnů stará holata mastomyš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5256584" cy="39424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628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- ve všech světadílech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- ne v Antarktidě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82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hlodavé řezáky - </a:t>
            </a:r>
            <a:r>
              <a:rPr lang="cs-CZ" dirty="0" err="1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hlodáky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celý život </a:t>
            </a:r>
            <a:r>
              <a:rPr lang="cs-CZ" dirty="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dorůstají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nemají kořeny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nažloutlé až načervenalé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místo špičáků mezera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silné žvýkací svaly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215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Dělení hlodavců dle obživy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56F894"/>
                </a:solidFill>
              </a:rPr>
              <a:t>býložravci</a:t>
            </a:r>
            <a:r>
              <a:rPr lang="cs-CZ" dirty="0" smtClean="0">
                <a:solidFill>
                  <a:schemeClr val="accent6"/>
                </a:solidFill>
              </a:rPr>
              <a:t>                        všežravci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4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Stavba chrupu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toličky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hlodáky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lebka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nutrie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48880"/>
            <a:ext cx="4859337" cy="323056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5940152" y="3212976"/>
            <a:ext cx="14401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259632" y="2204864"/>
            <a:ext cx="2880320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2548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Vyceň zoubky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                     </a:t>
            </a:r>
            <a:r>
              <a:rPr lang="cs-CZ" sz="2800" dirty="0" smtClean="0"/>
              <a:t>kapybara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400" dirty="0" smtClean="0"/>
              <a:t>                                                                </a:t>
            </a:r>
          </a:p>
          <a:p>
            <a:endParaRPr lang="cs-CZ" sz="1400" dirty="0" smtClean="0"/>
          </a:p>
          <a:p>
            <a:r>
              <a:rPr lang="cs-CZ" sz="1400" dirty="0" smtClean="0"/>
              <a:t>  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2800" dirty="0" smtClean="0"/>
              <a:t>bobr</a:t>
            </a:r>
            <a:r>
              <a:rPr lang="cs-CZ" sz="1400" dirty="0" smtClean="0"/>
              <a:t>                                               obr. 3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                            obr. 4</a:t>
            </a:r>
            <a:endParaRPr lang="cs-CZ" sz="1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3702695" cy="24738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3444767" cy="48031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7" name="Přímá spojovací šipka 6"/>
          <p:cNvCxnSpPr/>
          <p:nvPr/>
        </p:nvCxnSpPr>
        <p:spPr>
          <a:xfrm>
            <a:off x="4860032" y="1988840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763688" y="5157192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  <a:cs typeface="Times New Roman" pitchFamily="18" charset="0"/>
              </a:rPr>
              <a:t>Zástupci</a:t>
            </a:r>
            <a:endParaRPr lang="cs-CZ" dirty="0">
              <a:solidFill>
                <a:srgbClr val="92D050"/>
              </a:solidFill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veverkovití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veverky, syslové, poletuchy,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psouni, svišti, bobři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myšovci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ondatra, křečci, myši, krysy,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potkani, myšice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err="1" smtClean="0">
                <a:solidFill>
                  <a:srgbClr val="F4F438"/>
                </a:solidFill>
                <a:latin typeface="Times New Roman" pitchFamily="18" charset="0"/>
                <a:cs typeface="Times New Roman" pitchFamily="18" charset="0"/>
              </a:rPr>
              <a:t>morčatovci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morčata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06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Poletuška slovanská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kožní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záhyb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mezi předními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zadními končetinami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možňuje padákový efekt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ři skocích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 5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2479632" cy="4148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3635896" y="2780928"/>
            <a:ext cx="230425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6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Sysel obecný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</a:t>
            </a:r>
            <a:r>
              <a:rPr lang="cs-CZ" sz="1200" dirty="0" smtClean="0"/>
              <a:t>Obr. 6                                                              Obr. 7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CEBBA"/>
                </a:solidFill>
              </a:rPr>
              <a:t>  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CEBBA"/>
                </a:solidFill>
              </a:rPr>
              <a:t>nás</a:t>
            </a:r>
            <a:r>
              <a:rPr lang="cs-CZ" dirty="0" smtClean="0">
                <a:solidFill>
                  <a:srgbClr val="FF0000"/>
                </a:solidFill>
              </a:rPr>
              <a:t> zákonem</a:t>
            </a:r>
            <a:r>
              <a:rPr lang="cs-CZ" dirty="0" smtClean="0">
                <a:solidFill>
                  <a:srgbClr val="FF505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chráněný             </a:t>
            </a:r>
            <a:r>
              <a:rPr lang="cs-CZ" sz="1200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1200" dirty="0" smtClean="0"/>
              <a:t>Obr. 8</a:t>
            </a:r>
            <a:endParaRPr lang="cs-CZ" dirty="0"/>
          </a:p>
        </p:txBody>
      </p:sp>
      <p:pic>
        <p:nvPicPr>
          <p:cNvPr id="4" name="Picture 4" descr="Soubor:Europäischer Ziesel in Hockstellu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2592288" cy="19442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218" name="Picture 2" descr="Sysel obecný - klikněte pro zobrazení detail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492896"/>
            <a:ext cx="1676400" cy="22860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220" name="Picture 4" descr="http://www.priroda.cz/clanky/foto/sysel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916832"/>
            <a:ext cx="2517776" cy="184475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Svišť horský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žije na 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horských pastvinách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hibernuje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až 9 měsíců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v hlubokých norách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výborný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zrak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mu umožňuje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včas objevit nebezpečí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v podobě predátorů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Obr. 9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8" descr="Soubor:Marmot-edit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348880"/>
            <a:ext cx="4128460" cy="309634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solidFill>
                  <a:srgbClr val="F4F438"/>
                </a:solidFill>
              </a:rPr>
              <a:t>Co je hibernace?</a:t>
            </a:r>
            <a:endParaRPr lang="cs-CZ" dirty="0">
              <a:solidFill>
                <a:srgbClr val="F4F43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stav bez tíže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stav, kdy živočichovi poklesne tělesná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teplota a výrazně se zpomalí rytmus srdce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( tzv. zimní spánek 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stav strnulosti, kdy živočich předstírá smrt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Bobr evropský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                                                                                    plochý ocas </a:t>
            </a:r>
          </a:p>
          <a:p>
            <a:r>
              <a:rPr lang="cs-CZ" sz="2000" dirty="0" smtClean="0"/>
              <a:t>                                                                                  slouží jako pádlo</a:t>
            </a:r>
          </a:p>
          <a:p>
            <a:endParaRPr lang="cs-CZ" sz="2000" dirty="0">
              <a:solidFill>
                <a:srgbClr val="FFFF00"/>
              </a:solidFill>
            </a:endParaRP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endParaRPr lang="cs-CZ" sz="2000" dirty="0">
              <a:solidFill>
                <a:srgbClr val="FFFF00"/>
              </a:solidFill>
            </a:endParaRP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endParaRPr lang="cs-CZ" sz="2000" dirty="0">
              <a:solidFill>
                <a:srgbClr val="FFFF00"/>
              </a:solidFill>
            </a:endParaRP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endParaRPr lang="cs-CZ" sz="2000" dirty="0">
              <a:solidFill>
                <a:srgbClr val="FFFF00"/>
              </a:solidFill>
            </a:endParaRP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r>
              <a:rPr lang="cs-CZ" sz="2000" dirty="0" smtClean="0"/>
              <a:t>   </a:t>
            </a:r>
            <a:r>
              <a:rPr lang="cs-CZ" sz="1100" dirty="0" smtClean="0"/>
              <a:t>                obr. 10</a:t>
            </a:r>
            <a:endParaRPr lang="cs-CZ" sz="2000" dirty="0"/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</a:t>
            </a:r>
            <a:r>
              <a:rPr lang="cs-CZ" sz="2000" dirty="0" smtClean="0">
                <a:solidFill>
                  <a:srgbClr val="FFFF00"/>
                </a:solidFill>
              </a:rPr>
              <a:t>blána</a:t>
            </a:r>
            <a:r>
              <a:rPr lang="cs-CZ" sz="2000" dirty="0" smtClean="0"/>
              <a:t> mezi prsty končetin</a:t>
            </a:r>
          </a:p>
          <a:p>
            <a:pPr algn="ctr"/>
            <a:r>
              <a:rPr lang="cs-CZ" sz="2000" dirty="0" smtClean="0"/>
              <a:t>Z větví a kmenů stromů staví bobři až </a:t>
            </a:r>
            <a:r>
              <a:rPr lang="cs-CZ" sz="2000" dirty="0" smtClean="0">
                <a:solidFill>
                  <a:srgbClr val="FF99FF"/>
                </a:solidFill>
              </a:rPr>
              <a:t>2m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99FF"/>
                </a:solidFill>
              </a:rPr>
              <a:t>vysoké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99FF"/>
                </a:solidFill>
              </a:rPr>
              <a:t>hráze</a:t>
            </a:r>
            <a:r>
              <a:rPr lang="cs-CZ" sz="2000" dirty="0" smtClean="0"/>
              <a:t>.</a:t>
            </a:r>
            <a:endParaRPr lang="cs-CZ" dirty="0"/>
          </a:p>
        </p:txBody>
      </p:sp>
      <p:pic>
        <p:nvPicPr>
          <p:cNvPr id="4" name="Picture 6" descr="Soubor:Reiss fg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492896"/>
            <a:ext cx="4104456" cy="272433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cxnSp>
        <p:nvCxnSpPr>
          <p:cNvPr id="6" name="Přímá spojovací šipka 5"/>
          <p:cNvCxnSpPr/>
          <p:nvPr/>
        </p:nvCxnSpPr>
        <p:spPr>
          <a:xfrm flipH="1">
            <a:off x="5436096" y="2276872"/>
            <a:ext cx="1800200" cy="20882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779912" y="4365104"/>
            <a:ext cx="432048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eaver lodge north of Saguenay, Quebec 2005-07-1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cs typeface="Times New Roman" pitchFamily="18" charset="0"/>
              </a:rPr>
              <a:t>Bobří hrad z větví</a:t>
            </a:r>
            <a:endParaRPr lang="cs-CZ" b="1" dirty="0">
              <a:solidFill>
                <a:srgbClr val="FFC000"/>
              </a:solidFill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6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                                           </a:t>
            </a:r>
          </a:p>
          <a:p>
            <a:r>
              <a:rPr lang="cs-CZ" sz="1400" dirty="0" smtClean="0"/>
              <a:t>Obr</a:t>
            </a:r>
            <a:r>
              <a:rPr lang="cs-CZ" sz="1400" dirty="0" smtClean="0">
                <a:solidFill>
                  <a:srgbClr val="00B0F0"/>
                </a:solidFill>
              </a:rPr>
              <a:t>. </a:t>
            </a:r>
            <a:r>
              <a:rPr lang="cs-CZ" sz="1400" dirty="0" smtClean="0"/>
              <a:t>11</a:t>
            </a:r>
            <a:r>
              <a:rPr lang="cs-CZ" sz="1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vchod do hradu je pod hladinou</a:t>
            </a:r>
            <a:endParaRPr lang="cs-CZ" sz="1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Ondatra pižmová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2400" dirty="0" smtClean="0">
                <a:solidFill>
                  <a:srgbClr val="FF99FF"/>
                </a:solidFill>
              </a:rPr>
              <a:t>   </a:t>
            </a:r>
            <a:r>
              <a:rPr lang="cs-CZ" sz="2400" dirty="0" smtClean="0">
                <a:solidFill>
                  <a:srgbClr val="FFC000"/>
                </a:solidFill>
              </a:rPr>
              <a:t>výborný plavec</a:t>
            </a:r>
            <a:r>
              <a:rPr lang="cs-CZ" sz="2400" dirty="0" smtClean="0">
                <a:solidFill>
                  <a:srgbClr val="FF99FF"/>
                </a:solidFill>
              </a:rPr>
              <a:t>                  </a:t>
            </a:r>
            <a:r>
              <a:rPr lang="cs-CZ" sz="2400" dirty="0" smtClean="0"/>
              <a:t>vodu nepropouštějící</a:t>
            </a:r>
            <a:endParaRPr lang="cs-CZ" sz="2400" dirty="0" smtClean="0">
              <a:solidFill>
                <a:srgbClr val="FF99FF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99FF"/>
                </a:solidFill>
              </a:rPr>
              <a:t>                                             hustá srst</a:t>
            </a:r>
          </a:p>
          <a:p>
            <a:pPr>
              <a:buNone/>
            </a:pPr>
            <a:endParaRPr lang="cs-CZ" sz="2400" dirty="0" smtClean="0">
              <a:solidFill>
                <a:srgbClr val="FF99FF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99FF"/>
                </a:solidFill>
              </a:rPr>
              <a:t>plovací blány</a:t>
            </a:r>
          </a:p>
          <a:p>
            <a:pPr>
              <a:buNone/>
            </a:pPr>
            <a:r>
              <a:rPr lang="cs-CZ" sz="2400" dirty="0" smtClean="0"/>
              <a:t> na zadních</a:t>
            </a:r>
          </a:p>
          <a:p>
            <a:pPr>
              <a:buNone/>
            </a:pPr>
            <a:r>
              <a:rPr lang="cs-CZ" sz="2400" dirty="0" smtClean="0"/>
              <a:t> končetinách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/>
              <a:t>ocas slouží</a:t>
            </a:r>
          </a:p>
          <a:p>
            <a:pPr>
              <a:buNone/>
            </a:pPr>
            <a:r>
              <a:rPr lang="cs-CZ" sz="2400" dirty="0" smtClean="0"/>
              <a:t>jako kormidlo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                                                              obr. 12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10" descr="Soubor:Ondatra zibethicus FW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5629715" cy="3096344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2555776" y="5157192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483768" y="3501008"/>
            <a:ext cx="3744416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724128" y="2924944"/>
            <a:ext cx="36004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Potkan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</a:t>
            </a:r>
            <a:r>
              <a:rPr lang="cs-CZ" sz="1100" dirty="0" smtClean="0"/>
              <a:t>    obr. 13</a:t>
            </a:r>
            <a:endParaRPr lang="cs-CZ" dirty="0"/>
          </a:p>
          <a:p>
            <a:endParaRPr lang="cs-CZ" dirty="0" smtClean="0"/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nteligentní</a:t>
            </a:r>
            <a:r>
              <a:rPr lang="cs-CZ" sz="2400" dirty="0" smtClean="0">
                <a:solidFill>
                  <a:schemeClr val="accent6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přizpůsobivý,  útočný </a:t>
            </a:r>
            <a:r>
              <a:rPr lang="cs-CZ" sz="2400" dirty="0" smtClean="0">
                <a:solidFill>
                  <a:schemeClr val="accent6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hlodavec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přenašeč nemocí</a:t>
            </a:r>
          </a:p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0" name="Picture 2" descr="http://files.potkanicz.webnode.cz/200000179-2f26f30211/potk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700808"/>
            <a:ext cx="4822861" cy="3240360"/>
          </a:xfrm>
          <a:prstGeom prst="roundRect">
            <a:avLst>
              <a:gd name="adj" fmla="val 4167"/>
            </a:avLst>
          </a:prstGeom>
          <a:solidFill>
            <a:srgbClr val="FCEBBA"/>
          </a:solidFill>
          <a:ln w="76200" cap="sq">
            <a:solidFill>
              <a:schemeClr val="accent6">
                <a:lumMod val="75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Dikobraz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</a:t>
            </a:r>
          </a:p>
          <a:p>
            <a:r>
              <a:rPr lang="cs-CZ" dirty="0" smtClean="0"/>
              <a:t>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srst na zádech přeměněná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na </a:t>
            </a:r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bodliny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po zabodnutí se mohou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uvolnit</a:t>
            </a:r>
          </a:p>
          <a:p>
            <a:endParaRPr lang="cs-CZ" sz="24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obr. 14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Dikobraz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646" y="2501376"/>
            <a:ext cx="3477939" cy="2535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Kapybara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největší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hlodavec na světě, váží až 75 kg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žije </a:t>
            </a:r>
            <a:r>
              <a:rPr lang="cs-CZ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ve společenstvech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až 20 zvířat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v čele je nejsilnější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samec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dobrý </a:t>
            </a:r>
            <a:r>
              <a:rPr lang="cs-CZ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plavec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plovací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blány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 15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82" name="Picture 6" descr="http://www.zooborns.com/.a/6a010535647bf3970b01156f3fe4c6970c-800w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348880"/>
            <a:ext cx="4476750" cy="3248026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4644008" y="5229200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4F438"/>
                </a:solidFill>
              </a:rPr>
              <a:t>Poznáš, kterého z předchozích hlodavců je tato stopa?</a:t>
            </a:r>
            <a:endParaRPr lang="cs-CZ" sz="2400" dirty="0">
              <a:solidFill>
                <a:srgbClr val="F4F43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</a:t>
            </a:r>
            <a:r>
              <a:rPr lang="cs-CZ" sz="1400" dirty="0" smtClean="0"/>
              <a:t>obr. 16</a:t>
            </a:r>
            <a:endParaRPr lang="cs-CZ" dirty="0"/>
          </a:p>
        </p:txBody>
      </p:sp>
      <p:pic>
        <p:nvPicPr>
          <p:cNvPr id="1026" name="Picture 2" descr="http://www.stanford.edu/~siegelr/brazil/pantanal2011/IMG_0433%20capybara%20pri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44824"/>
            <a:ext cx="6457950" cy="4305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4F438"/>
                </a:solidFill>
              </a:rPr>
              <a:t>To je on, kapybara. Tady jako domácí mazlíček.</a:t>
            </a:r>
            <a:endParaRPr lang="cs-CZ" sz="2400" dirty="0">
              <a:solidFill>
                <a:srgbClr val="F4F43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</a:t>
            </a:r>
            <a:r>
              <a:rPr lang="cs-CZ" sz="1400" dirty="0" smtClean="0"/>
              <a:t>obr. </a:t>
            </a:r>
            <a:r>
              <a:rPr lang="cs-CZ" sz="1400" smtClean="0"/>
              <a:t>17</a:t>
            </a:r>
            <a:endParaRPr lang="cs-CZ" dirty="0"/>
          </a:p>
        </p:txBody>
      </p:sp>
      <p:pic>
        <p:nvPicPr>
          <p:cNvPr id="22530" name="Picture 2" descr="http://farm3.static.flickr.com/2478/3658862980_3e8d7b5a5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72816"/>
            <a:ext cx="4762500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Význam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škůdci ( na polích, ve skladech,.. 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hostitelé parazitů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přenašeči nemocí ( především myši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potkani 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kožešina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 fontScale="92500"/>
          </a:bodyPr>
          <a:lstStyle/>
          <a:p>
            <a:r>
              <a:rPr lang="cs-CZ" sz="1600" dirty="0" smtClean="0"/>
              <a:t>Obr 1: </a:t>
            </a:r>
            <a:r>
              <a:rPr lang="pt-BR" sz="1600" dirty="0" smtClean="0"/>
              <a:t>AUTOR NEUVEDEN. </a:t>
            </a:r>
            <a:r>
              <a:rPr lang="pt-BR" sz="1600" i="1" dirty="0" smtClean="0"/>
              <a:t>Lampropeltis.ic.cz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1</a:t>
            </a:r>
            <a:r>
              <a:rPr lang="pt-BR" sz="1600" dirty="0" smtClean="0"/>
              <a:t>.1.2013]. Dostupný na WWW: http://lampropeltis.ic.cz/hlodavci.htm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2: DESCOUENS, </a:t>
            </a:r>
            <a:r>
              <a:rPr lang="cs-CZ" sz="1600" dirty="0" err="1" smtClean="0"/>
              <a:t>Didier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21.1.2013]. Dostupný na WWW: http://cs.wikipedia.org/wiki/Soubor:RagondinCr%C3%A2ne.jpg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3: HAYE, </a:t>
            </a:r>
            <a:r>
              <a:rPr lang="cs-CZ" sz="1600" dirty="0" err="1" smtClean="0"/>
              <a:t>Sylvain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21.1.2013]. Dostupný na WWW: http://cs.wikipedia.org/wiki/Soubor:Castor_dents-haye.jpg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4: AUTOR NEUVEDEN. </a:t>
            </a:r>
            <a:r>
              <a:rPr lang="cs-CZ" sz="1600" i="1" dirty="0" err="1" smtClean="0"/>
              <a:t>telegraph.co.uk</a:t>
            </a:r>
            <a:r>
              <a:rPr lang="cs-CZ" sz="1600" dirty="0" smtClean="0"/>
              <a:t> [online]. [cit. 9.12.2012]. Dostupný na WWW: http://www.</a:t>
            </a:r>
            <a:r>
              <a:rPr lang="cs-CZ" sz="1600" dirty="0" err="1" smtClean="0"/>
              <a:t>telegraph.co.uk</a:t>
            </a:r>
            <a:r>
              <a:rPr lang="cs-CZ" sz="1600" dirty="0" smtClean="0"/>
              <a:t>/</a:t>
            </a:r>
            <a:r>
              <a:rPr lang="cs-CZ" sz="1600" dirty="0" err="1" smtClean="0"/>
              <a:t>news</a:t>
            </a:r>
            <a:r>
              <a:rPr lang="cs-CZ" sz="1600" dirty="0" smtClean="0"/>
              <a:t>/</a:t>
            </a:r>
            <a:r>
              <a:rPr lang="cs-CZ" sz="1600" dirty="0" err="1" smtClean="0"/>
              <a:t>picturegalleries</a:t>
            </a:r>
            <a:r>
              <a:rPr lang="cs-CZ" sz="1600" dirty="0" smtClean="0"/>
              <a:t>/</a:t>
            </a:r>
            <a:r>
              <a:rPr lang="cs-CZ" sz="1600" dirty="0" err="1" smtClean="0"/>
              <a:t>howaboutthat</a:t>
            </a:r>
            <a:r>
              <a:rPr lang="cs-CZ" sz="1600" dirty="0" smtClean="0"/>
              <a:t>/7213446/</a:t>
            </a:r>
            <a:r>
              <a:rPr lang="cs-CZ" sz="1600" dirty="0" err="1" smtClean="0"/>
              <a:t>Giant</a:t>
            </a:r>
            <a:r>
              <a:rPr lang="cs-CZ" sz="1600" dirty="0" smtClean="0"/>
              <a:t>-</a:t>
            </a:r>
            <a:r>
              <a:rPr lang="cs-CZ" sz="1600" dirty="0" err="1" smtClean="0"/>
              <a:t>Hamster</a:t>
            </a:r>
            <a:r>
              <a:rPr lang="cs-CZ" sz="1600" dirty="0" smtClean="0"/>
              <a:t>-</a:t>
            </a:r>
            <a:r>
              <a:rPr lang="cs-CZ" sz="1600" dirty="0" err="1" smtClean="0"/>
              <a:t>pictures</a:t>
            </a:r>
            <a:r>
              <a:rPr lang="cs-CZ" sz="1600" dirty="0" smtClean="0"/>
              <a:t>-</a:t>
            </a:r>
            <a:r>
              <a:rPr lang="cs-CZ" sz="1600" dirty="0" err="1" smtClean="0"/>
              <a:t>of</a:t>
            </a:r>
            <a:r>
              <a:rPr lang="cs-CZ" sz="1600" dirty="0" smtClean="0"/>
              <a:t>-</a:t>
            </a:r>
            <a:r>
              <a:rPr lang="cs-CZ" sz="1600" dirty="0" err="1" smtClean="0"/>
              <a:t>Caplin</a:t>
            </a:r>
            <a:r>
              <a:rPr lang="cs-CZ" sz="1600" dirty="0" smtClean="0"/>
              <a:t>-Rous-</a:t>
            </a:r>
            <a:r>
              <a:rPr lang="cs-CZ" sz="1600" dirty="0" err="1" smtClean="0"/>
              <a:t>the</a:t>
            </a:r>
            <a:r>
              <a:rPr lang="cs-CZ" sz="1600" dirty="0" smtClean="0"/>
              <a:t>-</a:t>
            </a:r>
            <a:r>
              <a:rPr lang="cs-CZ" sz="1600" dirty="0" err="1" smtClean="0"/>
              <a:t>pet</a:t>
            </a:r>
            <a:r>
              <a:rPr lang="cs-CZ" sz="1600" dirty="0" smtClean="0"/>
              <a:t>-</a:t>
            </a:r>
            <a:r>
              <a:rPr lang="cs-CZ" sz="1600" dirty="0" err="1" smtClean="0"/>
              <a:t>capybara</a:t>
            </a:r>
            <a:r>
              <a:rPr lang="cs-CZ" sz="1600" dirty="0" smtClean="0"/>
              <a:t>-</a:t>
            </a:r>
            <a:r>
              <a:rPr lang="cs-CZ" sz="1600" dirty="0" err="1" smtClean="0"/>
              <a:t>at</a:t>
            </a:r>
            <a:r>
              <a:rPr lang="cs-CZ" sz="1600" dirty="0" smtClean="0"/>
              <a:t>-</a:t>
            </a:r>
            <a:r>
              <a:rPr lang="cs-CZ" sz="1600" dirty="0" err="1" smtClean="0"/>
              <a:t>home</a:t>
            </a:r>
            <a:r>
              <a:rPr lang="cs-CZ" sz="1600" dirty="0" smtClean="0"/>
              <a:t>-in-Texas.</a:t>
            </a:r>
            <a:r>
              <a:rPr lang="cs-CZ" sz="1600" dirty="0" err="1" smtClean="0"/>
              <a:t>html</a:t>
            </a:r>
            <a:r>
              <a:rPr lang="cs-CZ" sz="1600" dirty="0" smtClean="0"/>
              <a:t>?image=7</a:t>
            </a:r>
          </a:p>
          <a:p>
            <a:endParaRPr lang="cs-CZ" sz="1600" dirty="0" smtClean="0"/>
          </a:p>
          <a:p>
            <a:r>
              <a:rPr lang="cs-CZ" sz="1600" dirty="0" smtClean="0"/>
              <a:t>Obr 5: MAGALHÃES.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21.1.2013]. Dostupný na WWW: http://cs.wikipedia.org/wiki/Soubor:Hylopetes_nigripes.jpg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6: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27.11.2012]. Dostupný na WWW: http://cs.wikipedia.org/wiki/Soubor:Europ%C3%A4ischer_Ziesel_in_Hockstellung.jpg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7,8: KRATOCHVÍL, Pavel. </a:t>
            </a:r>
            <a:r>
              <a:rPr lang="cs-CZ" sz="1600" i="1" dirty="0" smtClean="0"/>
              <a:t>Příroda.</a:t>
            </a:r>
            <a:r>
              <a:rPr lang="cs-CZ" sz="1600" i="1" dirty="0" err="1" smtClean="0"/>
              <a:t>cz</a:t>
            </a:r>
            <a:r>
              <a:rPr lang="cs-CZ" sz="1600" dirty="0" smtClean="0"/>
              <a:t> [online]. [cit. 21.1.2013]. Dostupný na WWW: http://www.</a:t>
            </a:r>
            <a:r>
              <a:rPr lang="cs-CZ" sz="1600" dirty="0" err="1" smtClean="0"/>
              <a:t>priroda.cz</a:t>
            </a:r>
            <a:r>
              <a:rPr lang="cs-CZ" sz="1600" dirty="0" smtClean="0"/>
              <a:t>/lexikon.</a:t>
            </a:r>
            <a:r>
              <a:rPr lang="cs-CZ" sz="1600" dirty="0" err="1" smtClean="0"/>
              <a:t>php</a:t>
            </a:r>
            <a:r>
              <a:rPr lang="cs-CZ" sz="1600" dirty="0" smtClean="0"/>
              <a:t>?detail=247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 9: INKLEIN/JJRON.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27.11.2012]. Dostupný na WWW: http://cs.wikipedia.org/wiki/Soubor:Marmot-edit1.jpg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10: GELLER-GRIMM, </a:t>
            </a:r>
            <a:r>
              <a:rPr lang="cs-CZ" sz="1600" dirty="0" err="1" smtClean="0"/>
              <a:t>Fritz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27.11.2012]. Dostupný na WWW: http://cs.wikipedia.org/wiki/Soubor:Reiss_fg03.jpg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11: CÔTÉ, </a:t>
            </a:r>
            <a:r>
              <a:rPr lang="cs-CZ" sz="1600" dirty="0" err="1" smtClean="0"/>
              <a:t>Pierre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21.1.2013]. Dostupný na WWW: http://cs.wikipedia.org/wiki/Soubor:Beaver_lodge_north_of_Saguenay,_Quebec_2005-07-19.jpg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12: MENKE, Dave.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27.11.2012]. Dostupný na WWW: http://cs.wikipedia.org/wiki/Soubor:Ondatra_zibethicus_FWS.jpg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13: AUTOR NEUVEDEN. </a:t>
            </a:r>
            <a:r>
              <a:rPr lang="cs-CZ" sz="1600" i="1" dirty="0" smtClean="0"/>
              <a:t>Potkani.</a:t>
            </a:r>
            <a:r>
              <a:rPr lang="cs-CZ" sz="1600" i="1" dirty="0" err="1" smtClean="0"/>
              <a:t>cz</a:t>
            </a:r>
            <a:r>
              <a:rPr lang="cs-CZ" sz="1600" dirty="0" smtClean="0"/>
              <a:t> [online]. [cit. 21.1.2013]. Dostupný na WWW: http://potkanicz.webnode.cz/potkani/</a:t>
            </a:r>
          </a:p>
          <a:p>
            <a:endParaRPr lang="cs-CZ" sz="1600" dirty="0" smtClean="0"/>
          </a:p>
          <a:p>
            <a:r>
              <a:rPr lang="cs-CZ" sz="1600" dirty="0" smtClean="0"/>
              <a:t>Obr 14: AUTOR NEUVEDEN. </a:t>
            </a:r>
            <a:r>
              <a:rPr lang="cs-CZ" sz="1600" i="1" dirty="0" err="1" smtClean="0"/>
              <a:t>WildAfrica.cz</a:t>
            </a:r>
            <a:r>
              <a:rPr lang="cs-CZ" sz="1600" dirty="0" smtClean="0"/>
              <a:t> [online]. [cit. 27.11.2012]. Dostupný na WWW: http://www.</a:t>
            </a:r>
            <a:r>
              <a:rPr lang="cs-CZ" sz="1600" dirty="0" err="1" smtClean="0"/>
              <a:t>wildafrica.cz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/</a:t>
            </a:r>
            <a:r>
              <a:rPr lang="cs-CZ" sz="1600" dirty="0" err="1" smtClean="0"/>
              <a:t>zvire</a:t>
            </a:r>
            <a:r>
              <a:rPr lang="cs-CZ" sz="1600" dirty="0" smtClean="0"/>
              <a:t>/dikobraz-</a:t>
            </a:r>
            <a:r>
              <a:rPr lang="cs-CZ" sz="1600" dirty="0" err="1" smtClean="0"/>
              <a:t>obecny</a:t>
            </a:r>
            <a:r>
              <a:rPr lang="cs-CZ" sz="1600" dirty="0" smtClean="0"/>
              <a:t>/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 15: PUGSLEY, Helena. </a:t>
            </a:r>
            <a:r>
              <a:rPr lang="cs-CZ" sz="1600" i="1" dirty="0" err="1" smtClean="0"/>
              <a:t>Zooborns.com</a:t>
            </a:r>
            <a:r>
              <a:rPr lang="cs-CZ" sz="1600" dirty="0" smtClean="0"/>
              <a:t> [online]. [cit. 9.12.2012]. Dostupný na WWW: http://www.</a:t>
            </a:r>
            <a:r>
              <a:rPr lang="cs-CZ" sz="1600" dirty="0" err="1" smtClean="0"/>
              <a:t>zooborns.com</a:t>
            </a:r>
            <a:r>
              <a:rPr lang="cs-CZ" sz="1600" dirty="0" smtClean="0"/>
              <a:t>/</a:t>
            </a:r>
            <a:r>
              <a:rPr lang="cs-CZ" sz="1600" dirty="0" err="1" smtClean="0"/>
              <a:t>zooborns</a:t>
            </a:r>
            <a:r>
              <a:rPr lang="cs-CZ" sz="1600" dirty="0" smtClean="0"/>
              <a:t>/2009/04/baby-</a:t>
            </a:r>
            <a:r>
              <a:rPr lang="cs-CZ" sz="1600" dirty="0" err="1" smtClean="0"/>
              <a:t>capybara</a:t>
            </a:r>
            <a:r>
              <a:rPr lang="cs-CZ" sz="1600" dirty="0" smtClean="0"/>
              <a:t>-</a:t>
            </a:r>
            <a:r>
              <a:rPr lang="cs-CZ" sz="1600" dirty="0" err="1" smtClean="0"/>
              <a:t>conga.html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16: SIEGEL, Robert. </a:t>
            </a:r>
            <a:r>
              <a:rPr lang="cs-CZ" sz="1600" i="1" dirty="0" err="1" smtClean="0"/>
              <a:t>Stanford.edu</a:t>
            </a:r>
            <a:r>
              <a:rPr lang="cs-CZ" sz="1600" dirty="0" smtClean="0"/>
              <a:t> [online]. [cit. 9.12.2012]. Dostupný na WWW: http://www.</a:t>
            </a:r>
            <a:r>
              <a:rPr lang="cs-CZ" sz="1600" dirty="0" err="1" smtClean="0"/>
              <a:t>stanford.edu</a:t>
            </a:r>
            <a:r>
              <a:rPr lang="cs-CZ" sz="1600" dirty="0" smtClean="0"/>
              <a:t>/~</a:t>
            </a:r>
            <a:r>
              <a:rPr lang="cs-CZ" sz="1600" dirty="0" err="1" smtClean="0"/>
              <a:t>siegelr</a:t>
            </a:r>
            <a:r>
              <a:rPr lang="cs-CZ" sz="1600" dirty="0" smtClean="0"/>
              <a:t>/</a:t>
            </a:r>
            <a:r>
              <a:rPr lang="cs-CZ" sz="1600" dirty="0" err="1" smtClean="0"/>
              <a:t>animalz</a:t>
            </a:r>
            <a:r>
              <a:rPr lang="cs-CZ" sz="1600" dirty="0" smtClean="0"/>
              <a:t>/</a:t>
            </a:r>
            <a:r>
              <a:rPr lang="cs-CZ" sz="1600" dirty="0" err="1" smtClean="0"/>
              <a:t>capybara.html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17: VANDERMEER, </a:t>
            </a:r>
            <a:r>
              <a:rPr lang="cs-CZ" sz="1600" dirty="0" err="1" smtClean="0"/>
              <a:t>Jeff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Jeffvandermeer.com</a:t>
            </a:r>
            <a:r>
              <a:rPr lang="cs-CZ" sz="1600" dirty="0" smtClean="0"/>
              <a:t> [online]. [cit. 9.12.2012]. Dostupný na WWW: http://www.</a:t>
            </a:r>
            <a:r>
              <a:rPr lang="cs-CZ" sz="1600" dirty="0" err="1" smtClean="0"/>
              <a:t>jeffvandermeer.com</a:t>
            </a:r>
            <a:r>
              <a:rPr lang="cs-CZ" sz="1600" dirty="0" smtClean="0"/>
              <a:t>/2009/06/24/</a:t>
            </a:r>
            <a:r>
              <a:rPr lang="cs-CZ" sz="1600" dirty="0" err="1" smtClean="0"/>
              <a:t>the</a:t>
            </a:r>
            <a:r>
              <a:rPr lang="cs-CZ" sz="1600" dirty="0" smtClean="0"/>
              <a:t>-</a:t>
            </a:r>
            <a:r>
              <a:rPr lang="cs-CZ" sz="1600" dirty="0" err="1" smtClean="0"/>
              <a:t>fantastical</a:t>
            </a:r>
            <a:r>
              <a:rPr lang="cs-CZ" sz="1600" dirty="0" smtClean="0"/>
              <a:t>-</a:t>
            </a:r>
            <a:r>
              <a:rPr lang="cs-CZ" sz="1600" dirty="0" err="1" smtClean="0"/>
              <a:t>capybara</a:t>
            </a:r>
            <a:r>
              <a:rPr lang="cs-CZ" sz="1600" dirty="0" smtClean="0"/>
              <a:t>-</a:t>
            </a:r>
            <a:r>
              <a:rPr lang="cs-CZ" sz="1600" dirty="0" err="1" smtClean="0"/>
              <a:t>an</a:t>
            </a:r>
            <a:r>
              <a:rPr lang="cs-CZ" sz="1600" dirty="0" smtClean="0"/>
              <a:t>-interview-</a:t>
            </a:r>
            <a:r>
              <a:rPr lang="cs-CZ" sz="1600" dirty="0" err="1" smtClean="0"/>
              <a:t>with</a:t>
            </a:r>
            <a:r>
              <a:rPr lang="cs-CZ" sz="1600" dirty="0" smtClean="0"/>
              <a:t>-</a:t>
            </a:r>
            <a:r>
              <a:rPr lang="cs-CZ" sz="1600" dirty="0" err="1" smtClean="0"/>
              <a:t>typaldos</a:t>
            </a:r>
            <a:r>
              <a:rPr lang="cs-CZ" sz="1600" dirty="0" smtClean="0"/>
              <a:t>-</a:t>
            </a:r>
            <a:r>
              <a:rPr lang="cs-CZ" sz="1600" dirty="0" err="1" smtClean="0"/>
              <a:t>about</a:t>
            </a:r>
            <a:r>
              <a:rPr lang="cs-CZ" sz="1600" dirty="0" smtClean="0"/>
              <a:t>-</a:t>
            </a:r>
            <a:r>
              <a:rPr lang="cs-CZ" sz="1600" dirty="0" err="1" smtClean="0"/>
              <a:t>caplin</a:t>
            </a:r>
            <a:r>
              <a:rPr lang="cs-CZ" sz="1600" dirty="0" smtClean="0"/>
              <a:t>-rous/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  </a:t>
            </a:r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‘hlodavci‘.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1151</TotalTime>
  <Words>554</Words>
  <Application>Microsoft Office PowerPoint</Application>
  <PresentationFormat>Předvádění na obrazovce (4:3)</PresentationFormat>
  <Paragraphs>271</Paragraphs>
  <Slides>27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Lití písma</vt:lpstr>
      <vt:lpstr>Prezentace aplikace PowerPoint</vt:lpstr>
      <vt:lpstr>Hlodavci</vt:lpstr>
      <vt:lpstr>Prezentace aplikace PowerPoint</vt:lpstr>
      <vt:lpstr>Čím je způsobena taková četnost výskytu hlodavců?</vt:lpstr>
      <vt:lpstr>Výskyt</vt:lpstr>
      <vt:lpstr>Charakteristické znaky</vt:lpstr>
      <vt:lpstr>Dělení hlodavců dle obživy</vt:lpstr>
      <vt:lpstr>Stavba chrupu</vt:lpstr>
      <vt:lpstr>Vyceň zoubky</vt:lpstr>
      <vt:lpstr>Zástupci</vt:lpstr>
      <vt:lpstr>Poletuška slovanská</vt:lpstr>
      <vt:lpstr>Sysel obecný</vt:lpstr>
      <vt:lpstr>Svišť horský</vt:lpstr>
      <vt:lpstr>Co je hibernace?</vt:lpstr>
      <vt:lpstr>Bobr evropský</vt:lpstr>
      <vt:lpstr>Bobří hrad z větví</vt:lpstr>
      <vt:lpstr>Ondatra pižmová</vt:lpstr>
      <vt:lpstr>Potkan</vt:lpstr>
      <vt:lpstr>Dikobraz</vt:lpstr>
      <vt:lpstr>Kapybara</vt:lpstr>
      <vt:lpstr>Poznáš, kterého z předchozích hlodavců je tato stopa?</vt:lpstr>
      <vt:lpstr>To je on, kapybara. Tady jako domácí mazlíček.</vt:lpstr>
      <vt:lpstr>Význam</vt:lpstr>
      <vt:lpstr>   Zdroje a citace</vt:lpstr>
      <vt:lpstr>Prezentace aplikace PowerPoint</vt:lpstr>
      <vt:lpstr>Prezentace aplikace PowerPoint</vt:lpstr>
      <vt:lpstr>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Hlodavci</dc:title>
  <dc:creator>OEM</dc:creator>
  <cp:lastModifiedBy>Vesna202261</cp:lastModifiedBy>
  <cp:revision>115</cp:revision>
  <dcterms:created xsi:type="dcterms:W3CDTF">2012-11-27T19:00:50Z</dcterms:created>
  <dcterms:modified xsi:type="dcterms:W3CDTF">2013-01-30T13:36:34Z</dcterms:modified>
</cp:coreProperties>
</file>