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79" r:id="rId7"/>
    <p:sldId id="274" r:id="rId8"/>
    <p:sldId id="275" r:id="rId9"/>
    <p:sldId id="276" r:id="rId10"/>
    <p:sldId id="280" r:id="rId11"/>
    <p:sldId id="281" r:id="rId12"/>
    <p:sldId id="282" r:id="rId13"/>
    <p:sldId id="277" r:id="rId14"/>
    <p:sldId id="278" r:id="rId15"/>
    <p:sldId id="264" r:id="rId16"/>
    <p:sldId id="283" r:id="rId17"/>
    <p:sldId id="284" r:id="rId18"/>
    <p:sldId id="269" r:id="rId19"/>
    <p:sldId id="271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0369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467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3988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379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459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5980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505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430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234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1381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8201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15513C-6506-4ADE-8CFC-74C1F7740373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A7659B-203B-48E3-905D-6D1C8299E8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9169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Jana Volková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>
                <a:solidFill>
                  <a:schemeClr val="tx2"/>
                </a:solidFill>
              </a:rPr>
              <a:t>	</a:t>
            </a:r>
            <a:r>
              <a:rPr lang="cs-CZ" sz="1600" smtClean="0">
                <a:solidFill>
                  <a:schemeClr val="tx2"/>
                </a:solidFill>
              </a:rPr>
              <a:t>VY_32_INOVACE_01_OV9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</a:rPr>
              <a:t>Občanský průkaz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algn="just"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 sloužící k podání základních informací o OP.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8177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88841"/>
            <a:ext cx="7772400" cy="1872208"/>
          </a:xfrm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00B050"/>
                </a:solidFill>
                <a:cs typeface="Andalus" pitchFamily="18" charset="-78"/>
              </a:rPr>
              <a:t>Občanský průkaz</a:t>
            </a:r>
            <a:endParaRPr lang="cs-CZ" sz="8000" dirty="0">
              <a:solidFill>
                <a:srgbClr val="00B050"/>
              </a:solidFill>
              <a:cs typeface="Andalus" pitchFamily="18" charset="-78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3933056"/>
            <a:ext cx="5184576" cy="62292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(Stát a právo – </a:t>
            </a:r>
            <a:r>
              <a:rPr lang="cs-CZ" dirty="0">
                <a:solidFill>
                  <a:srgbClr val="92D050"/>
                </a:solidFill>
              </a:rPr>
              <a:t>P</a:t>
            </a:r>
            <a:r>
              <a:rPr lang="cs-CZ" dirty="0" smtClean="0">
                <a:solidFill>
                  <a:srgbClr val="92D050"/>
                </a:solidFill>
              </a:rPr>
              <a:t>rávo v každodenním životě)</a:t>
            </a:r>
            <a:endParaRPr lang="cs-CZ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870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Občanský průkaz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3635533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OP</a:t>
            </a:r>
          </a:p>
          <a:p>
            <a:pPr>
              <a:buFontTx/>
              <a:buChar char="-"/>
            </a:pPr>
            <a:r>
              <a:rPr lang="cs-CZ" dirty="0"/>
              <a:t>j</a:t>
            </a:r>
            <a:r>
              <a:rPr lang="cs-CZ" dirty="0" smtClean="0"/>
              <a:t>eden z dokladů státního občanství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rokázání totožnosti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bčané starší 15 let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latnost – 10 let</a:t>
            </a:r>
          </a:p>
          <a:p>
            <a:pPr>
              <a:buFontTx/>
              <a:buChar char="-"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5517232"/>
            <a:ext cx="5832648" cy="646331"/>
          </a:xfrm>
          <a:prstGeom prst="rect">
            <a:avLst/>
          </a:prstGeom>
          <a:solidFill>
            <a:srgbClr val="FFFF00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Vyjmenuj další dva doklady, kterými můžeš v ČR prokázat svoji totožnost.</a:t>
            </a:r>
            <a:endParaRPr lang="cs-CZ" dirty="0"/>
          </a:p>
        </p:txBody>
      </p:sp>
      <p:pic>
        <p:nvPicPr>
          <p:cNvPr id="5" name="Picture 3" descr="C:\Users\Jana\AppData\Local\Microsoft\Windows\Temporary Internet Files\Content.IE5\5AFPVKM7\MC900293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212976"/>
            <a:ext cx="1817827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4430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3926" y="1628800"/>
            <a:ext cx="8229600" cy="3600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- nejdříve v den 15. narozenin, nejdéle 30 dnů po uplynutí 15. narozenin</a:t>
            </a:r>
          </a:p>
          <a:p>
            <a:pPr>
              <a:buFontTx/>
              <a:buChar char="-"/>
            </a:pPr>
            <a:r>
              <a:rPr lang="cs-CZ" dirty="0" smtClean="0"/>
              <a:t>30 dnů před uplynutím platnosti </a:t>
            </a:r>
            <a:r>
              <a:rPr lang="cs-CZ" dirty="0"/>
              <a:t>starého </a:t>
            </a:r>
            <a:r>
              <a:rPr lang="cs-CZ" dirty="0" smtClean="0"/>
              <a:t>OP </a:t>
            </a:r>
          </a:p>
          <a:p>
            <a:pPr>
              <a:buFontTx/>
              <a:buChar char="-"/>
            </a:pPr>
            <a:r>
              <a:rPr lang="cs-CZ" dirty="0" smtClean="0"/>
              <a:t>OÚ obce s rozšířenou působností či OÚ s matrikou</a:t>
            </a:r>
          </a:p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ezletilí – rodič; nezpůsobilí - opatrovník</a:t>
            </a:r>
            <a:endParaRPr lang="cs-CZ" dirty="0"/>
          </a:p>
          <a:p>
            <a:pPr lvl="1">
              <a:buFontTx/>
              <a:buChar char="-"/>
            </a:pPr>
            <a:endParaRPr lang="cs-CZ" dirty="0"/>
          </a:p>
          <a:p>
            <a:pPr marL="57150" indent="0"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Žádost o vydání </a:t>
            </a:r>
            <a:endParaRPr lang="en-GB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Users\Jana\AppData\Local\Microsoft\Windows\Temporary Internet Files\Content.IE5\5AFPVKM7\MC900293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2119" y="4653136"/>
            <a:ext cx="1817827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571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Podmínky vystavení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2880319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 smtClean="0"/>
              <a:t>trvalý pobyt v ČR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bčanství ČR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ěk: 15 let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otřebné dokumenty</a:t>
            </a:r>
          </a:p>
        </p:txBody>
      </p:sp>
      <p:pic>
        <p:nvPicPr>
          <p:cNvPr id="4" name="Picture 3" descr="C:\Users\Jana\AppData\Local\Microsoft\Windows\Temporary Internet Files\Content.IE5\5AFPVKM7\MC900293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205" y="4005064"/>
            <a:ext cx="1817827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1128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3926" y="1628800"/>
            <a:ext cx="8229600" cy="3600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- poplatek 50 Kč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latnost 5 let</a:t>
            </a:r>
          </a:p>
          <a:p>
            <a:pPr>
              <a:buFontTx/>
              <a:buChar char="-"/>
            </a:pPr>
            <a:r>
              <a:rPr lang="cs-CZ" dirty="0" smtClean="0"/>
              <a:t>OÚ obce s rozšířenou působností či OÚ s matrikou</a:t>
            </a:r>
            <a:endParaRPr lang="cs-CZ" dirty="0"/>
          </a:p>
          <a:p>
            <a:pPr>
              <a:buFontTx/>
              <a:buChar char="-"/>
            </a:pPr>
            <a:r>
              <a:rPr lang="cs-CZ" dirty="0"/>
              <a:t>ž</a:t>
            </a:r>
            <a:r>
              <a:rPr lang="cs-CZ" dirty="0" smtClean="0"/>
              <a:t>ádá rodič</a:t>
            </a:r>
            <a:endParaRPr lang="cs-CZ" dirty="0"/>
          </a:p>
          <a:p>
            <a:pPr marL="57150" indent="0"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OP pro občana mladšího 15. let?</a:t>
            </a:r>
            <a:endParaRPr lang="en-GB" dirty="0">
              <a:solidFill>
                <a:srgbClr val="00B050"/>
              </a:solidFill>
            </a:endParaRPr>
          </a:p>
        </p:txBody>
      </p:sp>
      <p:pic>
        <p:nvPicPr>
          <p:cNvPr id="1027" name="Picture 3" descr="C:\Users\Jana\AppData\Local\Microsoft\Windows\Temporary Internet Files\Content.IE5\5AFPVKM7\MC900293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2119" y="4653136"/>
            <a:ext cx="1817827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7888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Doklady nutné pro vystavení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29600" cy="2736304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/>
              <a:t>vyplněná a podepsaná žádost</a:t>
            </a:r>
          </a:p>
          <a:p>
            <a:pPr>
              <a:buFontTx/>
              <a:buChar char="-"/>
            </a:pPr>
            <a:r>
              <a:rPr lang="cs-CZ" dirty="0"/>
              <a:t>fotografie</a:t>
            </a:r>
          </a:p>
          <a:p>
            <a:pPr>
              <a:buFontTx/>
              <a:buChar char="-"/>
            </a:pPr>
            <a:r>
              <a:rPr lang="cs-CZ" dirty="0"/>
              <a:t>rodný </a:t>
            </a:r>
            <a:r>
              <a:rPr lang="cs-CZ" dirty="0" smtClean="0"/>
              <a:t>list – první vydání </a:t>
            </a:r>
          </a:p>
          <a:p>
            <a:pPr>
              <a:buFontTx/>
              <a:buChar char="-"/>
            </a:pPr>
            <a:r>
              <a:rPr lang="cs-CZ" dirty="0" smtClean="0"/>
              <a:t>doklad totožnosti (dosavadní OP, cestovní pas, osvědčení o státním občanství)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3" descr="C:\Users\Jana\AppData\Local\Microsoft\Windows\Temporary Internet Files\Content.IE5\5AFPVKM7\MC900293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653136"/>
            <a:ext cx="1817827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0198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Převzetí OP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29600" cy="2044824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bec s rozšířenou působností </a:t>
            </a:r>
            <a:endParaRPr lang="cs-CZ" dirty="0"/>
          </a:p>
          <a:p>
            <a:pPr>
              <a:buFontTx/>
              <a:buChar char="-"/>
            </a:pPr>
            <a:r>
              <a:rPr lang="cs-CZ" dirty="0"/>
              <a:t>m</a:t>
            </a:r>
            <a:r>
              <a:rPr lang="cs-CZ" dirty="0" smtClean="0"/>
              <a:t>atrika – nutno vyžádat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sobní převzetí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 descr="C:\Users\Jana\AppData\Local\Microsoft\Windows\Temporary Internet Files\Content.IE5\5AFPVKM7\MC900293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365104"/>
            <a:ext cx="1817827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9578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latin typeface="Andalus" pitchFamily="18" charset="-78"/>
                <a:cs typeface="Andalus" pitchFamily="18" charset="-78"/>
              </a:rPr>
              <a:t>Výměna OP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29600" cy="3600400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>
                <a:solidFill>
                  <a:srgbClr val="00B050"/>
                </a:solidFill>
              </a:rPr>
              <a:t>p</a:t>
            </a:r>
            <a:r>
              <a:rPr lang="cs-CZ" dirty="0" smtClean="0">
                <a:solidFill>
                  <a:srgbClr val="00B050"/>
                </a:solidFill>
              </a:rPr>
              <a:t>oškození </a:t>
            </a:r>
            <a:endParaRPr lang="cs-CZ" dirty="0">
              <a:solidFill>
                <a:srgbClr val="00B050"/>
              </a:solidFill>
            </a:endParaRPr>
          </a:p>
          <a:p>
            <a:pPr>
              <a:buFontTx/>
              <a:buChar char="-"/>
            </a:pPr>
            <a:r>
              <a:rPr lang="cs-CZ" dirty="0">
                <a:solidFill>
                  <a:srgbClr val="00B050"/>
                </a:solidFill>
              </a:rPr>
              <a:t>o</a:t>
            </a:r>
            <a:r>
              <a:rPr lang="cs-CZ" dirty="0" smtClean="0">
                <a:solidFill>
                  <a:srgbClr val="00B050"/>
                </a:solidFill>
              </a:rPr>
              <a:t>dcizení, ztráta, zničení </a:t>
            </a:r>
            <a:r>
              <a:rPr lang="cs-CZ" dirty="0" smtClean="0"/>
              <a:t>– hlásit </a:t>
            </a:r>
            <a:r>
              <a:rPr lang="cs-CZ" dirty="0"/>
              <a:t>Policii ČR či obci s rozšířenou </a:t>
            </a:r>
            <a:r>
              <a:rPr lang="cs-CZ" dirty="0" smtClean="0"/>
              <a:t>působností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00B050"/>
                </a:solidFill>
              </a:rPr>
              <a:t>změna údaje </a:t>
            </a:r>
            <a:r>
              <a:rPr lang="cs-CZ" dirty="0" smtClean="0"/>
              <a:t>(podoba, titul, rodinný stav, adresa, …) 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00B050"/>
                </a:solidFill>
              </a:rPr>
              <a:t>ukončení platnosti</a:t>
            </a:r>
            <a:r>
              <a:rPr lang="cs-CZ" dirty="0" smtClean="0"/>
              <a:t> </a:t>
            </a:r>
          </a:p>
          <a:p>
            <a:pPr>
              <a:buFontTx/>
              <a:buChar char="-"/>
            </a:pPr>
            <a:r>
              <a:rPr lang="cs-CZ" dirty="0"/>
              <a:t>d</a:t>
            </a:r>
            <a:r>
              <a:rPr lang="cs-CZ" dirty="0" smtClean="0"/>
              <a:t>o 15 dnů od události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3" descr="C:\Users\Jana\AppData\Local\Microsoft\Windows\Temporary Internet Files\Content.IE5\5AFPVKM7\MC900293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653136"/>
            <a:ext cx="1817827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9578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Výměna OP - doklady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29600" cy="3600400"/>
          </a:xfrm>
        </p:spPr>
        <p:txBody>
          <a:bodyPr>
            <a:normAutofit fontScale="92500" lnSpcReduction="20000"/>
          </a:bodyPr>
          <a:lstStyle/>
          <a:p>
            <a:pPr>
              <a:buFontTx/>
              <a:buChar char="-"/>
            </a:pPr>
            <a:r>
              <a:rPr lang="cs-CZ" dirty="0">
                <a:solidFill>
                  <a:srgbClr val="00B050"/>
                </a:solidFill>
              </a:rPr>
              <a:t>p</a:t>
            </a:r>
            <a:r>
              <a:rPr lang="cs-CZ" dirty="0" smtClean="0">
                <a:solidFill>
                  <a:srgbClr val="00B050"/>
                </a:solidFill>
              </a:rPr>
              <a:t>oškození</a:t>
            </a:r>
            <a:r>
              <a:rPr lang="cs-CZ" dirty="0" smtClean="0"/>
              <a:t> – starý OP</a:t>
            </a:r>
            <a:endParaRPr lang="cs-CZ" dirty="0"/>
          </a:p>
          <a:p>
            <a:pPr>
              <a:buFontTx/>
              <a:buChar char="-"/>
            </a:pPr>
            <a:r>
              <a:rPr lang="cs-CZ" dirty="0">
                <a:solidFill>
                  <a:srgbClr val="00B050"/>
                </a:solidFill>
              </a:rPr>
              <a:t>o</a:t>
            </a:r>
            <a:r>
              <a:rPr lang="cs-CZ" dirty="0" smtClean="0">
                <a:solidFill>
                  <a:srgbClr val="00B050"/>
                </a:solidFill>
              </a:rPr>
              <a:t>dcizení</a:t>
            </a:r>
            <a:r>
              <a:rPr lang="cs-CZ" dirty="0">
                <a:solidFill>
                  <a:srgbClr val="00B050"/>
                </a:solidFill>
              </a:rPr>
              <a:t>, </a:t>
            </a:r>
            <a:r>
              <a:rPr lang="cs-CZ" dirty="0" smtClean="0">
                <a:solidFill>
                  <a:srgbClr val="00B050"/>
                </a:solidFill>
              </a:rPr>
              <a:t>ztráta, zničení </a:t>
            </a:r>
            <a:r>
              <a:rPr lang="cs-CZ" dirty="0" smtClean="0"/>
              <a:t>– doklad o ztrátě, odcizení, zničení (vydán při nahlášení události), doklad totožnosti</a:t>
            </a:r>
          </a:p>
          <a:p>
            <a:pPr>
              <a:buFontTx/>
              <a:buChar char="-"/>
            </a:pPr>
            <a:r>
              <a:rPr lang="cs-CZ" dirty="0" smtClean="0">
                <a:solidFill>
                  <a:srgbClr val="00B050"/>
                </a:solidFill>
              </a:rPr>
              <a:t>změna údaje </a:t>
            </a:r>
            <a:r>
              <a:rPr lang="cs-CZ" dirty="0" smtClean="0"/>
              <a:t>(podoba, titul, rodinný stav, adresa, …) – starý OP, doklad o změně (např. oddací list, diplom)</a:t>
            </a:r>
          </a:p>
          <a:p>
            <a:pPr>
              <a:buFontTx/>
              <a:buChar char="-"/>
            </a:pPr>
            <a:r>
              <a:rPr lang="cs-CZ" dirty="0">
                <a:solidFill>
                  <a:srgbClr val="00B050"/>
                </a:solidFill>
              </a:rPr>
              <a:t>u</a:t>
            </a:r>
            <a:r>
              <a:rPr lang="cs-CZ" dirty="0" smtClean="0">
                <a:solidFill>
                  <a:srgbClr val="00B050"/>
                </a:solidFill>
              </a:rPr>
              <a:t>končení platnosti </a:t>
            </a:r>
            <a:r>
              <a:rPr lang="cs-CZ" dirty="0" smtClean="0"/>
              <a:t>– starý OP</a:t>
            </a:r>
          </a:p>
          <a:p>
            <a:pPr>
              <a:buFontTx/>
              <a:buChar char="-"/>
            </a:pPr>
            <a:endParaRPr lang="cs-CZ" dirty="0"/>
          </a:p>
          <a:p>
            <a:endParaRPr lang="cs-CZ" dirty="0"/>
          </a:p>
        </p:txBody>
      </p:sp>
      <p:pic>
        <p:nvPicPr>
          <p:cNvPr id="4" name="Picture 3" descr="C:\Users\Jana\AppData\Local\Microsoft\Windows\Temporary Internet Files\Content.IE5\5AFPVKM7\MC900293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653136"/>
            <a:ext cx="1817827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3954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Doklady– změna trvalého pobytu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29600" cy="360040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řihlašovací lístek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latný OP</a:t>
            </a:r>
          </a:p>
          <a:p>
            <a:pPr>
              <a:buFontTx/>
              <a:buChar char="-"/>
            </a:pPr>
            <a:r>
              <a:rPr lang="cs-CZ" dirty="0"/>
              <a:t>d</a:t>
            </a:r>
            <a:r>
              <a:rPr lang="cs-CZ" dirty="0" smtClean="0"/>
              <a:t>oklad opravňující užívat byt, dům (např. výpis z KN, nájemní smlouva)</a:t>
            </a:r>
          </a:p>
          <a:p>
            <a:pPr>
              <a:buFontTx/>
              <a:buChar char="-"/>
            </a:pPr>
            <a:r>
              <a:rPr lang="cs-CZ" dirty="0" smtClean="0"/>
              <a:t>Poplatek 50 Kč (za děti do 15 let) – nevybírá se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4" name="Picture 3" descr="C:\Users\Jana\AppData\Local\Microsoft\Windows\Temporary Internet Files\Content.IE5\5AFPVKM7\MC900293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1" y="4653136"/>
            <a:ext cx="1817827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2559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Správní poplatky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3600400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cs-CZ" dirty="0">
                <a:solidFill>
                  <a:srgbClr val="00B050"/>
                </a:solidFill>
              </a:rPr>
              <a:t>p</a:t>
            </a:r>
            <a:r>
              <a:rPr lang="cs-CZ" dirty="0" smtClean="0">
                <a:solidFill>
                  <a:srgbClr val="00B050"/>
                </a:solidFill>
              </a:rPr>
              <a:t>oškození </a:t>
            </a:r>
            <a:r>
              <a:rPr lang="cs-CZ" dirty="0" smtClean="0"/>
              <a:t>– 100 Kč</a:t>
            </a:r>
            <a:endParaRPr lang="cs-CZ" dirty="0">
              <a:solidFill>
                <a:srgbClr val="00B050"/>
              </a:solidFill>
            </a:endParaRPr>
          </a:p>
          <a:p>
            <a:pPr>
              <a:buFontTx/>
              <a:buChar char="-"/>
            </a:pPr>
            <a:r>
              <a:rPr lang="cs-CZ" dirty="0">
                <a:solidFill>
                  <a:srgbClr val="00B050"/>
                </a:solidFill>
              </a:rPr>
              <a:t>o</a:t>
            </a:r>
            <a:r>
              <a:rPr lang="cs-CZ" dirty="0" smtClean="0">
                <a:solidFill>
                  <a:srgbClr val="00B050"/>
                </a:solidFill>
              </a:rPr>
              <a:t>dcizení, ztráta, zničení </a:t>
            </a:r>
            <a:r>
              <a:rPr lang="cs-CZ" dirty="0" smtClean="0"/>
              <a:t>–100 Kč</a:t>
            </a:r>
            <a:endParaRPr lang="cs-CZ" dirty="0"/>
          </a:p>
          <a:p>
            <a:pPr>
              <a:buFontTx/>
              <a:buChar char="-"/>
            </a:pPr>
            <a:r>
              <a:rPr lang="cs-CZ" dirty="0" smtClean="0">
                <a:solidFill>
                  <a:srgbClr val="00B050"/>
                </a:solidFill>
              </a:rPr>
              <a:t>změna údaje </a:t>
            </a:r>
            <a:r>
              <a:rPr lang="cs-CZ" dirty="0" smtClean="0"/>
              <a:t>(podoba, titul, rodinný stav, adresa, …) – 50 Kč</a:t>
            </a:r>
          </a:p>
          <a:p>
            <a:pPr>
              <a:buFontTx/>
              <a:buChar char="-"/>
            </a:pPr>
            <a:r>
              <a:rPr lang="cs-CZ" dirty="0">
                <a:solidFill>
                  <a:srgbClr val="00B050"/>
                </a:solidFill>
              </a:rPr>
              <a:t>u</a:t>
            </a:r>
            <a:r>
              <a:rPr lang="cs-CZ" dirty="0" smtClean="0">
                <a:solidFill>
                  <a:srgbClr val="00B050"/>
                </a:solidFill>
              </a:rPr>
              <a:t>končení platnosti</a:t>
            </a:r>
            <a:r>
              <a:rPr lang="cs-CZ" dirty="0" smtClean="0"/>
              <a:t> – v řádném termínu - bezplatně</a:t>
            </a:r>
            <a:endParaRPr lang="cs-CZ" dirty="0" smtClean="0">
              <a:solidFill>
                <a:srgbClr val="00B050"/>
              </a:solidFill>
            </a:endParaRPr>
          </a:p>
          <a:p>
            <a:pPr>
              <a:buFontTx/>
              <a:buChar char="-"/>
            </a:pPr>
            <a:endParaRPr lang="cs-CZ" dirty="0"/>
          </a:p>
          <a:p>
            <a:endParaRPr lang="cs-CZ" dirty="0"/>
          </a:p>
        </p:txBody>
      </p:sp>
      <p:pic>
        <p:nvPicPr>
          <p:cNvPr id="4" name="Picture 3" descr="C:\Users\Jana\AppData\Local\Microsoft\Windows\Temporary Internet Files\Content.IE5\5AFPVKM7\MC900293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725144"/>
            <a:ext cx="1817827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9985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864096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Pokuty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504056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Důvody:</a:t>
            </a:r>
          </a:p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edostatečná ochrana</a:t>
            </a:r>
          </a:p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epřevzetí</a:t>
            </a:r>
          </a:p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eohlášení poškození, ztráty, zneužití</a:t>
            </a:r>
          </a:p>
          <a:p>
            <a:pPr>
              <a:buFontTx/>
              <a:buChar char="-"/>
            </a:pPr>
            <a:r>
              <a:rPr lang="cs-CZ" dirty="0"/>
              <a:t>v</a:t>
            </a:r>
            <a:r>
              <a:rPr lang="cs-CZ" dirty="0" smtClean="0"/>
              <a:t>pisování </a:t>
            </a:r>
          </a:p>
          <a:p>
            <a:pPr>
              <a:buFontTx/>
              <a:buChar char="-"/>
            </a:pPr>
            <a:r>
              <a:rPr lang="cs-CZ" dirty="0" smtClean="0"/>
              <a:t>neprovedení výměny</a:t>
            </a:r>
          </a:p>
          <a:p>
            <a:pPr>
              <a:buFontTx/>
              <a:buChar char="-"/>
            </a:pPr>
            <a:r>
              <a:rPr lang="cs-CZ" dirty="0">
                <a:solidFill>
                  <a:srgbClr val="00B050"/>
                </a:solidFill>
              </a:rPr>
              <a:t>p</a:t>
            </a:r>
            <a:r>
              <a:rPr lang="cs-CZ" dirty="0" smtClean="0">
                <a:solidFill>
                  <a:srgbClr val="00B050"/>
                </a:solidFill>
              </a:rPr>
              <a:t>oskytnutí či přijetí jako zástavy</a:t>
            </a:r>
          </a:p>
          <a:p>
            <a:pPr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ničení, odcizení či zneužití cizího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ořízení kopie bez souhlasu občana</a:t>
            </a:r>
          </a:p>
          <a:p>
            <a:pPr>
              <a:buFontTx/>
              <a:buChar char="-"/>
            </a:pPr>
            <a:r>
              <a:rPr lang="cs-CZ" dirty="0"/>
              <a:t>n</a:t>
            </a:r>
            <a:r>
              <a:rPr lang="cs-CZ" dirty="0" smtClean="0"/>
              <a:t>epožádání o vydání nejpozději do 30 dnů od dosažení věku 15 let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Sankce:</a:t>
            </a:r>
          </a:p>
          <a:p>
            <a:pPr marL="0" indent="0">
              <a:buNone/>
            </a:pPr>
            <a:r>
              <a:rPr lang="cs-CZ" dirty="0" smtClean="0"/>
              <a:t>- do 10.000,- Kč</a:t>
            </a:r>
            <a:endParaRPr lang="cs-CZ" dirty="0"/>
          </a:p>
          <a:p>
            <a:endParaRPr lang="cs-CZ" dirty="0"/>
          </a:p>
        </p:txBody>
      </p:sp>
      <p:pic>
        <p:nvPicPr>
          <p:cNvPr id="4" name="Picture 3" descr="C:\Users\Jana\AppData\Local\Microsoft\Windows\Temporary Internet Files\Content.IE5\5AFPVKM7\MC900293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844824"/>
            <a:ext cx="1817827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9578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864096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Pamatuj!!!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Neodkládej svůj OP tam, kde by mohl být odcizen či zničen.</a:t>
            </a:r>
          </a:p>
          <a:p>
            <a:pPr marL="0" indent="0">
              <a:buNone/>
            </a:pPr>
            <a:r>
              <a:rPr lang="cs-CZ" dirty="0" smtClean="0"/>
              <a:t>Nikdy svůj OP nepůjčuj. </a:t>
            </a:r>
          </a:p>
          <a:p>
            <a:pPr marL="0" indent="0">
              <a:buNone/>
            </a:pPr>
            <a:r>
              <a:rPr lang="cs-CZ" dirty="0" smtClean="0"/>
              <a:t>Nedávej ani neber OP do zástavy.</a:t>
            </a:r>
          </a:p>
          <a:p>
            <a:pPr marL="0" indent="0">
              <a:buNone/>
            </a:pPr>
            <a:r>
              <a:rPr lang="cs-CZ" dirty="0" smtClean="0"/>
              <a:t>Dávej si pozor, komu OP ukazuješ.</a:t>
            </a:r>
          </a:p>
          <a:p>
            <a:pPr marL="0" indent="0">
              <a:buNone/>
            </a:pPr>
            <a:r>
              <a:rPr lang="cs-CZ" dirty="0" smtClean="0"/>
              <a:t>Pokud někdo žádá kopii tvého OP, zjisti si, proč tak činí.</a:t>
            </a:r>
          </a:p>
          <a:p>
            <a:pPr marL="0" indent="0">
              <a:buNone/>
            </a:pPr>
            <a:r>
              <a:rPr lang="cs-CZ" dirty="0" smtClean="0"/>
              <a:t>O svůj OP se starej náležitě a s hrdostí.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4" name="Picture 3" descr="C:\Users\Jana\AppData\Local\Microsoft\Windows\Temporary Internet Files\Content.IE5\5AFPVKM7\MC9002931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0787" y="1844824"/>
            <a:ext cx="1817827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8106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  <a:cs typeface="Andalus" pitchFamily="18" charset="-78"/>
              </a:rPr>
              <a:t>Otázky a úkoly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464496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AutoNum type="arabicPeriod"/>
            </a:pPr>
            <a:r>
              <a:rPr lang="cs-CZ" i="1" dirty="0" smtClean="0"/>
              <a:t>Co znamená zkratka OP?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K čemu slouží OP?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Je možné požádat o vydání OP pro občana mladšího 15 let?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Je ti 15 let a dva dny. Stále ještě nevlastníš OP. Dopouštíš se tím přestupku?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Co potřebuješ pro vydání svého prvního OP?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Co musíš udělat, když svůj OP ztratíš?</a:t>
            </a:r>
          </a:p>
          <a:p>
            <a:pPr marL="514350" indent="-514350">
              <a:buAutoNum type="arabicPeriod"/>
            </a:pPr>
            <a:r>
              <a:rPr lang="cs-CZ" i="1" dirty="0" smtClean="0"/>
              <a:t>Jdeš si do půjčovny půjčit kolo. Majitel po tobě chce, abys mu na dobu zapůjčení kola nechal OP. Je to možné?</a:t>
            </a:r>
          </a:p>
        </p:txBody>
      </p:sp>
    </p:spTree>
    <p:extLst>
      <p:ext uri="{BB962C8B-B14F-4D97-AF65-F5344CB8AC3E}">
        <p14:creationId xmlns:p14="http://schemas.microsoft.com/office/powerpoint/2010/main" val="1165459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cs typeface="Andalus" pitchFamily="18" charset="-78"/>
              </a:rPr>
              <a:t>Odpovědi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36504"/>
          </a:xfrm>
        </p:spPr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i="1" dirty="0"/>
              <a:t>o</a:t>
            </a:r>
            <a:r>
              <a:rPr lang="cs-CZ" i="1" dirty="0" smtClean="0"/>
              <a:t>bčanský průkaz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/>
              <a:t>k</a:t>
            </a:r>
            <a:r>
              <a:rPr lang="cs-CZ" i="1" dirty="0" smtClean="0"/>
              <a:t> prokázání totožnosti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Ano, ale platnost je jen 5 let.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Ne. Lhůta je 30 dnů od dosažení 15. narozenin.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žádost, fotografie, rodný list, doklad totožnosti.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Nahlásit na Policii ČR či obci s rozšířenou působností.</a:t>
            </a:r>
          </a:p>
          <a:p>
            <a:pPr marL="514350" indent="-514350">
              <a:buFont typeface="+mj-lt"/>
              <a:buAutoNum type="arabicPeriod"/>
            </a:pPr>
            <a:r>
              <a:rPr lang="cs-CZ" i="1" dirty="0" smtClean="0"/>
              <a:t>Není!</a:t>
            </a:r>
          </a:p>
        </p:txBody>
      </p:sp>
    </p:spTree>
    <p:extLst>
      <p:ext uri="{BB962C8B-B14F-4D97-AF65-F5344CB8AC3E}">
        <p14:creationId xmlns:p14="http://schemas.microsoft.com/office/powerpoint/2010/main" val="2131482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060848"/>
            <a:ext cx="8229600" cy="2764904"/>
          </a:xfrm>
        </p:spPr>
        <p:txBody>
          <a:bodyPr/>
          <a:lstStyle/>
          <a:p>
            <a:pPr marL="0" indent="0" algn="just">
              <a:buNone/>
            </a:pPr>
            <a:r>
              <a:rPr lang="cs-CZ" sz="5000" dirty="0" smtClean="0"/>
              <a:t>	Pokud </a:t>
            </a:r>
            <a:r>
              <a:rPr lang="cs-CZ" sz="5000" dirty="0"/>
              <a:t>jsi </a:t>
            </a:r>
            <a:r>
              <a:rPr lang="cs-CZ" sz="5000" dirty="0" smtClean="0"/>
              <a:t>neznal(a) </a:t>
            </a:r>
            <a:r>
              <a:rPr lang="cs-CZ" sz="5000" dirty="0"/>
              <a:t>správné odpovědi, prostuduj vše ještě </a:t>
            </a:r>
            <a:r>
              <a:rPr lang="cs-CZ" sz="5000" dirty="0" smtClean="0">
                <a:hlinkClick r:id="rId2" action="ppaction://hlinksldjump"/>
              </a:rPr>
              <a:t>jednou</a:t>
            </a:r>
            <a:r>
              <a:rPr lang="cs-CZ" sz="5000" dirty="0" smtClean="0"/>
              <a:t>.</a:t>
            </a:r>
            <a:endParaRPr lang="cs-CZ" sz="50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7473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165618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000" dirty="0" smtClean="0"/>
              <a:t>Nyní jsi připraven převzít svůj první OP.</a:t>
            </a:r>
            <a:endParaRPr lang="cs-CZ" sz="5000" dirty="0"/>
          </a:p>
        </p:txBody>
      </p:sp>
      <p:pic>
        <p:nvPicPr>
          <p:cNvPr id="2050" name="Picture 2" descr="C:\Users\Jana\AppData\Local\Microsoft\Windows\Temporary Internet Files\Content.IE5\8185BRI6\MC9004343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861048"/>
            <a:ext cx="18097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6FRIDCRR\MC9004404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692696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9103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Použité kliparty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1728192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	Všechny použité kliparty jsou z volně dostupných sad programu PowerPoint společnosti Microsoft.</a:t>
            </a:r>
            <a:endParaRPr lang="cs-CZ" dirty="0"/>
          </a:p>
        </p:txBody>
      </p:sp>
      <p:pic>
        <p:nvPicPr>
          <p:cNvPr id="6" name="Picture 3" descr="C:\Users\Jana\AppData\Local\Microsoft\Windows\Temporary Internet Files\Content.IE5\5AFPVKM7\MC9001291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149080"/>
            <a:ext cx="1759313" cy="148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Jana\AppData\Local\Microsoft\Windows\Temporary Internet Files\Content.IE5\5AFPVKM7\MC9002931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168654"/>
            <a:ext cx="1817827" cy="1697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208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598</Words>
  <Application>Microsoft Office PowerPoint</Application>
  <PresentationFormat>Předvádění na obrazovce (4:3)</PresentationFormat>
  <Paragraphs>106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Občanský průkaz</vt:lpstr>
      <vt:lpstr>Občanský průkaz</vt:lpstr>
      <vt:lpstr>Žádost o vydání </vt:lpstr>
      <vt:lpstr>Podmínky vystavení</vt:lpstr>
      <vt:lpstr>OP pro občana mladšího 15. let?</vt:lpstr>
      <vt:lpstr>Doklady nutné pro vystavení</vt:lpstr>
      <vt:lpstr>Převzetí OP</vt:lpstr>
      <vt:lpstr>Výměna OP</vt:lpstr>
      <vt:lpstr>Výměna OP - doklady</vt:lpstr>
      <vt:lpstr>Doklady– změna trvalého pobytu</vt:lpstr>
      <vt:lpstr>Správní poplatky</vt:lpstr>
      <vt:lpstr>Pokuty</vt:lpstr>
      <vt:lpstr>Pamatuj!!!</vt:lpstr>
      <vt:lpstr>Otázky a úkoly</vt:lpstr>
      <vt:lpstr>Odpovědi</vt:lpstr>
      <vt:lpstr>Prezentace aplikace PowerPoint</vt:lpstr>
      <vt:lpstr>Prezentace aplikace PowerPoint</vt:lpstr>
      <vt:lpstr>Použité kliparty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43</cp:revision>
  <dcterms:created xsi:type="dcterms:W3CDTF">2012-08-20T04:02:37Z</dcterms:created>
  <dcterms:modified xsi:type="dcterms:W3CDTF">2012-12-27T16:22:36Z</dcterms:modified>
</cp:coreProperties>
</file>