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86" r:id="rId5"/>
    <p:sldId id="287" r:id="rId6"/>
    <p:sldId id="285" r:id="rId7"/>
    <p:sldId id="260" r:id="rId8"/>
    <p:sldId id="290" r:id="rId9"/>
    <p:sldId id="289" r:id="rId10"/>
    <p:sldId id="288" r:id="rId11"/>
    <p:sldId id="291" r:id="rId12"/>
    <p:sldId id="264" r:id="rId13"/>
    <p:sldId id="292" r:id="rId14"/>
    <p:sldId id="284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036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467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398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37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459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598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505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430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34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381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201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916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VY_32_INOVACE_01_OV9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Prokazování totožnosti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sloužící k podání základních informací z problematiky 	prokazování totožnosti občanů ČR na území ČR.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817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8841"/>
            <a:ext cx="7772400" cy="1872208"/>
          </a:xfrm>
        </p:spPr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B050"/>
                </a:solidFill>
                <a:cs typeface="Andalus" pitchFamily="18" charset="-78"/>
              </a:rPr>
              <a:t>Prokazování totožnosti</a:t>
            </a:r>
            <a:endParaRPr lang="cs-CZ" sz="8000" dirty="0">
              <a:solidFill>
                <a:srgbClr val="00B050"/>
              </a:solidFill>
              <a:cs typeface="Andalus" pitchFamily="18" charset="-78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3933056"/>
            <a:ext cx="5184576" cy="62292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(Stát a právo – </a:t>
            </a:r>
            <a:r>
              <a:rPr lang="cs-CZ" dirty="0">
                <a:solidFill>
                  <a:srgbClr val="92D050"/>
                </a:solidFill>
              </a:rPr>
              <a:t>P</a:t>
            </a:r>
            <a:r>
              <a:rPr lang="cs-CZ" dirty="0" smtClean="0">
                <a:solidFill>
                  <a:srgbClr val="92D050"/>
                </a:solidFill>
              </a:rPr>
              <a:t>rávo v každodenním životě)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87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Totožnost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3635533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/>
              <a:t>j</a:t>
            </a:r>
            <a:r>
              <a:rPr lang="cs-CZ" dirty="0" smtClean="0"/>
              <a:t>méno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říjmení</a:t>
            </a:r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atum narození</a:t>
            </a:r>
          </a:p>
          <a:p>
            <a:pPr>
              <a:buFontTx/>
              <a:buChar char="-"/>
            </a:pPr>
            <a:r>
              <a:rPr lang="cs-CZ" dirty="0"/>
              <a:t>t</a:t>
            </a:r>
            <a:r>
              <a:rPr lang="cs-CZ" dirty="0" smtClean="0"/>
              <a:t>rvalý pobyt</a:t>
            </a:r>
          </a:p>
        </p:txBody>
      </p:sp>
      <p:pic>
        <p:nvPicPr>
          <p:cNvPr id="5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12976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430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Způsoby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187220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áleží na závažnosti situace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apř. OP, cestovní pas, zbrojní pas, řidičský průkaz, ale i prohlášení, ústní uvedení </a:t>
            </a:r>
          </a:p>
        </p:txBody>
      </p:sp>
      <p:pic>
        <p:nvPicPr>
          <p:cNvPr id="1028" name="Picture 4" descr="C:\Users\Jana\AppData\Local\Microsoft\Windows\Temporary Internet Files\Content.IE5\6FRIDCRR\MC9003570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077072"/>
            <a:ext cx="1080821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864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Musí občan ČR u sebe neustále nosit doklad totožnosti?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187220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nemusí</a:t>
            </a:r>
          </a:p>
          <a:p>
            <a:pPr>
              <a:buFontTx/>
              <a:buChar char="-"/>
            </a:pPr>
            <a:r>
              <a:rPr lang="cs-CZ" dirty="0" smtClean="0"/>
              <a:t>řízení vozidla - ano</a:t>
            </a:r>
          </a:p>
        </p:txBody>
      </p:sp>
      <p:pic>
        <p:nvPicPr>
          <p:cNvPr id="1028" name="Picture 4" descr="C:\Users\Jana\AppData\Local\Microsoft\Windows\Temporary Internet Files\Content.IE5\6FRIDCRR\MC9003570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077072"/>
            <a:ext cx="1080821" cy="186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23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Oprávněné osoby :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2592288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olicista – státní, městská policie</a:t>
            </a:r>
          </a:p>
          <a:p>
            <a:pPr>
              <a:buFontTx/>
              <a:buChar char="-"/>
            </a:pPr>
            <a:r>
              <a:rPr lang="cs-CZ" dirty="0" smtClean="0"/>
              <a:t>speciální stráže – lesní, rybářská, myslivecká</a:t>
            </a:r>
          </a:p>
          <a:p>
            <a:pPr>
              <a:buFontTx/>
              <a:buChar char="-"/>
            </a:pPr>
            <a:r>
              <a:rPr lang="cs-CZ" dirty="0" smtClean="0"/>
              <a:t>celní správa</a:t>
            </a:r>
          </a:p>
        </p:txBody>
      </p:sp>
      <p:pic>
        <p:nvPicPr>
          <p:cNvPr id="6" name="Picture 4" descr="C:\Users\Jana\AppData\Local\Microsoft\Windows\Temporary Internet Files\Content.IE5\6FRIDCRR\MC9003570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17032"/>
            <a:ext cx="1512869" cy="2611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1738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3926" y="2276872"/>
            <a:ext cx="8229600" cy="17281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57150" indent="0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>
            <a:noAutofit/>
          </a:bodyPr>
          <a:lstStyle/>
          <a:p>
            <a:r>
              <a:rPr lang="cs-CZ" sz="7000" dirty="0" smtClean="0">
                <a:solidFill>
                  <a:srgbClr val="00B050"/>
                </a:solidFill>
                <a:cs typeface="Andalus" pitchFamily="18" charset="-78"/>
              </a:rPr>
              <a:t>Situace</a:t>
            </a:r>
            <a:endParaRPr lang="en-GB" sz="7000" dirty="0">
              <a:solidFill>
                <a:srgbClr val="00B050"/>
              </a:solidFill>
            </a:endParaRPr>
          </a:p>
        </p:txBody>
      </p:sp>
      <p:pic>
        <p:nvPicPr>
          <p:cNvPr id="2052" name="Picture 4" descr="C:\Users\Jana\AppData\Local\Microsoft\Windows\Temporary Internet Files\Content.IE5\5AFPVKM7\MC900034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644" y="4293096"/>
            <a:ext cx="2037519" cy="180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\AppData\Local\Microsoft\Windows\Temporary Internet Files\Content.IE5\6FRIDCRR\MC9002902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693" y="621148"/>
            <a:ext cx="1452971" cy="163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\AppData\Local\Microsoft\Windows\Temporary Internet Files\Content.IE5\8185BRI6\MC9001049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825" y="3861048"/>
            <a:ext cx="1826057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na\AppData\Local\Microsoft\Windows\Temporary Internet Files\Content.IE5\6FRIDCRR\MC9001991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24744"/>
            <a:ext cx="3038947" cy="953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7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55180" y="1772816"/>
            <a:ext cx="80648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/>
              <a:t>jednání se znaky trestného činu nebo přestupku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požadováno vysvětlení, 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odpovídá popisu hledané či pohřešované </a:t>
            </a:r>
            <a:r>
              <a:rPr lang="cs-CZ" sz="3600" dirty="0" smtClean="0"/>
              <a:t>osoby</a:t>
            </a:r>
            <a:endParaRPr lang="cs-CZ" sz="3600" dirty="0"/>
          </a:p>
        </p:txBody>
      </p:sp>
      <p:pic>
        <p:nvPicPr>
          <p:cNvPr id="3" name="Picture 4" descr="C:\Users\Jana\AppData\Local\Microsoft\Windows\Temporary Internet Files\Content.IE5\5AFPVKM7\MC900034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644" y="4293096"/>
            <a:ext cx="2037519" cy="180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78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96752"/>
            <a:ext cx="80648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 smtClean="0"/>
              <a:t>bezdůvodné </a:t>
            </a:r>
            <a:r>
              <a:rPr lang="cs-CZ" sz="3600" dirty="0"/>
              <a:t>zdržování se v bezprostřední blízkosti chráněných objektů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zbraň na místě veřejně přístupném + důvodné podezření na použití zbraně k násilí nebo pohrůžce násilím</a:t>
            </a:r>
          </a:p>
        </p:txBody>
      </p:sp>
      <p:pic>
        <p:nvPicPr>
          <p:cNvPr id="3" name="Picture 10" descr="C:\Users\Jana\AppData\Local\Microsoft\Windows\Temporary Internet Files\Content.IE5\6FRIDCRR\MC9001991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684170"/>
            <a:ext cx="3398987" cy="1066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3255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/>
              <a:t>zdržování se v blízkosti místa spáchání trestného činu, dopravní nehody, požáru či jiné mimořádné události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předvedení </a:t>
            </a:r>
            <a:r>
              <a:rPr lang="cs-CZ" sz="3600" dirty="0"/>
              <a:t>na žádost státního orgánu (např. soudu)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Jana\AppData\Local\Microsoft\Windows\Temporary Internet Files\Content.IE5\90FK01R9\MC9003710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933056"/>
            <a:ext cx="1370686" cy="1916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5669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 smtClean="0"/>
              <a:t>oznamovatel </a:t>
            </a:r>
            <a:r>
              <a:rPr lang="cs-CZ" sz="3600" dirty="0"/>
              <a:t>trestného činu, přestupku, …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/>
              <a:t>žádost jiné osoby mající právní zájem (např. poškozená osoba pro účely náhrady škody)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Jana\AppData\Local\Microsoft\Windows\Temporary Internet Files\Content.IE5\5AFPVKM7\MC9004406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7707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2171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Otázky a úkoly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96855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AutoNum type="arabicPeriod"/>
            </a:pPr>
            <a:r>
              <a:rPr lang="cs-CZ" i="1" dirty="0" smtClean="0"/>
              <a:t>Co rozumíme pojmem „totožnost“?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Jsi povinen sdělit svoje jméno a příjmení jakékoli osobě, která o to požádá?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Policista vyšetřující krádež v sousedství požádá o udání tvého jména, data narození. Má na to právo?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Jsi povinen neustále u sebe nosit OP?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Co se stane, nemáš-li u sebe OP a oprávněná osoba po tobě žádá prokázání totožnosti?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Kdo všechno může požadovat prokázání totožnosti?</a:t>
            </a:r>
          </a:p>
        </p:txBody>
      </p:sp>
    </p:spTree>
    <p:extLst>
      <p:ext uri="{BB962C8B-B14F-4D97-AF65-F5344CB8AC3E}">
        <p14:creationId xmlns:p14="http://schemas.microsoft.com/office/powerpoint/2010/main" val="1165459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cs typeface="Andalus" pitchFamily="18" charset="-78"/>
              </a:rPr>
              <a:t>Řešení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968552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i="1" dirty="0"/>
              <a:t>j</a:t>
            </a:r>
            <a:r>
              <a:rPr lang="cs-CZ" i="1" dirty="0" smtClean="0"/>
              <a:t>méno, příjmení, datum narození, trvalý pobyt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ne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ano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Ne. Pouze řídím-li vozidlo, pak ano.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Záleží na závažnosti situace. Někdy stačí ústní prohlášení, zaručení se jiné osoby. Jindy dochází k podrobnějšímu zjišťování – dojití pro doklad, prověření v databázi, …</a:t>
            </a:r>
          </a:p>
          <a:p>
            <a:pPr marL="514350" indent="-514350">
              <a:buAutoNum type="arabicPeriod"/>
            </a:pPr>
            <a:r>
              <a:rPr lang="cs-CZ" i="1" dirty="0"/>
              <a:t>p</a:t>
            </a:r>
            <a:r>
              <a:rPr lang="cs-CZ" i="1" dirty="0" smtClean="0"/>
              <a:t>olicista, celník, příslušník rybářské, myslivecké, lesní stráže</a:t>
            </a:r>
          </a:p>
        </p:txBody>
      </p:sp>
    </p:spTree>
    <p:extLst>
      <p:ext uri="{BB962C8B-B14F-4D97-AF65-F5344CB8AC3E}">
        <p14:creationId xmlns:p14="http://schemas.microsoft.com/office/powerpoint/2010/main" val="4015200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2764904"/>
          </a:xfrm>
        </p:spPr>
        <p:txBody>
          <a:bodyPr/>
          <a:lstStyle/>
          <a:p>
            <a:pPr marL="0" indent="0" algn="just">
              <a:buNone/>
            </a:pPr>
            <a:r>
              <a:rPr lang="cs-CZ" sz="5000" dirty="0" smtClean="0"/>
              <a:t>	Pokud </a:t>
            </a:r>
            <a:r>
              <a:rPr lang="cs-CZ" sz="5000" dirty="0"/>
              <a:t>jsi </a:t>
            </a:r>
            <a:r>
              <a:rPr lang="cs-CZ" sz="5000" dirty="0" smtClean="0"/>
              <a:t>neznal(a) </a:t>
            </a:r>
            <a:r>
              <a:rPr lang="cs-CZ" sz="5000" dirty="0"/>
              <a:t>správné odpovědi, prostuduj vše ještě </a:t>
            </a:r>
            <a:r>
              <a:rPr lang="cs-CZ" sz="5000" dirty="0" smtClean="0">
                <a:hlinkClick r:id="rId2" action="ppaction://hlinksldjump"/>
              </a:rPr>
              <a:t>jednou</a:t>
            </a:r>
            <a:r>
              <a:rPr lang="cs-CZ" sz="5000" dirty="0" smtClean="0"/>
              <a:t>.</a:t>
            </a:r>
            <a:endParaRPr lang="cs-CZ" sz="5000" dirty="0"/>
          </a:p>
          <a:p>
            <a:endParaRPr lang="cs-CZ" dirty="0"/>
          </a:p>
        </p:txBody>
      </p:sp>
      <p:pic>
        <p:nvPicPr>
          <p:cNvPr id="5123" name="Picture 3" descr="C:\Users\Jana\AppData\Local\Microsoft\Windows\Temporary Internet Files\Content.IE5\90FK01R9\MC90044215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366" y="4365104"/>
            <a:ext cx="1612547" cy="1612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747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Použité kliparty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1728192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Všechny použité kliparty jsou z volně dostupných sad programu PowerPoint společnosti Microsoft.</a:t>
            </a:r>
            <a:endParaRPr lang="cs-CZ" dirty="0"/>
          </a:p>
        </p:txBody>
      </p:sp>
      <p:pic>
        <p:nvPicPr>
          <p:cNvPr id="7" name="Picture 4" descr="C:\Users\Jana\AppData\Local\Microsoft\Windows\Temporary Internet Files\Content.IE5\5AFPVKM7\MC9000345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17032"/>
            <a:ext cx="2606035" cy="2310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08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310</Words>
  <Application>Microsoft Office PowerPoint</Application>
  <PresentationFormat>Předvádění na obrazovce (4:3)</PresentationFormat>
  <Paragraphs>56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Prokazování totožnosti</vt:lpstr>
      <vt:lpstr>Totožnost</vt:lpstr>
      <vt:lpstr>Způsoby</vt:lpstr>
      <vt:lpstr>Musí občan ČR u sebe neustále nosit doklad totožnosti?</vt:lpstr>
      <vt:lpstr>Oprávněné osoby :</vt:lpstr>
      <vt:lpstr>Situace</vt:lpstr>
      <vt:lpstr>Prezentace aplikace PowerPoint</vt:lpstr>
      <vt:lpstr>Prezentace aplikace PowerPoint</vt:lpstr>
      <vt:lpstr>Prezentace aplikace PowerPoint</vt:lpstr>
      <vt:lpstr>Prezentace aplikace PowerPoint</vt:lpstr>
      <vt:lpstr>Otázky a úkoly</vt:lpstr>
      <vt:lpstr>Řešení</vt:lpstr>
      <vt:lpstr>Prezentace aplikace PowerPoint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53</cp:revision>
  <dcterms:created xsi:type="dcterms:W3CDTF">2012-08-20T04:02:37Z</dcterms:created>
  <dcterms:modified xsi:type="dcterms:W3CDTF">2012-12-27T16:22:46Z</dcterms:modified>
</cp:coreProperties>
</file>