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86" r:id="rId5"/>
    <p:sldId id="287" r:id="rId6"/>
    <p:sldId id="293" r:id="rId7"/>
    <p:sldId id="285" r:id="rId8"/>
    <p:sldId id="294" r:id="rId9"/>
    <p:sldId id="296" r:id="rId10"/>
    <p:sldId id="297" r:id="rId11"/>
    <p:sldId id="298" r:id="rId12"/>
    <p:sldId id="299" r:id="rId13"/>
    <p:sldId id="304" r:id="rId14"/>
    <p:sldId id="300" r:id="rId15"/>
    <p:sldId id="301" r:id="rId16"/>
    <p:sldId id="302" r:id="rId17"/>
    <p:sldId id="303" r:id="rId18"/>
    <p:sldId id="305" r:id="rId19"/>
    <p:sldId id="306" r:id="rId20"/>
    <p:sldId id="307" r:id="rId21"/>
    <p:sldId id="308" r:id="rId22"/>
    <p:sldId id="264" r:id="rId23"/>
    <p:sldId id="271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0369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4670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398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5379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459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6598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505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430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234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1381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201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916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229600" cy="45688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 školy: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Autor: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Jana Volková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Název:</a:t>
            </a:r>
            <a:r>
              <a:rPr lang="cs-CZ" sz="2000">
                <a:solidFill>
                  <a:schemeClr val="tx2"/>
                </a:solidFill>
              </a:rPr>
              <a:t>	</a:t>
            </a:r>
            <a:r>
              <a:rPr lang="cs-CZ" sz="1600" smtClean="0">
                <a:solidFill>
                  <a:schemeClr val="tx2"/>
                </a:solidFill>
              </a:rPr>
              <a:t>VY_32_INOVACE_01_OV9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Číslo projektu: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</a:rPr>
              <a:t>Právní odvětví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algn="just"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 sloužící k získání základní orientace v právních odvětvích.</a:t>
            </a:r>
            <a:endParaRPr lang="cs-CZ" sz="2000" dirty="0">
              <a:solidFill>
                <a:schemeClr val="tx2"/>
              </a:solidFill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8177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88841"/>
            <a:ext cx="7772400" cy="1872208"/>
          </a:xfrm>
        </p:spPr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00B050"/>
                </a:solidFill>
                <a:cs typeface="Andalus" pitchFamily="18" charset="-78"/>
              </a:rPr>
              <a:t>Právní odvětví</a:t>
            </a:r>
            <a:endParaRPr lang="cs-CZ" sz="8000" dirty="0">
              <a:solidFill>
                <a:srgbClr val="00B050"/>
              </a:solidFill>
              <a:cs typeface="Andalus" pitchFamily="18" charset="-78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3933056"/>
            <a:ext cx="5184576" cy="62292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(Stát a právo – </a:t>
            </a:r>
            <a:r>
              <a:rPr lang="cs-CZ" dirty="0">
                <a:solidFill>
                  <a:srgbClr val="92D050"/>
                </a:solidFill>
              </a:rPr>
              <a:t>P</a:t>
            </a:r>
            <a:r>
              <a:rPr lang="cs-CZ" dirty="0" smtClean="0">
                <a:solidFill>
                  <a:srgbClr val="92D050"/>
                </a:solidFill>
              </a:rPr>
              <a:t>rávo v každodenním životě)</a:t>
            </a:r>
            <a:endParaRPr lang="cs-CZ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8870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Právní řád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7"/>
            <a:ext cx="8229600" cy="1368152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/>
              <a:t>u</a:t>
            </a:r>
            <a:r>
              <a:rPr lang="cs-CZ" dirty="0" smtClean="0"/>
              <a:t>směrňuje chování</a:t>
            </a:r>
          </a:p>
          <a:p>
            <a:pPr>
              <a:buFontTx/>
              <a:buChar char="-"/>
            </a:pPr>
            <a:r>
              <a:rPr lang="cs-CZ" dirty="0"/>
              <a:t>z</a:t>
            </a:r>
            <a:r>
              <a:rPr lang="cs-CZ" dirty="0" smtClean="0"/>
              <a:t>ákony, vyhlášky, nařízení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026" name="Picture 2" descr="C:\Users\Jana\AppData\Local\Microsoft\Windows\Temporary Internet Files\Content.IE5\90FK01R9\MC9000562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5" y="3645024"/>
            <a:ext cx="2294829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4430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Právní odvětví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88840"/>
            <a:ext cx="8229600" cy="360040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3600" u="sng" dirty="0" smtClean="0">
                <a:solidFill>
                  <a:srgbClr val="00B050"/>
                </a:solidFill>
              </a:rPr>
              <a:t>Soukromé</a:t>
            </a:r>
            <a:r>
              <a:rPr lang="cs-CZ" sz="3600" dirty="0" smtClean="0">
                <a:solidFill>
                  <a:srgbClr val="00B050"/>
                </a:solidFill>
              </a:rPr>
              <a:t> </a:t>
            </a:r>
            <a:r>
              <a:rPr lang="cs-CZ" sz="3600" dirty="0" smtClean="0"/>
              <a:t>	– rovnocennost stran</a:t>
            </a:r>
          </a:p>
          <a:p>
            <a:pPr lvl="5">
              <a:buFontTx/>
              <a:buChar char="-"/>
            </a:pPr>
            <a:r>
              <a:rPr lang="cs-CZ" sz="3200" dirty="0" smtClean="0"/>
              <a:t>FO - FO</a:t>
            </a:r>
          </a:p>
          <a:p>
            <a:pPr lvl="5">
              <a:buFontTx/>
              <a:buChar char="-"/>
            </a:pPr>
            <a:r>
              <a:rPr lang="cs-CZ" sz="3200" dirty="0" smtClean="0"/>
              <a:t>FO – PO</a:t>
            </a:r>
          </a:p>
          <a:p>
            <a:pPr lvl="5">
              <a:buFontTx/>
              <a:buChar char="-"/>
            </a:pPr>
            <a:r>
              <a:rPr lang="cs-CZ" sz="3200" dirty="0" smtClean="0"/>
              <a:t>PO – PO</a:t>
            </a:r>
          </a:p>
          <a:p>
            <a:pPr>
              <a:buFontTx/>
              <a:buChar char="-"/>
            </a:pPr>
            <a:r>
              <a:rPr lang="cs-CZ" sz="3600" u="sng" dirty="0" smtClean="0">
                <a:solidFill>
                  <a:srgbClr val="00B050"/>
                </a:solidFill>
              </a:rPr>
              <a:t>Veřejné</a:t>
            </a:r>
            <a:r>
              <a:rPr lang="cs-CZ" sz="3600" dirty="0" smtClean="0">
                <a:solidFill>
                  <a:srgbClr val="00B050"/>
                </a:solidFill>
              </a:rPr>
              <a:t> </a:t>
            </a:r>
            <a:r>
              <a:rPr lang="cs-CZ" sz="3600" dirty="0" smtClean="0"/>
              <a:t>	– </a:t>
            </a:r>
            <a:r>
              <a:rPr lang="cs-CZ" sz="3600" dirty="0"/>
              <a:t>stát</a:t>
            </a:r>
            <a:endParaRPr lang="cs-CZ" sz="3600" u="sng" dirty="0"/>
          </a:p>
          <a:p>
            <a:pPr marL="2286000" lvl="5" indent="0">
              <a:buNone/>
            </a:pPr>
            <a:endParaRPr lang="cs-CZ" sz="32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692696"/>
            <a:ext cx="115212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dirty="0" smtClean="0">
                <a:solidFill>
                  <a:srgbClr val="00B050"/>
                </a:solidFill>
              </a:rPr>
              <a:t>A</a:t>
            </a:r>
            <a:endParaRPr lang="cs-CZ" sz="5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8649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Soukromoprávní odvětví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39604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Právo:</a:t>
            </a:r>
          </a:p>
          <a:p>
            <a:pPr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bčanské </a:t>
            </a:r>
          </a:p>
          <a:p>
            <a:pPr>
              <a:buFontTx/>
              <a:buChar char="-"/>
            </a:pPr>
            <a:r>
              <a:rPr lang="cs-CZ" dirty="0" smtClean="0"/>
              <a:t>rodinné </a:t>
            </a:r>
          </a:p>
          <a:p>
            <a:pPr>
              <a:buFontTx/>
              <a:buChar char="-"/>
            </a:pPr>
            <a:r>
              <a:rPr lang="cs-CZ" dirty="0" smtClean="0"/>
              <a:t>pracovní</a:t>
            </a:r>
          </a:p>
          <a:p>
            <a:pPr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bchodní </a:t>
            </a:r>
          </a:p>
          <a:p>
            <a:pPr>
              <a:buFontTx/>
              <a:buChar char="-"/>
            </a:pPr>
            <a:r>
              <a:rPr lang="cs-CZ" dirty="0" smtClean="0"/>
              <a:t>autorské </a:t>
            </a:r>
          </a:p>
          <a:p>
            <a:pPr>
              <a:buFontTx/>
              <a:buChar char="-"/>
            </a:pPr>
            <a:r>
              <a:rPr lang="cs-CZ" dirty="0" smtClean="0"/>
              <a:t>mezinárodní právo soukromé</a:t>
            </a:r>
          </a:p>
        </p:txBody>
      </p:sp>
    </p:spTree>
    <p:extLst>
      <p:ext uri="{BB962C8B-B14F-4D97-AF65-F5344CB8AC3E}">
        <p14:creationId xmlns:p14="http://schemas.microsoft.com/office/powerpoint/2010/main" val="177230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Občanské právo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229600" cy="144016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Občanský zákoník</a:t>
            </a:r>
          </a:p>
          <a:p>
            <a:pPr>
              <a:buFontTx/>
              <a:buChar char="-"/>
            </a:pPr>
            <a:r>
              <a:rPr lang="cs-CZ" dirty="0"/>
              <a:t>m</a:t>
            </a:r>
            <a:r>
              <a:rPr lang="cs-CZ" dirty="0" smtClean="0"/>
              <a:t>ajetek, vlastnictví, dědictví</a:t>
            </a:r>
          </a:p>
        </p:txBody>
      </p:sp>
      <p:pic>
        <p:nvPicPr>
          <p:cNvPr id="2050" name="Picture 2" descr="C:\Users\Jana\AppData\Local\Microsoft\Windows\Temporary Internet Files\Content.IE5\90FK01R9\MC9000242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717032"/>
            <a:ext cx="2481493" cy="1872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9794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Rodinné právo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276872"/>
            <a:ext cx="8229600" cy="3384376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Zákon o rodině</a:t>
            </a:r>
          </a:p>
          <a:p>
            <a:pPr>
              <a:buFontTx/>
              <a:buChar char="-"/>
            </a:pPr>
            <a:r>
              <a:rPr lang="cs-CZ" dirty="0" smtClean="0"/>
              <a:t>Občanský zákoník</a:t>
            </a:r>
          </a:p>
          <a:p>
            <a:pPr>
              <a:buFontTx/>
              <a:buChar char="-"/>
            </a:pPr>
            <a:r>
              <a:rPr lang="cs-CZ" dirty="0"/>
              <a:t>s</a:t>
            </a:r>
            <a:r>
              <a:rPr lang="cs-CZ" dirty="0" smtClean="0"/>
              <a:t>ňatek, rozvod, </a:t>
            </a:r>
            <a:r>
              <a:rPr lang="cs-CZ" dirty="0"/>
              <a:t>práva rodičů, dětí, náhradní rodinná </a:t>
            </a:r>
            <a:r>
              <a:rPr lang="cs-CZ" dirty="0" smtClean="0"/>
              <a:t>péče, partnerské vztahy</a:t>
            </a:r>
            <a:endParaRPr lang="cs-CZ" dirty="0"/>
          </a:p>
          <a:p>
            <a:pPr>
              <a:buFontTx/>
              <a:buChar char="-"/>
            </a:pPr>
            <a:endParaRPr lang="cs-CZ" dirty="0" smtClean="0"/>
          </a:p>
        </p:txBody>
      </p:sp>
      <p:pic>
        <p:nvPicPr>
          <p:cNvPr id="3076" name="Picture 4" descr="C:\Users\Jana\AppData\Local\Microsoft\Windows\Temporary Internet Files\Content.IE5\90FK01R9\MC900024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941168"/>
            <a:ext cx="2622482" cy="1162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1738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Pracovní právo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252696"/>
            <a:ext cx="8229600" cy="2620888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Zákoník práce</a:t>
            </a:r>
          </a:p>
          <a:p>
            <a:pPr>
              <a:buFontTx/>
              <a:buChar char="-"/>
            </a:pPr>
            <a:r>
              <a:rPr lang="cs-CZ" dirty="0" smtClean="0"/>
              <a:t>Práva a povinnosti zaměstnavatele</a:t>
            </a:r>
          </a:p>
          <a:p>
            <a:pPr>
              <a:buFontTx/>
              <a:buChar char="-"/>
            </a:pPr>
            <a:r>
              <a:rPr lang="cs-CZ" dirty="0" smtClean="0"/>
              <a:t>Práva a povinnosti zaměstnance</a:t>
            </a:r>
          </a:p>
          <a:p>
            <a:pPr>
              <a:buFontTx/>
              <a:buChar char="-"/>
            </a:pPr>
            <a:r>
              <a:rPr lang="cs-CZ" dirty="0" smtClean="0"/>
              <a:t>pracovní </a:t>
            </a:r>
            <a:r>
              <a:rPr lang="cs-CZ" dirty="0"/>
              <a:t>doba, </a:t>
            </a:r>
            <a:r>
              <a:rPr lang="cs-CZ" dirty="0" smtClean="0"/>
              <a:t>dovolená, ochranné pomůcky</a:t>
            </a:r>
            <a:endParaRPr lang="cs-CZ" dirty="0"/>
          </a:p>
          <a:p>
            <a:endParaRPr lang="cs-CZ" dirty="0"/>
          </a:p>
        </p:txBody>
      </p:sp>
      <p:pic>
        <p:nvPicPr>
          <p:cNvPr id="4099" name="Picture 3" descr="C:\Users\Jana\AppData\Local\Microsoft\Windows\Temporary Internet Files\Content.IE5\6FRIDCRR\MC900097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4853" y="1700808"/>
            <a:ext cx="1366339" cy="2151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95485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Obchodní právo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252696"/>
            <a:ext cx="8229600" cy="2912608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Obchodní zákoník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odnikání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ráva a povinnosti podnikatelů, vztahy v podnikání</a:t>
            </a:r>
          </a:p>
          <a:p>
            <a:pPr>
              <a:buFontTx/>
              <a:buChar char="-"/>
            </a:pPr>
            <a:r>
              <a:rPr lang="cs-CZ" dirty="0"/>
              <a:t>ú</a:t>
            </a:r>
            <a:r>
              <a:rPr lang="cs-CZ" dirty="0" smtClean="0"/>
              <a:t>četnictví, obchodní rejstřík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3" name="Picture 3" descr="C:\Users\Jana\AppData\Local\Microsoft\Windows\Temporary Internet Files\Content.IE5\5AFPVKM7\MC9003267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674266"/>
            <a:ext cx="1817827" cy="1754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37124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Autorské právo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36912"/>
            <a:ext cx="8229600" cy="3528392"/>
          </a:xfrm>
        </p:spPr>
        <p:txBody>
          <a:bodyPr>
            <a:normAutofit fontScale="92500"/>
          </a:bodyPr>
          <a:lstStyle/>
          <a:p>
            <a:pPr>
              <a:buFontTx/>
              <a:buChar char="-"/>
            </a:pPr>
            <a:r>
              <a:rPr lang="cs-CZ" dirty="0" smtClean="0"/>
              <a:t>Autorský zákon, Bernská úmluva, Všeobecná úmluva o autorském právu</a:t>
            </a:r>
          </a:p>
          <a:p>
            <a:pPr>
              <a:buFontTx/>
              <a:buChar char="-"/>
            </a:pPr>
            <a:r>
              <a:rPr lang="cs-CZ" dirty="0"/>
              <a:t>d</a:t>
            </a:r>
            <a:r>
              <a:rPr lang="cs-CZ" dirty="0" smtClean="0"/>
              <a:t>uševní vlastnictví</a:t>
            </a:r>
          </a:p>
          <a:p>
            <a:pPr>
              <a:buFontTx/>
              <a:buChar char="-"/>
            </a:pPr>
            <a:r>
              <a:rPr lang="cs-CZ" dirty="0" smtClean="0"/>
              <a:t>spisovatelé, architekti, vynálezci, programátoři, …</a:t>
            </a:r>
          </a:p>
          <a:p>
            <a:pPr>
              <a:buFontTx/>
              <a:buChar char="-"/>
            </a:pPr>
            <a:r>
              <a:rPr lang="cs-CZ" dirty="0"/>
              <a:t>c</a:t>
            </a:r>
            <a:r>
              <a:rPr lang="cs-CZ" dirty="0" smtClean="0"/>
              <a:t>opyright</a:t>
            </a:r>
          </a:p>
          <a:p>
            <a:pPr>
              <a:buFontTx/>
              <a:buChar char="-"/>
            </a:pPr>
            <a:r>
              <a:rPr lang="cs-CZ" dirty="0" smtClean="0"/>
              <a:t>plagiátorství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 descr="C:\Users\Jana\AppData\Local\Microsoft\Windows\Temporary Internet Files\Content.IE5\6FRIDCRR\MC9002120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013176"/>
            <a:ext cx="1814170" cy="1272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79225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Mezinárodní právo soukromé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16832"/>
            <a:ext cx="8229600" cy="3528392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Zákon o mezinárodním právu soukromém a procesním</a:t>
            </a:r>
          </a:p>
          <a:p>
            <a:pPr>
              <a:buFontTx/>
              <a:buChar char="-"/>
            </a:pPr>
            <a:r>
              <a:rPr lang="cs-CZ" dirty="0"/>
              <a:t>v</a:t>
            </a:r>
            <a:r>
              <a:rPr lang="cs-CZ" dirty="0" smtClean="0"/>
              <a:t>lastnictví, autorská práva, podnikání atd. s mezinárodním prvkem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171" name="Picture 3" descr="C:\Users\Jana\AppData\Local\Microsoft\Windows\Temporary Internet Files\Content.IE5\6FRIDCRR\MC90044039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293096"/>
            <a:ext cx="1879104" cy="1879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90790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Veřejnoprávní odvětví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39604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apř. </a:t>
            </a:r>
            <a:r>
              <a:rPr lang="cs-CZ" dirty="0"/>
              <a:t>p</a:t>
            </a:r>
            <a:r>
              <a:rPr lang="cs-CZ" dirty="0" smtClean="0"/>
              <a:t>rávo:</a:t>
            </a:r>
          </a:p>
          <a:p>
            <a:pPr>
              <a:buFontTx/>
              <a:buChar char="-"/>
            </a:pPr>
            <a:r>
              <a:rPr lang="cs-CZ" dirty="0" smtClean="0"/>
              <a:t>trestní</a:t>
            </a:r>
          </a:p>
          <a:p>
            <a:pPr>
              <a:buFontTx/>
              <a:buChar char="-"/>
            </a:pPr>
            <a:r>
              <a:rPr lang="cs-CZ" dirty="0"/>
              <a:t>ústavní</a:t>
            </a:r>
          </a:p>
          <a:p>
            <a:pPr>
              <a:buFontTx/>
              <a:buChar char="-"/>
            </a:pPr>
            <a:r>
              <a:rPr lang="cs-CZ" dirty="0" smtClean="0"/>
              <a:t>správní</a:t>
            </a:r>
          </a:p>
          <a:p>
            <a:pPr>
              <a:buFontTx/>
              <a:buChar char="-"/>
            </a:pPr>
            <a:r>
              <a:rPr lang="cs-CZ" dirty="0"/>
              <a:t>f</a:t>
            </a:r>
            <a:r>
              <a:rPr lang="cs-CZ" dirty="0" smtClean="0"/>
              <a:t>inanční</a:t>
            </a:r>
          </a:p>
          <a:p>
            <a:pPr>
              <a:buFontTx/>
              <a:buChar char="-"/>
            </a:pPr>
            <a:r>
              <a:rPr lang="cs-CZ" dirty="0" smtClean="0"/>
              <a:t>mezinárodní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52732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Trestní právo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2016224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Trestní zákoník</a:t>
            </a:r>
          </a:p>
          <a:p>
            <a:pPr>
              <a:buFontTx/>
              <a:buChar char="-"/>
            </a:pPr>
            <a:r>
              <a:rPr lang="cs-CZ" dirty="0"/>
              <a:t>t</a:t>
            </a:r>
            <a:r>
              <a:rPr lang="cs-CZ" dirty="0" smtClean="0"/>
              <a:t>restné činy, tresty</a:t>
            </a:r>
          </a:p>
        </p:txBody>
      </p:sp>
      <p:pic>
        <p:nvPicPr>
          <p:cNvPr id="11266" name="Picture 2" descr="C:\Users\Jana\AppData\Local\Microsoft\Windows\Temporary Internet Files\Content.IE5\6FRIDCRR\MC9002875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429000"/>
            <a:ext cx="1738265" cy="2385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2209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Ústavní právo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2016224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Ústava a ústavní zákony, Listina základních práv a svobod</a:t>
            </a:r>
          </a:p>
          <a:p>
            <a:pPr>
              <a:buFontTx/>
              <a:buChar char="-"/>
            </a:pPr>
            <a:r>
              <a:rPr lang="cs-CZ" dirty="0"/>
              <a:t>f</a:t>
            </a:r>
            <a:r>
              <a:rPr lang="cs-CZ" dirty="0" smtClean="0"/>
              <a:t>ungování státu, základní principy státu</a:t>
            </a:r>
          </a:p>
        </p:txBody>
      </p:sp>
      <p:pic>
        <p:nvPicPr>
          <p:cNvPr id="8194" name="Picture 2" descr="C:\Users\Jana\AppData\Local\Microsoft\Windows\Temporary Internet Files\Content.IE5\90FK01R9\MC9004057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293096"/>
            <a:ext cx="2243832" cy="1449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9192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Správní právo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1512168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Správní řád, Ústava ČR</a:t>
            </a:r>
          </a:p>
          <a:p>
            <a:pPr>
              <a:buFontTx/>
              <a:buChar char="-"/>
            </a:pPr>
            <a:r>
              <a:rPr lang="cs-CZ" dirty="0"/>
              <a:t>v</a:t>
            </a:r>
            <a:r>
              <a:rPr lang="cs-CZ" dirty="0" smtClean="0"/>
              <a:t>eřejná správa, vláda, státní organizace</a:t>
            </a:r>
          </a:p>
        </p:txBody>
      </p:sp>
      <p:pic>
        <p:nvPicPr>
          <p:cNvPr id="9220" name="Picture 4" descr="C:\Users\Jana\AppData\Local\Microsoft\Windows\Temporary Internet Files\Content.IE5\6FRIDCRR\MC9002307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904280"/>
            <a:ext cx="2074660" cy="1763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9712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Finanční právo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396044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Ústava a ústavní zákony, Listina základních práv a svobod</a:t>
            </a:r>
          </a:p>
          <a:p>
            <a:pPr>
              <a:buFontTx/>
              <a:buChar char="-"/>
            </a:pPr>
            <a:r>
              <a:rPr lang="cs-CZ" dirty="0"/>
              <a:t>d</a:t>
            </a:r>
            <a:r>
              <a:rPr lang="cs-CZ" dirty="0" smtClean="0"/>
              <a:t>aně, cla, ČNB, NKÚ, státní rozpočet</a:t>
            </a:r>
          </a:p>
        </p:txBody>
      </p:sp>
    </p:spTree>
    <p:extLst>
      <p:ext uri="{BB962C8B-B14F-4D97-AF65-F5344CB8AC3E}">
        <p14:creationId xmlns:p14="http://schemas.microsoft.com/office/powerpoint/2010/main" val="1499712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Mezinárodní právo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2016224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/>
              <a:t>Č</a:t>
            </a:r>
            <a:r>
              <a:rPr lang="cs-CZ" dirty="0" smtClean="0"/>
              <a:t>R – cizí státy</a:t>
            </a:r>
          </a:p>
          <a:p>
            <a:pPr>
              <a:buFontTx/>
              <a:buChar char="-"/>
            </a:pPr>
            <a:r>
              <a:rPr lang="cs-CZ" dirty="0"/>
              <a:t>l</a:t>
            </a:r>
            <a:r>
              <a:rPr lang="cs-CZ" dirty="0" smtClean="0"/>
              <a:t>idská práva, mezinárodní organizace, vydávání občanů</a:t>
            </a:r>
          </a:p>
        </p:txBody>
      </p:sp>
      <p:pic>
        <p:nvPicPr>
          <p:cNvPr id="10242" name="Picture 2" descr="C:\Users\Jana\AppData\Local\Microsoft\Windows\Temporary Internet Files\Content.IE5\HHRU5X0L\MC9004332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356992"/>
            <a:ext cx="2552328" cy="25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1097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Právní odvětví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88840"/>
            <a:ext cx="8229600" cy="2304256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3600" u="sng" dirty="0">
                <a:solidFill>
                  <a:srgbClr val="00B050"/>
                </a:solidFill>
              </a:rPr>
              <a:t>H</a:t>
            </a:r>
            <a:r>
              <a:rPr lang="cs-CZ" sz="3600" u="sng" dirty="0" smtClean="0">
                <a:solidFill>
                  <a:srgbClr val="00B050"/>
                </a:solidFill>
              </a:rPr>
              <a:t>motné</a:t>
            </a:r>
            <a:r>
              <a:rPr lang="cs-CZ" sz="3600" dirty="0" smtClean="0">
                <a:solidFill>
                  <a:srgbClr val="00B050"/>
                </a:solidFill>
              </a:rPr>
              <a:t> </a:t>
            </a:r>
            <a:r>
              <a:rPr lang="cs-CZ" sz="3600" dirty="0" smtClean="0"/>
              <a:t> - práva a povinnosti </a:t>
            </a:r>
          </a:p>
          <a:p>
            <a:pPr marL="0" indent="0">
              <a:buNone/>
            </a:pPr>
            <a:endParaRPr lang="cs-CZ" sz="3200" dirty="0" smtClean="0"/>
          </a:p>
          <a:p>
            <a:pPr>
              <a:buFontTx/>
              <a:buChar char="-"/>
            </a:pPr>
            <a:r>
              <a:rPr lang="cs-CZ" sz="3600" u="sng" dirty="0" smtClean="0">
                <a:solidFill>
                  <a:srgbClr val="00B050"/>
                </a:solidFill>
              </a:rPr>
              <a:t>Procesní</a:t>
            </a:r>
            <a:r>
              <a:rPr lang="cs-CZ" sz="3600" dirty="0" smtClean="0"/>
              <a:t> - postupy</a:t>
            </a:r>
            <a:endParaRPr lang="cs-CZ" sz="32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692696"/>
            <a:ext cx="115212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dirty="0">
                <a:solidFill>
                  <a:srgbClr val="00B050"/>
                </a:solidFill>
              </a:rPr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val="2347228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Hmotné právo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88840"/>
            <a:ext cx="8229600" cy="1584176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Zákony, nařízení vyhlášky</a:t>
            </a:r>
          </a:p>
          <a:p>
            <a:pPr>
              <a:buFontTx/>
              <a:buChar char="-"/>
            </a:pPr>
            <a:r>
              <a:rPr lang="cs-CZ" sz="3600" dirty="0" smtClean="0"/>
              <a:t>práva a povinnosti občana, institucí, státu</a:t>
            </a:r>
          </a:p>
          <a:p>
            <a:pPr marL="0" indent="0">
              <a:buNone/>
            </a:pPr>
            <a:endParaRPr lang="cs-CZ" sz="3200" dirty="0" smtClean="0"/>
          </a:p>
        </p:txBody>
      </p:sp>
      <p:pic>
        <p:nvPicPr>
          <p:cNvPr id="5" name="Picture 2" descr="C:\Users\Jana\AppData\Local\Microsoft\Windows\Temporary Internet Files\Content.IE5\90FK01R9\MC9000562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005064"/>
            <a:ext cx="2294829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4213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Procesní právo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492896"/>
            <a:ext cx="8229600" cy="1584176"/>
          </a:xfrm>
        </p:spPr>
        <p:txBody>
          <a:bodyPr>
            <a:normAutofit fontScale="92500" lnSpcReduction="10000"/>
          </a:bodyPr>
          <a:lstStyle/>
          <a:p>
            <a:pPr>
              <a:buFontTx/>
              <a:buChar char="-"/>
            </a:pPr>
            <a:r>
              <a:rPr lang="cs-CZ" sz="3600" dirty="0"/>
              <a:t>n</a:t>
            </a:r>
            <a:r>
              <a:rPr lang="cs-CZ" sz="3600" dirty="0" smtClean="0"/>
              <a:t>ávody, jak postupovat při porušení práva</a:t>
            </a:r>
          </a:p>
          <a:p>
            <a:pPr>
              <a:buFontTx/>
              <a:buChar char="-"/>
            </a:pPr>
            <a:r>
              <a:rPr lang="cs-CZ" sz="3600" dirty="0"/>
              <a:t>n</a:t>
            </a:r>
            <a:r>
              <a:rPr lang="cs-CZ" sz="3600" dirty="0" smtClean="0"/>
              <a:t>apř. soudní proces, postup při nezaplacení daní</a:t>
            </a:r>
          </a:p>
          <a:p>
            <a:pPr marL="0" indent="0">
              <a:buNone/>
            </a:pPr>
            <a:endParaRPr lang="cs-CZ" sz="3200" dirty="0" smtClean="0"/>
          </a:p>
        </p:txBody>
      </p:sp>
      <p:pic>
        <p:nvPicPr>
          <p:cNvPr id="12290" name="Picture 2" descr="C:\Users\Jana\AppData\Local\Microsoft\Windows\Temporary Internet Files\Content.IE5\8185BRI6\MC9003570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468477"/>
            <a:ext cx="1224837" cy="2113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2131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cs typeface="Andalus" pitchFamily="18" charset="-78"/>
              </a:rPr>
              <a:t>Otázky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4392488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i="1" u="sng" dirty="0" smtClean="0"/>
              <a:t>Přiřaď: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i="1" dirty="0" smtClean="0"/>
              <a:t>Sňatek 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i="1" dirty="0" smtClean="0"/>
              <a:t>Krádež 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i="1" dirty="0" smtClean="0"/>
              <a:t>Daně 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i="1" dirty="0" smtClean="0"/>
              <a:t>státní rozpočet 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i="1" dirty="0" smtClean="0"/>
              <a:t>vlastnictví domu 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i="1" dirty="0" smtClean="0"/>
              <a:t>vydávání zločinců do mateřského státu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652120" y="1340768"/>
            <a:ext cx="309634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/>
            <a:r>
              <a:rPr lang="cs-CZ" sz="2800" i="1" dirty="0">
                <a:solidFill>
                  <a:srgbClr val="00B050"/>
                </a:solidFill>
              </a:rPr>
              <a:t>1) trestní právo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060034" y="4653136"/>
            <a:ext cx="311646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00050" lvl="1">
              <a:spcBef>
                <a:spcPct val="20000"/>
              </a:spcBef>
            </a:pPr>
            <a:r>
              <a:rPr lang="cs-CZ" sz="2800" i="1" dirty="0">
                <a:solidFill>
                  <a:srgbClr val="00B050"/>
                </a:solidFill>
              </a:rPr>
              <a:t>5) rodinné právo</a:t>
            </a:r>
          </a:p>
        </p:txBody>
      </p:sp>
      <p:sp>
        <p:nvSpPr>
          <p:cNvPr id="6" name="Obdélník 5"/>
          <p:cNvSpPr/>
          <p:nvPr/>
        </p:nvSpPr>
        <p:spPr>
          <a:xfrm>
            <a:off x="5462172" y="2060848"/>
            <a:ext cx="32142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solidFill>
                  <a:srgbClr val="00B050"/>
                </a:solidFill>
              </a:rPr>
              <a:t>2) finanční </a:t>
            </a:r>
            <a:r>
              <a:rPr lang="cs-CZ" sz="2800" i="1" dirty="0">
                <a:solidFill>
                  <a:srgbClr val="00B050"/>
                </a:solidFill>
              </a:rPr>
              <a:t>právo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964314" y="3025885"/>
            <a:ext cx="381642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00050" lvl="1">
              <a:spcBef>
                <a:spcPct val="20000"/>
              </a:spcBef>
            </a:pPr>
            <a:r>
              <a:rPr lang="cs-CZ" sz="2800" i="1" dirty="0" smtClean="0">
                <a:solidFill>
                  <a:srgbClr val="00B050"/>
                </a:solidFill>
              </a:rPr>
              <a:t>3) občanský </a:t>
            </a:r>
            <a:r>
              <a:rPr lang="cs-CZ" sz="2800" i="1" dirty="0">
                <a:solidFill>
                  <a:srgbClr val="00B050"/>
                </a:solidFill>
              </a:rPr>
              <a:t>zákoník</a:t>
            </a:r>
          </a:p>
        </p:txBody>
      </p:sp>
      <p:sp>
        <p:nvSpPr>
          <p:cNvPr id="8" name="Obdélník 7"/>
          <p:cNvSpPr/>
          <p:nvPr/>
        </p:nvSpPr>
        <p:spPr>
          <a:xfrm>
            <a:off x="5121898" y="3989671"/>
            <a:ext cx="389483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00050" lvl="1">
              <a:spcBef>
                <a:spcPct val="20000"/>
              </a:spcBef>
            </a:pPr>
            <a:r>
              <a:rPr lang="cs-CZ" sz="2800" i="1" dirty="0">
                <a:solidFill>
                  <a:srgbClr val="00B050"/>
                </a:solidFill>
              </a:rPr>
              <a:t>4) mezinárodní právo</a:t>
            </a:r>
          </a:p>
        </p:txBody>
      </p:sp>
    </p:spTree>
    <p:extLst>
      <p:ext uri="{BB962C8B-B14F-4D97-AF65-F5344CB8AC3E}">
        <p14:creationId xmlns:p14="http://schemas.microsoft.com/office/powerpoint/2010/main" val="509705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cs typeface="Andalus" pitchFamily="18" charset="-78"/>
              </a:rPr>
              <a:t>Řešení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i="1" u="sng" dirty="0" smtClean="0"/>
              <a:t>Přiřaď: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i="1" dirty="0" smtClean="0"/>
              <a:t>Sňatek – 5) rodinné právo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i="1" dirty="0" smtClean="0"/>
              <a:t>Krádež – 1) trestní právo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i="1" dirty="0" smtClean="0"/>
              <a:t>Daně – 2) finanční právo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i="1" dirty="0" smtClean="0"/>
              <a:t>státní rozpočet - </a:t>
            </a:r>
            <a:r>
              <a:rPr lang="cs-CZ" i="1" dirty="0"/>
              <a:t>2) finanční </a:t>
            </a:r>
            <a:r>
              <a:rPr lang="cs-CZ" i="1" dirty="0" smtClean="0"/>
              <a:t>právo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i="1" dirty="0" smtClean="0"/>
              <a:t>vlastnictví domu – 3) občanský zákoník</a:t>
            </a:r>
            <a:endParaRPr lang="cs-CZ" i="1" dirty="0"/>
          </a:p>
          <a:p>
            <a:pPr marL="914400" lvl="1" indent="-514350">
              <a:buFont typeface="+mj-lt"/>
              <a:buAutoNum type="alphaLcParenR"/>
            </a:pPr>
            <a:r>
              <a:rPr lang="cs-CZ" i="1" dirty="0" smtClean="0"/>
              <a:t>vydávání </a:t>
            </a:r>
            <a:r>
              <a:rPr lang="cs-CZ" i="1" dirty="0"/>
              <a:t>zločinců do mateřského </a:t>
            </a:r>
            <a:r>
              <a:rPr lang="cs-CZ" i="1" dirty="0" smtClean="0"/>
              <a:t>státu – 4) mezinárodní právo</a:t>
            </a:r>
            <a:endParaRPr lang="cs-CZ" i="1" dirty="0"/>
          </a:p>
          <a:p>
            <a:pPr marL="914400" lvl="1" indent="-514350">
              <a:buFont typeface="+mj-lt"/>
              <a:buAutoNum type="alphaLcParenR"/>
            </a:pPr>
            <a:endParaRPr lang="cs-CZ" i="1" dirty="0" smtClean="0"/>
          </a:p>
        </p:txBody>
      </p:sp>
    </p:spTree>
    <p:extLst>
      <p:ext uri="{BB962C8B-B14F-4D97-AF65-F5344CB8AC3E}">
        <p14:creationId xmlns:p14="http://schemas.microsoft.com/office/powerpoint/2010/main" val="1165459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Použité kliparty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229600" cy="1728192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	Všechny použité kliparty jsou z volně dostupných sad programu PowerPoint společnosti Microsoft.</a:t>
            </a:r>
            <a:endParaRPr lang="cs-CZ" dirty="0"/>
          </a:p>
        </p:txBody>
      </p:sp>
      <p:pic>
        <p:nvPicPr>
          <p:cNvPr id="7" name="Picture 4" descr="C:\Users\Jana\AppData\Local\Microsoft\Windows\Temporary Internet Files\Content.IE5\5AFPVKM7\MC9000345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717032"/>
            <a:ext cx="2606035" cy="2310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2084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351</TotalTime>
  <Words>366</Words>
  <Application>Microsoft Office PowerPoint</Application>
  <PresentationFormat>Předvádění na obrazovce (4:3)</PresentationFormat>
  <Paragraphs>114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Prezentace aplikace PowerPoint</vt:lpstr>
      <vt:lpstr>Právní odvětví</vt:lpstr>
      <vt:lpstr>Právní řád</vt:lpstr>
      <vt:lpstr>Právní odvětví</vt:lpstr>
      <vt:lpstr>Soukromoprávní odvětví</vt:lpstr>
      <vt:lpstr>Občanské právo</vt:lpstr>
      <vt:lpstr>Rodinné právo</vt:lpstr>
      <vt:lpstr>Pracovní právo</vt:lpstr>
      <vt:lpstr>Obchodní právo</vt:lpstr>
      <vt:lpstr>Autorské právo</vt:lpstr>
      <vt:lpstr>Mezinárodní právo soukromé</vt:lpstr>
      <vt:lpstr>Veřejnoprávní odvětví</vt:lpstr>
      <vt:lpstr>Trestní právo</vt:lpstr>
      <vt:lpstr>Ústavní právo</vt:lpstr>
      <vt:lpstr>Správní právo</vt:lpstr>
      <vt:lpstr>Finanční právo</vt:lpstr>
      <vt:lpstr>Mezinárodní právo</vt:lpstr>
      <vt:lpstr>Právní odvětví</vt:lpstr>
      <vt:lpstr>Hmotné právo</vt:lpstr>
      <vt:lpstr>Procesní právo</vt:lpstr>
      <vt:lpstr>Otázky</vt:lpstr>
      <vt:lpstr>Řešení</vt:lpstr>
      <vt:lpstr>Použité kliparty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71</cp:revision>
  <dcterms:created xsi:type="dcterms:W3CDTF">2012-08-20T04:02:37Z</dcterms:created>
  <dcterms:modified xsi:type="dcterms:W3CDTF">2012-12-27T16:22:56Z</dcterms:modified>
</cp:coreProperties>
</file>