
<file path=[Content_Types].xml><?xml version="1.0" encoding="utf-8"?>
<Types xmlns="http://schemas.openxmlformats.org/package/2006/content-types">
  <Default Extension="png" ContentType="image/png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6" r:id="rId4"/>
    <p:sldId id="259" r:id="rId5"/>
    <p:sldId id="260" r:id="rId6"/>
    <p:sldId id="261" r:id="rId7"/>
    <p:sldId id="263" r:id="rId8"/>
    <p:sldId id="264" r:id="rId9"/>
    <p:sldId id="262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96" y="-3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F1C11-E414-4199-9E06-2283C987D64B}" type="datetimeFigureOut">
              <a:rPr lang="cs-CZ" smtClean="0"/>
              <a:t>27.12.2012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5E21F-8DC9-4FB8-8929-56217940B42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32942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F1C11-E414-4199-9E06-2283C987D64B}" type="datetimeFigureOut">
              <a:rPr lang="cs-CZ" smtClean="0"/>
              <a:t>27.12.2012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5E21F-8DC9-4FB8-8929-56217940B42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5711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F1C11-E414-4199-9E06-2283C987D64B}" type="datetimeFigureOut">
              <a:rPr lang="cs-CZ" smtClean="0"/>
              <a:t>27.12.2012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5E21F-8DC9-4FB8-8929-56217940B42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06836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F1C11-E414-4199-9E06-2283C987D64B}" type="datetimeFigureOut">
              <a:rPr lang="cs-CZ" smtClean="0"/>
              <a:t>27.12.2012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5E21F-8DC9-4FB8-8929-56217940B42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01313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F1C11-E414-4199-9E06-2283C987D64B}" type="datetimeFigureOut">
              <a:rPr lang="cs-CZ" smtClean="0"/>
              <a:t>27.12.2012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5E21F-8DC9-4FB8-8929-56217940B42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77709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F1C11-E414-4199-9E06-2283C987D64B}" type="datetimeFigureOut">
              <a:rPr lang="cs-CZ" smtClean="0"/>
              <a:t>27.12.2012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5E21F-8DC9-4FB8-8929-56217940B42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19632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F1C11-E414-4199-9E06-2283C987D64B}" type="datetimeFigureOut">
              <a:rPr lang="cs-CZ" smtClean="0"/>
              <a:t>27.12.2012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5E21F-8DC9-4FB8-8929-56217940B42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30213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F1C11-E414-4199-9E06-2283C987D64B}" type="datetimeFigureOut">
              <a:rPr lang="cs-CZ" smtClean="0"/>
              <a:t>27.12.2012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5E21F-8DC9-4FB8-8929-56217940B42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30962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F1C11-E414-4199-9E06-2283C987D64B}" type="datetimeFigureOut">
              <a:rPr lang="cs-CZ" smtClean="0"/>
              <a:t>27.12.2012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5E21F-8DC9-4FB8-8929-56217940B42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95731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F1C11-E414-4199-9E06-2283C987D64B}" type="datetimeFigureOut">
              <a:rPr lang="cs-CZ" smtClean="0"/>
              <a:t>27.12.2012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5E21F-8DC9-4FB8-8929-56217940B42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74872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F1C11-E414-4199-9E06-2283C987D64B}" type="datetimeFigureOut">
              <a:rPr lang="cs-CZ" smtClean="0"/>
              <a:t>27.12.2012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5E21F-8DC9-4FB8-8929-56217940B42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70461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BF1C11-E414-4199-9E06-2283C987D64B}" type="datetimeFigureOut">
              <a:rPr lang="cs-CZ" smtClean="0"/>
              <a:t>27.12.2012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A5E21F-8DC9-4FB8-8929-56217940B42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11496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95288" y="1484313"/>
            <a:ext cx="8229600" cy="45688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2000" dirty="0"/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Název školy:</a:t>
            </a:r>
            <a:r>
              <a:rPr lang="cs-CZ" sz="2000" dirty="0">
                <a:solidFill>
                  <a:schemeClr val="tx2"/>
                </a:solidFill>
              </a:rPr>
              <a:t>	</a:t>
            </a:r>
            <a:r>
              <a:rPr lang="cs-CZ" sz="1600" dirty="0">
                <a:solidFill>
                  <a:schemeClr val="tx2"/>
                </a:solidFill>
              </a:rPr>
              <a:t>Základní škola Městec Králové</a:t>
            </a: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Autor:</a:t>
            </a:r>
            <a:r>
              <a:rPr lang="cs-CZ" sz="2000" dirty="0">
                <a:solidFill>
                  <a:schemeClr val="tx2"/>
                </a:solidFill>
              </a:rPr>
              <a:t>	</a:t>
            </a:r>
            <a:r>
              <a:rPr lang="cs-CZ" sz="1600" dirty="0" smtClean="0">
                <a:solidFill>
                  <a:schemeClr val="tx2"/>
                </a:solidFill>
              </a:rPr>
              <a:t>Mgr. Jana Volková</a:t>
            </a: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Název:</a:t>
            </a:r>
            <a:r>
              <a:rPr lang="cs-CZ" sz="2000" dirty="0">
                <a:solidFill>
                  <a:schemeClr val="tx2"/>
                </a:solidFill>
              </a:rPr>
              <a:t>	</a:t>
            </a:r>
            <a:r>
              <a:rPr lang="cs-CZ" sz="1600" dirty="0" smtClean="0">
                <a:solidFill>
                  <a:schemeClr val="tx2"/>
                </a:solidFill>
              </a:rPr>
              <a:t>VY_32_INOVACE_01_OV9</a:t>
            </a: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Číslo projektu:</a:t>
            </a:r>
            <a:r>
              <a:rPr lang="cs-CZ" sz="2000" dirty="0">
                <a:solidFill>
                  <a:schemeClr val="tx2"/>
                </a:solidFill>
              </a:rPr>
              <a:t>	</a:t>
            </a:r>
            <a:r>
              <a:rPr lang="cs-CZ" sz="1600" dirty="0">
                <a:solidFill>
                  <a:schemeClr val="tx2"/>
                </a:solidFill>
              </a:rPr>
              <a:t>CZ.1.07/1.4.00/21.2313</a:t>
            </a: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Téma:	</a:t>
            </a:r>
            <a:r>
              <a:rPr lang="cs-CZ" sz="1800" dirty="0" smtClean="0">
                <a:solidFill>
                  <a:schemeClr val="tx2"/>
                </a:solidFill>
              </a:rPr>
              <a:t>Způsobilosti</a:t>
            </a:r>
            <a:endParaRPr lang="cs-CZ" sz="1800" dirty="0" smtClean="0">
              <a:solidFill>
                <a:schemeClr val="tx2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600" dirty="0">
              <a:solidFill>
                <a:schemeClr val="tx2"/>
              </a:solidFill>
            </a:endParaRPr>
          </a:p>
          <a:p>
            <a:pPr algn="just"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Anotace:	</a:t>
            </a:r>
            <a:r>
              <a:rPr lang="cs-CZ" sz="1600" dirty="0" smtClean="0">
                <a:solidFill>
                  <a:schemeClr val="tx2"/>
                </a:solidFill>
              </a:rPr>
              <a:t>Výkladová prezentace – způsobilost k právům a povinnostem, 	způsobilost k právním úkonům. Závěrečné ověření základních znalostí 	je součástí prezentace.</a:t>
            </a:r>
            <a:endParaRPr lang="cs-CZ" sz="2000" dirty="0">
              <a:solidFill>
                <a:schemeClr val="tx2"/>
              </a:solidFill>
            </a:endParaRPr>
          </a:p>
        </p:txBody>
      </p:sp>
      <p:pic>
        <p:nvPicPr>
          <p:cNvPr id="2051" name="Picture 4"/>
          <p:cNvPicPr>
            <a:picLocks noGrp="1" noChangeAspect="1" noChangeArrowheads="1"/>
          </p:cNvPicPr>
          <p:nvPr>
            <p:ph type="title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5650" y="274638"/>
            <a:ext cx="7489825" cy="1143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72043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4790" y="2344761"/>
            <a:ext cx="7772400" cy="1368152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cs-CZ" sz="8000" b="1" dirty="0" smtClean="0">
                <a:solidFill>
                  <a:srgbClr val="00B050"/>
                </a:solidFill>
                <a:latin typeface="Batang" pitchFamily="18" charset="-127"/>
                <a:ea typeface="Batang" pitchFamily="18" charset="-127"/>
                <a:cs typeface="Andalus" pitchFamily="18" charset="-78"/>
              </a:rPr>
              <a:t>Způsobilosti</a:t>
            </a:r>
            <a:endParaRPr lang="cs-CZ" sz="8000" b="1" dirty="0">
              <a:solidFill>
                <a:srgbClr val="00B050"/>
              </a:solidFill>
              <a:latin typeface="Batang" pitchFamily="18" charset="-127"/>
              <a:ea typeface="Batang" pitchFamily="18" charset="-127"/>
              <a:cs typeface="Andalus" pitchFamily="18" charset="-78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051720" y="3933056"/>
            <a:ext cx="5184576" cy="622920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rgbClr val="92D050"/>
                </a:solidFill>
              </a:rPr>
              <a:t>(Stát a </a:t>
            </a:r>
            <a:r>
              <a:rPr lang="cs-CZ" dirty="0" smtClean="0">
                <a:solidFill>
                  <a:srgbClr val="92D050"/>
                </a:solidFill>
              </a:rPr>
              <a:t>právo)</a:t>
            </a:r>
            <a:endParaRPr lang="cs-CZ" dirty="0">
              <a:solidFill>
                <a:srgbClr val="92D050"/>
              </a:solidFill>
            </a:endParaRPr>
          </a:p>
        </p:txBody>
      </p:sp>
      <p:pic>
        <p:nvPicPr>
          <p:cNvPr id="1026" name="Picture 2" descr="C:\Users\Jana\AppData\Local\Microsoft\Windows\Temporary Internet Files\Content.IE5\3SI3NPYL\MC90043711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789040"/>
            <a:ext cx="2567962" cy="2321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Jana\AppData\Local\Microsoft\Windows\Temporary Internet Files\Content.IE5\D8WAM9BZ\MC90002428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1" y="476672"/>
            <a:ext cx="2194647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9016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1124744"/>
            <a:ext cx="7772400" cy="1470025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cs-CZ" sz="6000" b="1" dirty="0" smtClean="0">
                <a:solidFill>
                  <a:srgbClr val="00B050"/>
                </a:solidFill>
                <a:latin typeface="Batang" pitchFamily="18" charset="-127"/>
                <a:ea typeface="Batang" pitchFamily="18" charset="-127"/>
                <a:cs typeface="Andalus" pitchFamily="18" charset="-78"/>
              </a:rPr>
              <a:t>Způsobilosti</a:t>
            </a:r>
            <a:endParaRPr lang="cs-CZ" sz="6000" dirty="0"/>
          </a:p>
        </p:txBody>
      </p:sp>
      <p:cxnSp>
        <p:nvCxnSpPr>
          <p:cNvPr id="5" name="Přímá spojnice se šipkou 4"/>
          <p:cNvCxnSpPr/>
          <p:nvPr/>
        </p:nvCxnSpPr>
        <p:spPr>
          <a:xfrm flipH="1">
            <a:off x="2123728" y="2276872"/>
            <a:ext cx="1512168" cy="936104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se šipkou 5"/>
          <p:cNvCxnSpPr/>
          <p:nvPr/>
        </p:nvCxnSpPr>
        <p:spPr>
          <a:xfrm>
            <a:off x="5220072" y="2288389"/>
            <a:ext cx="1224136" cy="924587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1043608" y="3789040"/>
            <a:ext cx="3456384" cy="1323439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k</a:t>
            </a:r>
            <a:r>
              <a:rPr lang="cs-CZ" sz="4000" b="1" dirty="0" smtClean="0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 právům a povinnostem</a:t>
            </a:r>
            <a:endParaRPr lang="cs-CZ" sz="4000" b="1" dirty="0">
              <a:solidFill>
                <a:srgbClr val="FF0000"/>
              </a:solidFill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076056" y="3789040"/>
            <a:ext cx="3456384" cy="1323439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k</a:t>
            </a:r>
            <a:r>
              <a:rPr lang="cs-CZ" sz="4000" b="1" dirty="0" smtClean="0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 právním úkonům</a:t>
            </a:r>
            <a:endParaRPr lang="cs-CZ" sz="4000" b="1" dirty="0">
              <a:solidFill>
                <a:srgbClr val="FF0000"/>
              </a:solidFill>
              <a:latin typeface="Batang" pitchFamily="18" charset="-127"/>
              <a:ea typeface="Batang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29305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188640"/>
            <a:ext cx="7772400" cy="1440160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cs-CZ" sz="3500" b="1" dirty="0" smtClean="0">
                <a:solidFill>
                  <a:srgbClr val="00B050"/>
                </a:solidFill>
                <a:latin typeface="Batang" pitchFamily="18" charset="-127"/>
                <a:ea typeface="Batang" pitchFamily="18" charset="-127"/>
                <a:cs typeface="Andalus" pitchFamily="18" charset="-78"/>
              </a:rPr>
              <a:t>Způsobilost k právům a povinnostem</a:t>
            </a:r>
            <a:endParaRPr lang="cs-CZ" sz="3500" b="1" dirty="0">
              <a:solidFill>
                <a:srgbClr val="00B050"/>
              </a:solidFill>
              <a:latin typeface="Batang" pitchFamily="18" charset="-127"/>
              <a:ea typeface="Batang" pitchFamily="18" charset="-127"/>
              <a:cs typeface="Andalus" pitchFamily="18" charset="-78"/>
            </a:endParaRPr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>
          <a:xfrm>
            <a:off x="683568" y="1700808"/>
            <a:ext cx="7848872" cy="4608512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cs-CZ" dirty="0" smtClean="0">
                <a:solidFill>
                  <a:schemeClr val="tx1"/>
                </a:solidFill>
              </a:rPr>
              <a:t> - vlastní všem – nelze odejmout</a:t>
            </a:r>
          </a:p>
          <a:p>
            <a:pPr algn="l"/>
            <a:r>
              <a:rPr lang="cs-CZ" dirty="0" smtClean="0">
                <a:solidFill>
                  <a:schemeClr val="tx1"/>
                </a:solidFill>
              </a:rPr>
              <a:t>- viz. Listina lidských práv a svobod</a:t>
            </a:r>
          </a:p>
          <a:p>
            <a:pPr marL="457200" indent="-457200" algn="l">
              <a:buFont typeface="Wingdings" pitchFamily="2" charset="2"/>
              <a:buChar char="q"/>
            </a:pPr>
            <a:r>
              <a:rPr lang="cs-CZ" dirty="0" smtClean="0">
                <a:solidFill>
                  <a:srgbClr val="00B050"/>
                </a:solidFill>
              </a:rPr>
              <a:t>Nabytí</a:t>
            </a:r>
            <a:r>
              <a:rPr lang="cs-CZ" dirty="0" smtClean="0">
                <a:solidFill>
                  <a:schemeClr val="tx1"/>
                </a:solidFill>
              </a:rPr>
              <a:t>: 	</a:t>
            </a:r>
          </a:p>
          <a:p>
            <a:pPr algn="l"/>
            <a:r>
              <a:rPr lang="cs-CZ" dirty="0" smtClean="0">
                <a:solidFill>
                  <a:schemeClr val="tx1"/>
                </a:solidFill>
              </a:rPr>
              <a:t>a) narozením – FO</a:t>
            </a:r>
          </a:p>
          <a:p>
            <a:pPr algn="l"/>
            <a:r>
              <a:rPr lang="cs-CZ" dirty="0" smtClean="0">
                <a:solidFill>
                  <a:schemeClr val="tx1"/>
                </a:solidFill>
              </a:rPr>
              <a:t>b) zapsáním do rejstříku – PO</a:t>
            </a:r>
          </a:p>
          <a:p>
            <a:pPr marL="457200" indent="-457200" algn="l">
              <a:buFont typeface="Wingdings" pitchFamily="2" charset="2"/>
              <a:buChar char="q"/>
            </a:pPr>
            <a:r>
              <a:rPr lang="cs-CZ" dirty="0" smtClean="0">
                <a:solidFill>
                  <a:srgbClr val="00B050"/>
                </a:solidFill>
              </a:rPr>
              <a:t>Pozbytí:</a:t>
            </a:r>
            <a:r>
              <a:rPr lang="cs-CZ" dirty="0" smtClean="0">
                <a:solidFill>
                  <a:srgbClr val="00B050"/>
                </a:solidFill>
              </a:rPr>
              <a:t> </a:t>
            </a:r>
            <a:r>
              <a:rPr lang="cs-CZ" dirty="0" smtClean="0">
                <a:solidFill>
                  <a:schemeClr val="tx1"/>
                </a:solidFill>
              </a:rPr>
              <a:t>	</a:t>
            </a:r>
          </a:p>
          <a:p>
            <a:pPr algn="l"/>
            <a:r>
              <a:rPr lang="cs-CZ" dirty="0" smtClean="0">
                <a:solidFill>
                  <a:schemeClr val="tx1"/>
                </a:solidFill>
              </a:rPr>
              <a:t>a) smrtí – FO</a:t>
            </a:r>
          </a:p>
          <a:p>
            <a:pPr algn="l"/>
            <a:r>
              <a:rPr lang="cs-CZ" dirty="0" smtClean="0">
                <a:solidFill>
                  <a:schemeClr val="tx1"/>
                </a:solidFill>
              </a:rPr>
              <a:t>b) </a:t>
            </a:r>
            <a:r>
              <a:rPr lang="cs-CZ" dirty="0">
                <a:solidFill>
                  <a:schemeClr val="tx1"/>
                </a:solidFill>
              </a:rPr>
              <a:t>z</a:t>
            </a:r>
            <a:r>
              <a:rPr lang="cs-CZ" dirty="0" smtClean="0">
                <a:solidFill>
                  <a:schemeClr val="tx1"/>
                </a:solidFill>
              </a:rPr>
              <a:t>ánik (např. dohodou, splněním účelu, uplynutím doby) – PO</a:t>
            </a:r>
          </a:p>
          <a:p>
            <a:pPr algn="l"/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2050" name="Picture 2" descr="C:\Users\Jana\AppData\Local\Microsoft\Windows\Temporary Internet Files\Content.IE5\3SI3NPYL\MC90007883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996952"/>
            <a:ext cx="1819258" cy="1768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5751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332656"/>
            <a:ext cx="7772400" cy="936104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cs-CZ" sz="4000" b="1" dirty="0" smtClean="0">
                <a:solidFill>
                  <a:srgbClr val="00B050"/>
                </a:solidFill>
                <a:latin typeface="Batang" pitchFamily="18" charset="-127"/>
                <a:ea typeface="Batang" pitchFamily="18" charset="-127"/>
                <a:cs typeface="Andalus" pitchFamily="18" charset="-78"/>
              </a:rPr>
              <a:t>Způsobilost k právním úkonům</a:t>
            </a:r>
            <a:endParaRPr lang="cs-CZ" sz="4000" b="1" dirty="0">
              <a:solidFill>
                <a:srgbClr val="00B050"/>
              </a:solidFill>
              <a:latin typeface="Batang" pitchFamily="18" charset="-127"/>
              <a:ea typeface="Batang" pitchFamily="18" charset="-127"/>
              <a:cs typeface="Andalus" pitchFamily="18" charset="-78"/>
            </a:endParaRPr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>
          <a:xfrm>
            <a:off x="827584" y="1268760"/>
            <a:ext cx="7632848" cy="4968552"/>
          </a:xfrm>
        </p:spPr>
        <p:txBody>
          <a:bodyPr>
            <a:normAutofit fontScale="92500" lnSpcReduction="20000"/>
          </a:bodyPr>
          <a:lstStyle/>
          <a:p>
            <a:pPr algn="l"/>
            <a:r>
              <a:rPr lang="cs-CZ" dirty="0" smtClean="0">
                <a:solidFill>
                  <a:schemeClr val="tx1"/>
                </a:solidFill>
              </a:rPr>
              <a:t>= svéprávnost</a:t>
            </a:r>
          </a:p>
          <a:p>
            <a:pPr marL="457200" indent="-457200" algn="l">
              <a:buFontTx/>
              <a:buChar char="-"/>
            </a:pPr>
            <a:r>
              <a:rPr lang="cs-CZ" dirty="0" smtClean="0">
                <a:solidFill>
                  <a:schemeClr val="tx1"/>
                </a:solidFill>
              </a:rPr>
              <a:t>vlastním jednáním získávat práva, ale zároveň na sebe brát i povinnosti</a:t>
            </a:r>
          </a:p>
          <a:p>
            <a:pPr marL="457200" indent="-457200" algn="l">
              <a:buFontTx/>
              <a:buChar char="-"/>
            </a:pPr>
            <a:r>
              <a:rPr lang="cs-CZ" dirty="0" smtClean="0">
                <a:solidFill>
                  <a:schemeClr val="tx1"/>
                </a:solidFill>
              </a:rPr>
              <a:t>např. podepsat smlouvu, volit, …</a:t>
            </a:r>
          </a:p>
          <a:p>
            <a:pPr marL="457200" indent="-457200" algn="l">
              <a:buFont typeface="Wingdings" pitchFamily="2" charset="2"/>
              <a:buChar char="q"/>
            </a:pPr>
            <a:r>
              <a:rPr lang="cs-CZ" dirty="0" smtClean="0">
                <a:solidFill>
                  <a:srgbClr val="00B050"/>
                </a:solidFill>
              </a:rPr>
              <a:t>Nabytí</a:t>
            </a:r>
            <a:r>
              <a:rPr lang="cs-CZ" dirty="0" smtClean="0">
                <a:solidFill>
                  <a:schemeClr val="tx1"/>
                </a:solidFill>
              </a:rPr>
              <a:t>: 	</a:t>
            </a:r>
          </a:p>
          <a:p>
            <a:pPr algn="l"/>
            <a:r>
              <a:rPr lang="cs-CZ" dirty="0" smtClean="0">
                <a:solidFill>
                  <a:schemeClr val="tx1"/>
                </a:solidFill>
              </a:rPr>
              <a:t>a) </a:t>
            </a:r>
            <a:r>
              <a:rPr lang="cs-CZ" dirty="0">
                <a:solidFill>
                  <a:schemeClr val="tx1"/>
                </a:solidFill>
              </a:rPr>
              <a:t>d</a:t>
            </a:r>
            <a:r>
              <a:rPr lang="cs-CZ" dirty="0" smtClean="0">
                <a:solidFill>
                  <a:schemeClr val="tx1"/>
                </a:solidFill>
              </a:rPr>
              <a:t>osažením zletilosti – FO</a:t>
            </a:r>
          </a:p>
          <a:p>
            <a:pPr algn="l"/>
            <a:r>
              <a:rPr lang="cs-CZ" dirty="0" smtClean="0">
                <a:solidFill>
                  <a:schemeClr val="tx1"/>
                </a:solidFill>
              </a:rPr>
              <a:t>b) zapsáním do rejstříku – PO</a:t>
            </a:r>
          </a:p>
          <a:p>
            <a:pPr marL="457200" indent="-457200" algn="l">
              <a:buFont typeface="Wingdings" pitchFamily="2" charset="2"/>
              <a:buChar char="q"/>
            </a:pPr>
            <a:r>
              <a:rPr lang="cs-CZ" dirty="0" smtClean="0">
                <a:solidFill>
                  <a:srgbClr val="00B050"/>
                </a:solidFill>
              </a:rPr>
              <a:t>Pozbytí: </a:t>
            </a:r>
            <a:r>
              <a:rPr lang="cs-CZ" dirty="0" smtClean="0">
                <a:solidFill>
                  <a:schemeClr val="tx1"/>
                </a:solidFill>
              </a:rPr>
              <a:t>	</a:t>
            </a:r>
          </a:p>
          <a:p>
            <a:pPr algn="l"/>
            <a:r>
              <a:rPr lang="cs-CZ" dirty="0" smtClean="0">
                <a:solidFill>
                  <a:schemeClr val="tx1"/>
                </a:solidFill>
              </a:rPr>
              <a:t>a) smrtí, rozhodnutím soudu – FO</a:t>
            </a:r>
          </a:p>
          <a:p>
            <a:pPr algn="l"/>
            <a:r>
              <a:rPr lang="cs-CZ" dirty="0" smtClean="0">
                <a:solidFill>
                  <a:schemeClr val="tx1"/>
                </a:solidFill>
              </a:rPr>
              <a:t>b) zánik (např. dohodou, splněním účelu, uplynutím doby) – PO</a:t>
            </a:r>
          </a:p>
          <a:p>
            <a:pPr algn="l"/>
            <a:endParaRPr lang="cs-CZ" dirty="0" smtClean="0">
              <a:solidFill>
                <a:schemeClr val="tx1"/>
              </a:solidFill>
            </a:endParaRPr>
          </a:p>
          <a:p>
            <a:pPr marL="457200" indent="-457200" algn="l">
              <a:buFontTx/>
              <a:buChar char="-"/>
            </a:pP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588224" y="2777409"/>
            <a:ext cx="1656184" cy="92333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/>
                <a:solidFill>
                  <a:srgbClr val="00B050"/>
                </a:solidFill>
                <a:effectLst/>
              </a:rPr>
              <a:t>18</a:t>
            </a:r>
          </a:p>
        </p:txBody>
      </p:sp>
      <p:pic>
        <p:nvPicPr>
          <p:cNvPr id="3074" name="Picture 2" descr="C:\Users\Jana\AppData\Local\Microsoft\Windows\Temporary Internet Files\Content.IE5\VV7YO8FO\MC900430221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9237" y="2483854"/>
            <a:ext cx="1656184" cy="2482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0782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260648"/>
            <a:ext cx="7772400" cy="1584176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cs-CZ" sz="4000" b="1" dirty="0" smtClean="0">
                <a:solidFill>
                  <a:srgbClr val="00B050"/>
                </a:solidFill>
                <a:latin typeface="Batang" pitchFamily="18" charset="-127"/>
                <a:ea typeface="Batang" pitchFamily="18" charset="-127"/>
                <a:cs typeface="Andalus" pitchFamily="18" charset="-78"/>
              </a:rPr>
              <a:t>Omezení způsobilosti k právním úkonům</a:t>
            </a:r>
            <a:endParaRPr lang="cs-CZ" sz="4000" b="1" dirty="0">
              <a:solidFill>
                <a:srgbClr val="00B050"/>
              </a:solidFill>
              <a:latin typeface="Batang" pitchFamily="18" charset="-127"/>
              <a:ea typeface="Batang" pitchFamily="18" charset="-127"/>
              <a:cs typeface="Andalus" pitchFamily="18" charset="-78"/>
            </a:endParaRPr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>
          <a:xfrm>
            <a:off x="683568" y="2132856"/>
            <a:ext cx="7848872" cy="3816424"/>
          </a:xfrm>
        </p:spPr>
        <p:txBody>
          <a:bodyPr>
            <a:normAutofit/>
          </a:bodyPr>
          <a:lstStyle/>
          <a:p>
            <a:pPr marL="457200" indent="-457200" algn="l">
              <a:buFontTx/>
              <a:buChar char="-"/>
            </a:pPr>
            <a:r>
              <a:rPr lang="cs-CZ" dirty="0" smtClean="0">
                <a:solidFill>
                  <a:schemeClr val="tx1"/>
                </a:solidFill>
              </a:rPr>
              <a:t>pouze u FO</a:t>
            </a:r>
          </a:p>
          <a:p>
            <a:pPr marL="457200" indent="-457200" algn="l">
              <a:buFontTx/>
              <a:buChar char="-"/>
            </a:pPr>
            <a:r>
              <a:rPr lang="cs-CZ" dirty="0">
                <a:solidFill>
                  <a:schemeClr val="tx1"/>
                </a:solidFill>
              </a:rPr>
              <a:t>p</a:t>
            </a:r>
            <a:r>
              <a:rPr lang="cs-CZ" dirty="0" smtClean="0">
                <a:solidFill>
                  <a:schemeClr val="tx1"/>
                </a:solidFill>
              </a:rPr>
              <a:t>ouze na základě rozsudku soudu</a:t>
            </a:r>
          </a:p>
          <a:p>
            <a:pPr marL="457200" indent="-457200" algn="l">
              <a:buFontTx/>
              <a:buChar char="-"/>
            </a:pPr>
            <a:r>
              <a:rPr lang="cs-CZ" dirty="0">
                <a:solidFill>
                  <a:schemeClr val="tx1"/>
                </a:solidFill>
              </a:rPr>
              <a:t>r</a:t>
            </a:r>
            <a:r>
              <a:rPr lang="cs-CZ" dirty="0" smtClean="0">
                <a:solidFill>
                  <a:schemeClr val="tx1"/>
                </a:solidFill>
              </a:rPr>
              <a:t>ozsudek:</a:t>
            </a:r>
          </a:p>
          <a:p>
            <a:pPr marL="914400" lvl="1" indent="-457200" algn="l">
              <a:buFont typeface="Wingdings" pitchFamily="2" charset="2"/>
              <a:buChar char="Ø"/>
            </a:pPr>
            <a:r>
              <a:rPr lang="cs-CZ" dirty="0">
                <a:solidFill>
                  <a:schemeClr val="tx1"/>
                </a:solidFill>
              </a:rPr>
              <a:t>ú</a:t>
            </a:r>
            <a:r>
              <a:rPr lang="cs-CZ" dirty="0" smtClean="0">
                <a:solidFill>
                  <a:schemeClr val="tx1"/>
                </a:solidFill>
              </a:rPr>
              <a:t>kony, které osoba činit nesmí</a:t>
            </a:r>
          </a:p>
          <a:p>
            <a:pPr marL="914400" lvl="1" indent="-457200" algn="l">
              <a:buFont typeface="Wingdings" pitchFamily="2" charset="2"/>
              <a:buChar char="Ø"/>
            </a:pPr>
            <a:r>
              <a:rPr lang="cs-CZ" dirty="0">
                <a:solidFill>
                  <a:schemeClr val="tx1"/>
                </a:solidFill>
              </a:rPr>
              <a:t>ú</a:t>
            </a:r>
            <a:r>
              <a:rPr lang="cs-CZ" dirty="0" smtClean="0">
                <a:solidFill>
                  <a:schemeClr val="tx1"/>
                </a:solidFill>
              </a:rPr>
              <a:t>kony, které osoba činit smí</a:t>
            </a:r>
          </a:p>
          <a:p>
            <a:pPr marL="914400" lvl="1" indent="-457200" algn="l">
              <a:buFont typeface="Wingdings" pitchFamily="2" charset="2"/>
              <a:buChar char="Ø"/>
            </a:pPr>
            <a:r>
              <a:rPr lang="cs-CZ" dirty="0">
                <a:solidFill>
                  <a:schemeClr val="tx1"/>
                </a:solidFill>
              </a:rPr>
              <a:t>s</a:t>
            </a:r>
            <a:r>
              <a:rPr lang="cs-CZ" dirty="0" smtClean="0">
                <a:solidFill>
                  <a:schemeClr val="tx1"/>
                </a:solidFill>
              </a:rPr>
              <a:t>tanovení opatrovníka</a:t>
            </a:r>
          </a:p>
          <a:p>
            <a:pPr algn="l"/>
            <a:endParaRPr lang="cs-CZ" dirty="0" smtClean="0">
              <a:solidFill>
                <a:schemeClr val="tx1"/>
              </a:solidFill>
            </a:endParaRPr>
          </a:p>
          <a:p>
            <a:pPr algn="l"/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4098" name="Picture 2" descr="C:\Users\Jana\AppData\Local\Microsoft\Windows\Temporary Internet Files\Content.IE5\B0F08IYI\MC900441394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471628"/>
            <a:ext cx="2383160" cy="2383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075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2708920"/>
            <a:ext cx="8229600" cy="1224136"/>
          </a:xfrm>
        </p:spPr>
        <p:txBody>
          <a:bodyPr>
            <a:normAutofit fontScale="90000"/>
          </a:bodyPr>
          <a:lstStyle/>
          <a:p>
            <a:r>
              <a:rPr lang="cs-CZ" sz="11100" dirty="0" smtClean="0">
                <a:solidFill>
                  <a:srgbClr val="FF0000"/>
                </a:solidFill>
              </a:rPr>
              <a:t>Křížovka</a:t>
            </a:r>
            <a:r>
              <a:rPr lang="cs-CZ" dirty="0" smtClean="0">
                <a:solidFill>
                  <a:srgbClr val="FF0000"/>
                </a:solidFill>
              </a:rPr>
              <a:t/>
            </a:r>
            <a:br>
              <a:rPr lang="cs-CZ" dirty="0" smtClean="0">
                <a:solidFill>
                  <a:srgbClr val="FF0000"/>
                </a:solidFill>
              </a:rPr>
            </a:br>
            <a:endParaRPr lang="cs-CZ" dirty="0"/>
          </a:p>
        </p:txBody>
      </p:sp>
      <p:pic>
        <p:nvPicPr>
          <p:cNvPr id="5123" name="Picture 3" descr="C:\Users\Jana\AppData\Local\Microsoft\Windows\Temporary Internet Files\Content.IE5\3SI3NPYL\MC90044190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077072"/>
            <a:ext cx="1520825" cy="179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Jana\AppData\Local\Microsoft\Windows\Temporary Internet Files\Content.IE5\3SI3NPYL\MC90044190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733425"/>
            <a:ext cx="1520825" cy="179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3971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Zástupný symbol pro obsah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2022913"/>
              </p:ext>
            </p:extLst>
          </p:nvPr>
        </p:nvGraphicFramePr>
        <p:xfrm>
          <a:off x="755571" y="620688"/>
          <a:ext cx="7601571" cy="5872655"/>
        </p:xfrm>
        <a:graphic>
          <a:graphicData uri="http://schemas.openxmlformats.org/drawingml/2006/table">
            <a:tbl>
              <a:tblPr>
                <a:tableStyleId>{69C7853C-536D-4A76-A0AE-DD22124D55A5}</a:tableStyleId>
              </a:tblPr>
              <a:tblGrid>
                <a:gridCol w="1778741"/>
                <a:gridCol w="582283"/>
                <a:gridCol w="582283"/>
                <a:gridCol w="582283"/>
                <a:gridCol w="582283"/>
                <a:gridCol w="582283"/>
                <a:gridCol w="582283"/>
                <a:gridCol w="582283"/>
                <a:gridCol w="582283"/>
                <a:gridCol w="582283"/>
                <a:gridCol w="582283"/>
              </a:tblGrid>
              <a:tr h="1044626">
                <a:tc gridSpan="2">
                  <a:txBody>
                    <a:bodyPr/>
                    <a:lstStyle/>
                    <a:p>
                      <a:r>
                        <a:rPr lang="cs-CZ" sz="2200" b="1" dirty="0" smtClean="0"/>
                        <a:t>Svéprávný = ….. K právním úkonům</a:t>
                      </a:r>
                      <a:endParaRPr lang="cs-CZ" sz="2200" b="1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cs-CZ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 anchor="ctr"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 anchor="ctr"/>
                </a:tc>
              </a:tr>
              <a:tr h="1020063">
                <a:tc gridSpan="2">
                  <a:txBody>
                    <a:bodyPr/>
                    <a:lstStyle/>
                    <a:p>
                      <a:r>
                        <a:rPr lang="cs-CZ" sz="2200" b="1" dirty="0" smtClean="0"/>
                        <a:t>PO</a:t>
                      </a:r>
                      <a:r>
                        <a:rPr lang="cs-CZ" sz="2200" b="1" baseline="0" dirty="0" smtClean="0"/>
                        <a:t> = …….. osoba</a:t>
                      </a:r>
                      <a:endParaRPr lang="cs-CZ" sz="2200" b="1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cs-CZ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 anchor="ctr"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 anchor="ctr"/>
                </a:tc>
              </a:tr>
              <a:tr h="1020063">
                <a:tc gridSpan="2">
                  <a:txBody>
                    <a:bodyPr/>
                    <a:lstStyle/>
                    <a:p>
                      <a:r>
                        <a:rPr lang="cs-CZ" sz="2200" b="1" dirty="0" smtClean="0"/>
                        <a:t>PO</a:t>
                      </a:r>
                      <a:r>
                        <a:rPr lang="cs-CZ" sz="2200" b="1" baseline="0" dirty="0" smtClean="0"/>
                        <a:t> nabývá práv ……. do rejstříku</a:t>
                      </a:r>
                      <a:endParaRPr lang="cs-CZ" sz="2200" b="1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cs-CZ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 anchor="ctr"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endParaRPr lang="cs-CZ" b="1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cs-CZ" b="1" dirty="0"/>
                    </a:p>
                  </a:txBody>
                  <a:tcPr anchor="ctr"/>
                </a:tc>
              </a:tr>
              <a:tr h="1020063">
                <a:tc>
                  <a:txBody>
                    <a:bodyPr/>
                    <a:lstStyle/>
                    <a:p>
                      <a:r>
                        <a:rPr lang="cs-CZ" sz="2200" b="1" dirty="0" smtClean="0"/>
                        <a:t>S</a:t>
                      </a:r>
                      <a:r>
                        <a:rPr lang="cs-CZ" sz="2200" b="1" baseline="0" dirty="0" smtClean="0"/>
                        <a:t> právem se pojí i ……</a:t>
                      </a:r>
                      <a:endParaRPr lang="cs-CZ" sz="2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 anchor="ctr"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endParaRPr lang="cs-CZ" b="1" dirty="0"/>
                    </a:p>
                  </a:txBody>
                  <a:tcPr anchor="ctr">
                    <a:lnT w="9525" cap="flat" cmpd="sng" algn="ctr">
                      <a:noFill/>
                      <a:prstDash val="solid"/>
                    </a:lnT>
                  </a:tcPr>
                </a:tc>
              </a:tr>
              <a:tr h="1671402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200" b="1" dirty="0" smtClean="0"/>
                        <a:t>Způsobilosti k právním úkonům může zbavit jen …..</a:t>
                      </a:r>
                    </a:p>
                    <a:p>
                      <a:endParaRPr lang="cs-CZ" sz="22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cs-CZ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 anchor="ctr"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 anchor="ctr"/>
                </a:tc>
                <a:tc gridSpan="4">
                  <a:txBody>
                    <a:bodyPr/>
                    <a:lstStyle/>
                    <a:p>
                      <a:endParaRPr lang="cs-CZ" b="1" dirty="0"/>
                    </a:p>
                  </a:txBody>
                  <a:tcPr anchor="ctr">
                    <a:lnR w="9525" cap="flat" cmpd="sng" algn="ctr">
                      <a:noFill/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cs-CZ" b="1" dirty="0"/>
                    </a:p>
                  </a:txBody>
                  <a:tcPr anchor="ctr">
                    <a:lnR w="9525" cap="flat" cmpd="sng" algn="ctr">
                      <a:noFill/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cs-CZ" b="1" dirty="0"/>
                    </a:p>
                  </a:txBody>
                  <a:tcPr anchor="ctr">
                    <a:lnR w="9525" cap="flat" cmpd="sng" algn="ctr">
                      <a:noFill/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cs-CZ" b="1" dirty="0"/>
                    </a:p>
                  </a:txBody>
                  <a:tcPr anchor="ctr">
                    <a:lnR w="9525" cap="flat" cmpd="sng" algn="ctr">
                      <a:noFill/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 lang="cs-CZ" b="1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28032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16532075"/>
              </p:ext>
            </p:extLst>
          </p:nvPr>
        </p:nvGraphicFramePr>
        <p:xfrm>
          <a:off x="755571" y="620688"/>
          <a:ext cx="7601571" cy="5776217"/>
        </p:xfrm>
        <a:graphic>
          <a:graphicData uri="http://schemas.openxmlformats.org/drawingml/2006/table">
            <a:tbl>
              <a:tblPr>
                <a:tableStyleId>{69C7853C-536D-4A76-A0AE-DD22124D55A5}</a:tableStyleId>
              </a:tblPr>
              <a:tblGrid>
                <a:gridCol w="1778741"/>
                <a:gridCol w="582283"/>
                <a:gridCol w="582283"/>
                <a:gridCol w="582283"/>
                <a:gridCol w="582283"/>
                <a:gridCol w="582283"/>
                <a:gridCol w="582283"/>
                <a:gridCol w="582283"/>
                <a:gridCol w="582283"/>
                <a:gridCol w="582283"/>
                <a:gridCol w="582283"/>
              </a:tblGrid>
              <a:tr h="1044626">
                <a:tc gridSpan="2">
                  <a:txBody>
                    <a:bodyPr/>
                    <a:lstStyle/>
                    <a:p>
                      <a:r>
                        <a:rPr lang="cs-CZ" sz="2000" b="1" dirty="0" smtClean="0"/>
                        <a:t>Svéprávný = ….. K právním úkonům</a:t>
                      </a:r>
                      <a:endParaRPr lang="cs-CZ" sz="2000" b="1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cs-CZ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/>
                        <a:t>Z</a:t>
                      </a:r>
                      <a:endParaRPr lang="cs-CZ" sz="4000" b="1" dirty="0"/>
                    </a:p>
                  </a:txBody>
                  <a:tcPr anchor="ctr"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/>
                        <a:t>P</a:t>
                      </a:r>
                      <a:endParaRPr lang="cs-CZ" sz="4000" b="1" dirty="0"/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/>
                        <a:t>Ů</a:t>
                      </a:r>
                      <a:endParaRPr lang="cs-CZ" sz="4000" b="1" dirty="0"/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/>
                        <a:t>S</a:t>
                      </a:r>
                      <a:endParaRPr lang="cs-CZ" sz="4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/>
                        <a:t>O</a:t>
                      </a:r>
                      <a:endParaRPr lang="cs-CZ" sz="4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/>
                        <a:t>B</a:t>
                      </a:r>
                      <a:endParaRPr lang="cs-CZ" sz="4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/>
                        <a:t>I</a:t>
                      </a:r>
                      <a:endParaRPr lang="cs-CZ" sz="4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/>
                        <a:t>L</a:t>
                      </a:r>
                      <a:endParaRPr lang="cs-CZ" sz="4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/>
                        <a:t>Ý</a:t>
                      </a:r>
                      <a:endParaRPr lang="cs-CZ" sz="4000" b="1" dirty="0"/>
                    </a:p>
                  </a:txBody>
                  <a:tcPr anchor="ctr"/>
                </a:tc>
              </a:tr>
              <a:tr h="1020063">
                <a:tc gridSpan="2">
                  <a:txBody>
                    <a:bodyPr/>
                    <a:lstStyle/>
                    <a:p>
                      <a:r>
                        <a:rPr lang="cs-CZ" sz="2000" b="1" dirty="0" smtClean="0"/>
                        <a:t>PO</a:t>
                      </a:r>
                      <a:r>
                        <a:rPr lang="cs-CZ" sz="2000" b="1" baseline="0" dirty="0" smtClean="0"/>
                        <a:t> = …….. osoba</a:t>
                      </a:r>
                      <a:endParaRPr lang="cs-CZ" sz="2000" b="1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cs-CZ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/>
                        <a:t>P</a:t>
                      </a:r>
                      <a:endParaRPr lang="cs-CZ" sz="4000" b="1" dirty="0"/>
                    </a:p>
                  </a:txBody>
                  <a:tcPr anchor="ctr"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/>
                        <a:t>R</a:t>
                      </a:r>
                      <a:endParaRPr lang="cs-CZ" sz="4000" b="1" dirty="0"/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/>
                        <a:t>Á</a:t>
                      </a:r>
                      <a:endParaRPr lang="cs-CZ" sz="4000" b="1" dirty="0"/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/>
                        <a:t>V</a:t>
                      </a:r>
                      <a:endParaRPr lang="cs-CZ" sz="4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/>
                        <a:t>N</a:t>
                      </a:r>
                      <a:endParaRPr lang="cs-CZ" sz="4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/>
                        <a:t>I</a:t>
                      </a:r>
                      <a:endParaRPr lang="cs-CZ" sz="4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/>
                        <a:t>C</a:t>
                      </a:r>
                      <a:endParaRPr lang="cs-CZ" sz="4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/>
                        <a:t>K</a:t>
                      </a:r>
                      <a:endParaRPr lang="cs-CZ" sz="4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/>
                        <a:t>Á</a:t>
                      </a:r>
                      <a:endParaRPr lang="cs-CZ" sz="4000" b="1" dirty="0"/>
                    </a:p>
                  </a:txBody>
                  <a:tcPr anchor="ctr"/>
                </a:tc>
              </a:tr>
              <a:tr h="1020063">
                <a:tc gridSpan="2">
                  <a:txBody>
                    <a:bodyPr/>
                    <a:lstStyle/>
                    <a:p>
                      <a:r>
                        <a:rPr lang="cs-CZ" sz="2000" b="1" dirty="0" smtClean="0"/>
                        <a:t>PO</a:t>
                      </a:r>
                      <a:r>
                        <a:rPr lang="cs-CZ" sz="2000" b="1" baseline="0" dirty="0" smtClean="0"/>
                        <a:t> nabývá práv ……. do rejstříku</a:t>
                      </a:r>
                      <a:endParaRPr lang="cs-CZ" sz="2000" b="1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cs-CZ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/>
                        <a:t>Z</a:t>
                      </a:r>
                      <a:endParaRPr lang="cs-CZ" sz="4000" b="1" dirty="0"/>
                    </a:p>
                  </a:txBody>
                  <a:tcPr anchor="ctr"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/>
                        <a:t>Á</a:t>
                      </a:r>
                      <a:endParaRPr lang="cs-CZ" sz="4000" b="1" dirty="0"/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/>
                        <a:t>P</a:t>
                      </a:r>
                      <a:endParaRPr lang="cs-CZ" sz="4000" b="1" dirty="0"/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/>
                        <a:t>I</a:t>
                      </a:r>
                      <a:endParaRPr lang="cs-CZ" sz="4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/>
                        <a:t>S</a:t>
                      </a:r>
                      <a:endParaRPr lang="cs-CZ" sz="4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/>
                        <a:t>E</a:t>
                      </a:r>
                      <a:endParaRPr lang="cs-CZ" sz="4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/>
                        <a:t>M</a:t>
                      </a:r>
                      <a:endParaRPr lang="cs-CZ" sz="4000" b="1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endParaRPr lang="cs-CZ" sz="4000" b="1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cs-CZ" b="1" dirty="0"/>
                    </a:p>
                  </a:txBody>
                  <a:tcPr anchor="ctr"/>
                </a:tc>
              </a:tr>
              <a:tr h="1020063">
                <a:tc>
                  <a:txBody>
                    <a:bodyPr/>
                    <a:lstStyle/>
                    <a:p>
                      <a:r>
                        <a:rPr lang="cs-CZ" b="1" dirty="0" smtClean="0"/>
                        <a:t>S</a:t>
                      </a:r>
                      <a:r>
                        <a:rPr lang="cs-CZ" b="1" baseline="0" dirty="0" smtClean="0"/>
                        <a:t> právem se pojí i ……</a:t>
                      </a:r>
                      <a:endParaRPr lang="cs-CZ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/>
                        <a:t>P</a:t>
                      </a:r>
                      <a:endParaRPr lang="cs-CZ" sz="4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/>
                        <a:t>O</a:t>
                      </a:r>
                      <a:endParaRPr lang="cs-CZ" sz="4000" b="1" dirty="0"/>
                    </a:p>
                  </a:txBody>
                  <a:tcPr anchor="ctr"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/>
                        <a:t>V</a:t>
                      </a:r>
                      <a:endParaRPr lang="cs-CZ" sz="4000" b="1" dirty="0"/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/>
                        <a:t>I</a:t>
                      </a:r>
                      <a:endParaRPr lang="cs-CZ" sz="4000" b="1" dirty="0"/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/>
                        <a:t>N</a:t>
                      </a:r>
                      <a:endParaRPr lang="cs-CZ" sz="4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/>
                        <a:t>N</a:t>
                      </a:r>
                      <a:endParaRPr lang="cs-CZ" sz="4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/>
                        <a:t>O</a:t>
                      </a:r>
                      <a:endParaRPr lang="cs-CZ" sz="4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/>
                        <a:t>S</a:t>
                      </a:r>
                      <a:endParaRPr lang="cs-CZ" sz="4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/>
                        <a:t>T</a:t>
                      </a:r>
                      <a:endParaRPr lang="cs-CZ" sz="4000" b="1" dirty="0"/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endParaRPr lang="cs-CZ" sz="4000" b="1" dirty="0"/>
                    </a:p>
                  </a:txBody>
                  <a:tcPr anchor="ctr">
                    <a:lnT w="9525" cap="flat" cmpd="sng" algn="ctr">
                      <a:noFill/>
                      <a:prstDash val="solid"/>
                    </a:lnT>
                  </a:tcPr>
                </a:tc>
              </a:tr>
              <a:tr h="1671402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/>
                        <a:t>Způsobilosti k právním úkonům může zbavit jen …..</a:t>
                      </a:r>
                    </a:p>
                    <a:p>
                      <a:endParaRPr lang="cs-CZ" sz="20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cs-CZ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/>
                        <a:t>S</a:t>
                      </a:r>
                      <a:endParaRPr lang="cs-CZ" sz="4000" b="1" dirty="0"/>
                    </a:p>
                  </a:txBody>
                  <a:tcPr anchor="ctr"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/>
                        <a:t>O</a:t>
                      </a:r>
                      <a:endParaRPr lang="cs-CZ" sz="4000" b="1" dirty="0"/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/>
                        <a:t>U</a:t>
                      </a:r>
                      <a:endParaRPr lang="cs-CZ" sz="4000" b="1" dirty="0"/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/>
                        <a:t>D</a:t>
                      </a:r>
                      <a:endParaRPr lang="cs-CZ" sz="4000" b="1" dirty="0"/>
                    </a:p>
                  </a:txBody>
                  <a:tcPr anchor="ctr"/>
                </a:tc>
                <a:tc gridSpan="4">
                  <a:txBody>
                    <a:bodyPr/>
                    <a:lstStyle/>
                    <a:p>
                      <a:endParaRPr lang="cs-CZ" sz="4000" b="1" dirty="0"/>
                    </a:p>
                  </a:txBody>
                  <a:tcPr anchor="ctr">
                    <a:lnR w="9525" cap="flat" cmpd="sng" algn="ctr">
                      <a:noFill/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cs-CZ" b="1" dirty="0"/>
                    </a:p>
                  </a:txBody>
                  <a:tcPr anchor="ctr">
                    <a:lnR w="9525" cap="flat" cmpd="sng" algn="ctr">
                      <a:noFill/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cs-CZ" b="1" dirty="0"/>
                    </a:p>
                  </a:txBody>
                  <a:tcPr anchor="ctr">
                    <a:lnR w="9525" cap="flat" cmpd="sng" algn="ctr">
                      <a:noFill/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cs-CZ" b="1" dirty="0"/>
                    </a:p>
                  </a:txBody>
                  <a:tcPr anchor="ctr">
                    <a:lnR w="9525" cap="flat" cmpd="sng" algn="ctr">
                      <a:noFill/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 lang="cs-CZ" b="1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39240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764704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Tajenka: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276872"/>
            <a:ext cx="8229600" cy="139675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8000" dirty="0" smtClean="0"/>
              <a:t>Právo</a:t>
            </a:r>
            <a:endParaRPr lang="cs-CZ" sz="8000" dirty="0"/>
          </a:p>
        </p:txBody>
      </p:sp>
    </p:spTree>
    <p:extLst>
      <p:ext uri="{BB962C8B-B14F-4D97-AF65-F5344CB8AC3E}">
        <p14:creationId xmlns:p14="http://schemas.microsoft.com/office/powerpoint/2010/main" val="4042239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548680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Použité kliparty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2420888"/>
            <a:ext cx="8229600" cy="1728192"/>
          </a:xfrm>
        </p:spPr>
        <p:txBody>
          <a:bodyPr/>
          <a:lstStyle/>
          <a:p>
            <a:pPr marL="0" indent="0" algn="just">
              <a:buNone/>
            </a:pPr>
            <a:r>
              <a:rPr lang="cs-CZ" dirty="0" smtClean="0"/>
              <a:t>	Všechny použité kliparty jsou z volně dostupných sad programu PowerPoint společnosti Microsoft.</a:t>
            </a:r>
            <a:endParaRPr lang="cs-CZ" dirty="0"/>
          </a:p>
        </p:txBody>
      </p:sp>
      <p:pic>
        <p:nvPicPr>
          <p:cNvPr id="6147" name="Picture 3" descr="C:\Users\Jana\AppData\Local\Microsoft\Windows\Temporary Internet Files\Content.IE5\D8WAM9BZ\MC90031100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8934" y="3789040"/>
            <a:ext cx="2058310" cy="1828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3893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201</Words>
  <Application>Microsoft Office PowerPoint</Application>
  <PresentationFormat>Předvádění na obrazovce (4:3)</PresentationFormat>
  <Paragraphs>97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Způsobilosti</vt:lpstr>
      <vt:lpstr>Způsobilosti</vt:lpstr>
      <vt:lpstr>Způsobilost k právům a povinnostem</vt:lpstr>
      <vt:lpstr>Způsobilost k právním úkonům</vt:lpstr>
      <vt:lpstr>Omezení způsobilosti k právním úkonům</vt:lpstr>
      <vt:lpstr>Křížovka </vt:lpstr>
      <vt:lpstr>Prezentace aplikace PowerPoint</vt:lpstr>
      <vt:lpstr>Prezentace aplikace PowerPoint</vt:lpstr>
      <vt:lpstr>Tajenka:</vt:lpstr>
      <vt:lpstr>Použité kliparty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Jana</dc:creator>
  <cp:lastModifiedBy>Jana</cp:lastModifiedBy>
  <cp:revision>13</cp:revision>
  <dcterms:created xsi:type="dcterms:W3CDTF">2012-12-27T15:06:05Z</dcterms:created>
  <dcterms:modified xsi:type="dcterms:W3CDTF">2012-12-27T16:21:19Z</dcterms:modified>
</cp:coreProperties>
</file>