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68" r:id="rId14"/>
    <p:sldId id="269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2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D1E92-7CC6-40D7-9A41-6782A7F96E7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55783-27EA-48CE-9899-19F5392A1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0493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D1E92-7CC6-40D7-9A41-6782A7F96E7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55783-27EA-48CE-9899-19F5392A1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8429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D1E92-7CC6-40D7-9A41-6782A7F96E7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55783-27EA-48CE-9899-19F5392A1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9162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D1E92-7CC6-40D7-9A41-6782A7F96E7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55783-27EA-48CE-9899-19F5392A1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7824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D1E92-7CC6-40D7-9A41-6782A7F96E7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55783-27EA-48CE-9899-19F5392A1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72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D1E92-7CC6-40D7-9A41-6782A7F96E7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55783-27EA-48CE-9899-19F5392A1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314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D1E92-7CC6-40D7-9A41-6782A7F96E7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55783-27EA-48CE-9899-19F5392A1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6273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D1E92-7CC6-40D7-9A41-6782A7F96E7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55783-27EA-48CE-9899-19F5392A1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993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D1E92-7CC6-40D7-9A41-6782A7F96E7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55783-27EA-48CE-9899-19F5392A1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9100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D1E92-7CC6-40D7-9A41-6782A7F96E7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55783-27EA-48CE-9899-19F5392A1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156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D1E92-7CC6-40D7-9A41-6782A7F96E7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55783-27EA-48CE-9899-19F5392A1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521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D1E92-7CC6-40D7-9A41-6782A7F96E7C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55783-27EA-48CE-9899-19F5392A1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494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Jana Volková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VY_32_INOVACE_01_OV9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</a:rPr>
              <a:t>Majetek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Výkladová prezentace – majetek – druhy</a:t>
            </a:r>
            <a:r>
              <a:rPr lang="cs-CZ" sz="1600" dirty="0" smtClean="0">
                <a:solidFill>
                  <a:schemeClr val="tx2"/>
                </a:solidFill>
              </a:rPr>
              <a:t>. Následné stručné 	procvičení je zařazeno na konci prezentace.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505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790" y="2344761"/>
            <a:ext cx="7772400" cy="1368152"/>
          </a:xfrm>
          <a:noFill/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Majetek</a:t>
            </a:r>
            <a:endParaRPr lang="cs-CZ" sz="8000" b="1" dirty="0">
              <a:solidFill>
                <a:srgbClr val="00B050"/>
              </a:solidFill>
              <a:latin typeface="Batang" pitchFamily="18" charset="-127"/>
              <a:ea typeface="Batang" pitchFamily="18" charset="-127"/>
              <a:cs typeface="Andalus" pitchFamily="18" charset="-78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3933056"/>
            <a:ext cx="5184576" cy="62292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92D050"/>
                </a:solidFill>
              </a:rPr>
              <a:t>(Ekonomie)</a:t>
            </a: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1027" name="Picture 3" descr="C:\Users\Jana\AppData\Local\Microsoft\Windows\Temporary Internet Files\Content.IE5\D8WAM9BZ\MC9000242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476672"/>
            <a:ext cx="21946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903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772400" cy="1470025"/>
          </a:xfrm>
          <a:noFill/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Majetek - dělení</a:t>
            </a:r>
            <a:endParaRPr lang="cs-CZ" sz="6000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2123728" y="2276872"/>
            <a:ext cx="1512168" cy="93610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5220072" y="2288389"/>
            <a:ext cx="1224136" cy="924587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043608" y="3789040"/>
            <a:ext cx="3456384" cy="70788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p</a:t>
            </a:r>
            <a:r>
              <a:rPr lang="cs-CZ" sz="4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odle druhu</a:t>
            </a:r>
            <a:endParaRPr lang="cs-CZ" sz="40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76056" y="3789040"/>
            <a:ext cx="3456384" cy="132343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p</a:t>
            </a:r>
            <a:r>
              <a:rPr lang="cs-CZ" sz="4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odle vlastníka</a:t>
            </a:r>
            <a:endParaRPr lang="cs-CZ" sz="40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7829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5298" y="1672136"/>
            <a:ext cx="7772400" cy="1470025"/>
          </a:xfrm>
          <a:noFill/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Majetek – podle druhu</a:t>
            </a:r>
            <a:endParaRPr lang="cs-CZ" sz="6000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2323012" y="3177997"/>
            <a:ext cx="612068" cy="462293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5526106" y="3177996"/>
            <a:ext cx="612068" cy="462293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900854" y="3861048"/>
            <a:ext cx="3456384" cy="70788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hmotný</a:t>
            </a:r>
            <a:endParaRPr lang="cs-CZ" sz="40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60032" y="3861048"/>
            <a:ext cx="3456384" cy="70788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nehmotný</a:t>
            </a:r>
            <a:endParaRPr lang="cs-CZ" sz="40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5373216"/>
            <a:ext cx="14941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/>
              <a:t>m</a:t>
            </a:r>
            <a:r>
              <a:rPr lang="cs-CZ" sz="3000" dirty="0" smtClean="0"/>
              <a:t>ovitý</a:t>
            </a:r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900854" y="4725144"/>
            <a:ext cx="612068" cy="462293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3347508" y="4753857"/>
            <a:ext cx="523292" cy="583369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2790324" y="5373216"/>
            <a:ext cx="16376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nemovitý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407602" y="674192"/>
            <a:ext cx="3456384" cy="70788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finanční</a:t>
            </a:r>
            <a:endParaRPr lang="cs-CZ" sz="40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cxnSp>
        <p:nvCxnSpPr>
          <p:cNvPr id="17" name="Přímá spojnice se šipkou 16"/>
          <p:cNvCxnSpPr/>
          <p:nvPr/>
        </p:nvCxnSpPr>
        <p:spPr>
          <a:xfrm flipV="1">
            <a:off x="3942722" y="1544598"/>
            <a:ext cx="0" cy="72008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0496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  <a:noFill/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Finanční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29611" y="2708920"/>
            <a:ext cx="7056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n</a:t>
            </a:r>
            <a:r>
              <a:rPr lang="cs-CZ" sz="4000" dirty="0" smtClean="0"/>
              <a:t>apř. </a:t>
            </a:r>
          </a:p>
          <a:p>
            <a:pPr marL="285750" indent="-285750">
              <a:buFontTx/>
              <a:buChar char="-"/>
            </a:pPr>
            <a:r>
              <a:rPr lang="cs-CZ" sz="4000" dirty="0" smtClean="0"/>
              <a:t>peníze</a:t>
            </a:r>
          </a:p>
          <a:p>
            <a:pPr marL="285750" indent="-285750">
              <a:buFontTx/>
              <a:buChar char="-"/>
            </a:pPr>
            <a:r>
              <a:rPr lang="cs-CZ" sz="4000" dirty="0"/>
              <a:t>c</a:t>
            </a:r>
            <a:r>
              <a:rPr lang="cs-CZ" sz="4000" dirty="0" smtClean="0"/>
              <a:t>enné papíry</a:t>
            </a:r>
            <a:endParaRPr lang="cs-CZ" sz="4000" dirty="0"/>
          </a:p>
        </p:txBody>
      </p:sp>
      <p:pic>
        <p:nvPicPr>
          <p:cNvPr id="1026" name="Picture 2" descr="C:\Users\Jana\AppData\Local\Microsoft\Windows\Temporary Internet Files\Content.IE5\VV7YO8FO\MC90044131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195" y="306896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839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22920" y="620688"/>
            <a:ext cx="7772400" cy="1470025"/>
          </a:xfrm>
          <a:noFill/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Nehmotný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29611" y="2132856"/>
            <a:ext cx="70567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= duševní</a:t>
            </a:r>
          </a:p>
          <a:p>
            <a:r>
              <a:rPr lang="cs-CZ" sz="4000" dirty="0" smtClean="0"/>
              <a:t>např. </a:t>
            </a:r>
          </a:p>
          <a:p>
            <a:pPr marL="285750" indent="-285750">
              <a:buFontTx/>
              <a:buChar char="-"/>
            </a:pPr>
            <a:r>
              <a:rPr lang="cs-CZ" sz="4000" dirty="0" smtClean="0"/>
              <a:t>píseň</a:t>
            </a:r>
          </a:p>
          <a:p>
            <a:pPr marL="285750" indent="-285750">
              <a:buFontTx/>
              <a:buChar char="-"/>
            </a:pPr>
            <a:r>
              <a:rPr lang="cs-CZ" sz="4000" dirty="0"/>
              <a:t>t</a:t>
            </a:r>
            <a:r>
              <a:rPr lang="cs-CZ" sz="4000" dirty="0" smtClean="0"/>
              <a:t>echnologický postup</a:t>
            </a:r>
            <a:endParaRPr lang="cs-CZ" sz="4000" dirty="0"/>
          </a:p>
        </p:txBody>
      </p:sp>
      <p:pic>
        <p:nvPicPr>
          <p:cNvPr id="2050" name="Picture 2" descr="C:\Users\Jana\AppData\Local\Microsoft\Windows\Temporary Internet Files\Content.IE5\B0F08IYI\MC90044179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3852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99807" y="5229200"/>
            <a:ext cx="3528392" cy="4770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500" dirty="0" smtClean="0">
                <a:solidFill>
                  <a:srgbClr val="FF0000"/>
                </a:solidFill>
              </a:rPr>
              <a:t>POZOR: autorský zákon!!!</a:t>
            </a:r>
            <a:endParaRPr lang="cs-CZ" sz="25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08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45825" y="764704"/>
            <a:ext cx="7772400" cy="1470025"/>
          </a:xfrm>
          <a:noFill/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Hmotný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29611" y="2244367"/>
            <a:ext cx="70567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a) </a:t>
            </a:r>
            <a:r>
              <a:rPr lang="cs-CZ" sz="4000" u="sng" dirty="0"/>
              <a:t>m</a:t>
            </a:r>
            <a:r>
              <a:rPr lang="cs-CZ" sz="4000" u="sng" dirty="0" smtClean="0"/>
              <a:t>ovitý </a:t>
            </a:r>
            <a:r>
              <a:rPr lang="cs-CZ" sz="4000" dirty="0" smtClean="0"/>
              <a:t>– </a:t>
            </a:r>
            <a:r>
              <a:rPr lang="cs-CZ" sz="4000" dirty="0" smtClean="0"/>
              <a:t>možno přemisťovat</a:t>
            </a:r>
            <a:endParaRPr lang="cs-CZ" sz="4000" u="sng" dirty="0" smtClean="0"/>
          </a:p>
          <a:p>
            <a:r>
              <a:rPr lang="cs-CZ" sz="4000" dirty="0" smtClean="0"/>
              <a:t>např. </a:t>
            </a:r>
          </a:p>
          <a:p>
            <a:pPr marL="285750" indent="-285750">
              <a:buFontTx/>
              <a:buChar char="-"/>
            </a:pPr>
            <a:r>
              <a:rPr lang="cs-CZ" sz="4000" dirty="0" smtClean="0"/>
              <a:t>auto</a:t>
            </a:r>
          </a:p>
          <a:p>
            <a:pPr marL="285750" indent="-285750">
              <a:buFontTx/>
              <a:buChar char="-"/>
            </a:pPr>
            <a:r>
              <a:rPr lang="cs-CZ" sz="4000" dirty="0" smtClean="0"/>
              <a:t>aktovka</a:t>
            </a:r>
            <a:endParaRPr lang="cs-CZ" sz="4000" dirty="0"/>
          </a:p>
        </p:txBody>
      </p:sp>
      <p:pic>
        <p:nvPicPr>
          <p:cNvPr id="3074" name="Picture 2" descr="C:\Users\Jana\AppData\Local\Microsoft\Windows\Temporary Internet Files\Content.IE5\D8WAM9BZ\MC9004040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54362"/>
            <a:ext cx="1841500" cy="168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08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1470025"/>
          </a:xfrm>
          <a:noFill/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Hmotný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37178" y="2131982"/>
            <a:ext cx="705678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a) </a:t>
            </a:r>
            <a:r>
              <a:rPr lang="cs-CZ" sz="4000" u="sng" dirty="0" smtClean="0"/>
              <a:t>nemovitý</a:t>
            </a:r>
            <a:r>
              <a:rPr lang="cs-CZ" sz="4000" dirty="0" smtClean="0"/>
              <a:t> – nelze přemisťovat</a:t>
            </a:r>
            <a:endParaRPr lang="cs-CZ" sz="4000" u="sng" dirty="0" smtClean="0"/>
          </a:p>
          <a:p>
            <a:r>
              <a:rPr lang="cs-CZ" sz="4000" dirty="0" smtClean="0"/>
              <a:t>např. </a:t>
            </a:r>
          </a:p>
          <a:p>
            <a:pPr marL="285750" indent="-285750">
              <a:buFontTx/>
              <a:buChar char="-"/>
            </a:pPr>
            <a:r>
              <a:rPr lang="cs-CZ" sz="4000" dirty="0" smtClean="0"/>
              <a:t>dům</a:t>
            </a:r>
          </a:p>
          <a:p>
            <a:pPr marL="285750" indent="-285750">
              <a:buFontTx/>
              <a:buChar char="-"/>
            </a:pPr>
            <a:r>
              <a:rPr lang="cs-CZ" sz="4000" dirty="0"/>
              <a:t>b</a:t>
            </a:r>
            <a:r>
              <a:rPr lang="cs-CZ" sz="4000" dirty="0" smtClean="0"/>
              <a:t>yt</a:t>
            </a:r>
          </a:p>
          <a:p>
            <a:pPr marL="285750" indent="-285750">
              <a:buFontTx/>
              <a:buChar char="-"/>
            </a:pPr>
            <a:r>
              <a:rPr lang="cs-CZ" sz="4000" dirty="0" smtClean="0"/>
              <a:t>pole</a:t>
            </a:r>
            <a:endParaRPr lang="cs-CZ" sz="4000" dirty="0"/>
          </a:p>
        </p:txBody>
      </p:sp>
      <p:pic>
        <p:nvPicPr>
          <p:cNvPr id="4099" name="Picture 3" descr="C:\Users\Jana\AppData\Local\Microsoft\Windows\Temporary Internet Files\Content.IE5\B0F08IYI\MC9001496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17032"/>
            <a:ext cx="2050610" cy="190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20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772400" cy="1470025"/>
          </a:xfrm>
          <a:noFill/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Majetek – podle vlastníka</a:t>
            </a:r>
            <a:endParaRPr lang="cs-CZ" sz="6000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2123728" y="2744924"/>
            <a:ext cx="1512168" cy="93610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5609329" y="2744924"/>
            <a:ext cx="1224136" cy="924587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043608" y="3789040"/>
            <a:ext cx="3456384" cy="70788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soukromý</a:t>
            </a:r>
            <a:endParaRPr lang="cs-CZ" sz="40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76056" y="3789040"/>
            <a:ext cx="3456384" cy="70788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veřejný</a:t>
            </a:r>
            <a:endParaRPr lang="cs-CZ" sz="40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0096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  <a:noFill/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Soukromý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2348880"/>
            <a:ext cx="70567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- p</a:t>
            </a:r>
            <a:r>
              <a:rPr lang="cs-CZ" sz="4000" dirty="0" smtClean="0"/>
              <a:t>atří konkrétní </a:t>
            </a:r>
            <a:r>
              <a:rPr lang="cs-CZ" sz="4000" dirty="0" smtClean="0"/>
              <a:t>osobě či skupině osob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4000" dirty="0"/>
              <a:t>o</a:t>
            </a:r>
            <a:r>
              <a:rPr lang="cs-CZ" sz="4000" dirty="0" smtClean="0"/>
              <a:t>sobní (FO)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4000" dirty="0"/>
              <a:t>r</a:t>
            </a:r>
            <a:r>
              <a:rPr lang="cs-CZ" sz="4000" dirty="0" smtClean="0"/>
              <a:t>odinný (rodina)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4000" dirty="0"/>
              <a:t>p</a:t>
            </a:r>
            <a:r>
              <a:rPr lang="cs-CZ" sz="4000" dirty="0" smtClean="0"/>
              <a:t>odnikový (firma, družstvo)</a:t>
            </a:r>
          </a:p>
          <a:p>
            <a:pPr marL="571500" indent="-571500">
              <a:buFont typeface="Wingdings" pitchFamily="2" charset="2"/>
              <a:buChar char="Ø"/>
            </a:pPr>
            <a:endParaRPr lang="cs-CZ" sz="4000" dirty="0" smtClean="0"/>
          </a:p>
        </p:txBody>
      </p:sp>
      <p:pic>
        <p:nvPicPr>
          <p:cNvPr id="1027" name="Picture 3" descr="C:\Users\Jana\AppData\Local\Microsoft\Windows\Temporary Internet Files\Content.IE5\D8WAM9BZ\MC9003183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313" y="3140968"/>
            <a:ext cx="1807769" cy="153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83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  <a:noFill/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Veřejný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1988840"/>
            <a:ext cx="70567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- p</a:t>
            </a:r>
            <a:r>
              <a:rPr lang="cs-CZ" sz="4000" dirty="0" smtClean="0"/>
              <a:t>atřící státu</a:t>
            </a:r>
            <a:endParaRPr lang="cs-CZ" sz="4000" dirty="0" smtClean="0"/>
          </a:p>
          <a:p>
            <a:pPr marL="571500" indent="-571500">
              <a:buFont typeface="Wingdings" pitchFamily="2" charset="2"/>
              <a:buChar char="Ø"/>
            </a:pPr>
            <a:r>
              <a:rPr lang="cs-CZ" sz="4000" dirty="0" smtClean="0"/>
              <a:t>obecní</a:t>
            </a:r>
            <a:r>
              <a:rPr lang="cs-CZ" sz="4000" dirty="0" smtClean="0"/>
              <a:t> (obec)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cs-CZ" sz="4000" dirty="0" smtClean="0"/>
              <a:t>státní (stát; státní podniky, přírodní rezervace, státní budovy, …)</a:t>
            </a:r>
            <a:endParaRPr lang="cs-CZ" sz="4000" dirty="0" smtClean="0"/>
          </a:p>
          <a:p>
            <a:pPr marL="571500" indent="-571500">
              <a:buFont typeface="Wingdings" pitchFamily="2" charset="2"/>
              <a:buChar char="Ø"/>
            </a:pPr>
            <a:endParaRPr lang="cs-CZ" sz="4000" dirty="0" smtClean="0"/>
          </a:p>
        </p:txBody>
      </p:sp>
      <p:pic>
        <p:nvPicPr>
          <p:cNvPr id="2050" name="Picture 2" descr="C:\Users\Jana\AppData\Local\Microsoft\Windows\Temporary Internet Files\Content.IE5\D8WAM9BZ\MC9004149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602" y="4509120"/>
            <a:ext cx="2000816" cy="173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618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Opakování tématu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126976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Ověř si, jak dobře jsi probrané téma pochopil!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4099" name="Picture 3" descr="C:\Users\Jana\AppData\Local\Microsoft\Windows\Temporary Internet Files\Content.IE5\B0F08IYI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92696"/>
            <a:ext cx="1396201" cy="157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58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Opakování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Rozděl následující majetek na </a:t>
            </a:r>
            <a:r>
              <a:rPr lang="cs-CZ" u="sng" dirty="0" smtClean="0"/>
              <a:t>movitý</a:t>
            </a:r>
            <a:r>
              <a:rPr lang="cs-CZ" dirty="0" smtClean="0"/>
              <a:t> a </a:t>
            </a:r>
            <a:r>
              <a:rPr lang="cs-CZ" u="sng" dirty="0" smtClean="0"/>
              <a:t>nemovitý</a:t>
            </a:r>
            <a:r>
              <a:rPr lang="cs-CZ" dirty="0" smtClean="0"/>
              <a:t>: </a:t>
            </a:r>
            <a:r>
              <a:rPr lang="cs-CZ" i="1" dirty="0" smtClean="0"/>
              <a:t>auto, Pražský hrad, louka, obraz</a:t>
            </a:r>
          </a:p>
          <a:p>
            <a:pPr marL="514350" indent="-514350">
              <a:buFont typeface="+mj-lt"/>
              <a:buAutoNum type="arabicPeriod"/>
            </a:pPr>
            <a:endParaRPr lang="cs-CZ" i="1" dirty="0" smtClean="0"/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dirty="0"/>
              <a:t>Rozděl následující majetek na </a:t>
            </a:r>
            <a:r>
              <a:rPr lang="cs-CZ" u="sng" dirty="0" smtClean="0"/>
              <a:t>soukromý</a:t>
            </a:r>
            <a:r>
              <a:rPr lang="cs-CZ" dirty="0" smtClean="0"/>
              <a:t> a </a:t>
            </a:r>
            <a:r>
              <a:rPr lang="cs-CZ" u="sng" dirty="0" smtClean="0"/>
              <a:t>veřejný</a:t>
            </a:r>
            <a:r>
              <a:rPr lang="cs-CZ" dirty="0" smtClean="0"/>
              <a:t>: </a:t>
            </a:r>
            <a:r>
              <a:rPr lang="cs-CZ" i="1" dirty="0"/>
              <a:t>auto, slova písně Kde domov můj, Pražský hrad, </a:t>
            </a:r>
            <a:r>
              <a:rPr lang="cs-CZ" i="1" dirty="0" smtClean="0"/>
              <a:t>louka ZD Sloveč, babiččin obraz</a:t>
            </a:r>
            <a:r>
              <a:rPr lang="cs-CZ" i="1" dirty="0"/>
              <a:t>, technologie výroby kontaktních čoček.</a:t>
            </a:r>
          </a:p>
          <a:p>
            <a:pPr marL="514350" indent="-514350">
              <a:buAutoNum type="arabicPeriod"/>
            </a:pPr>
            <a:endParaRPr lang="cs-CZ" i="1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  <p:pic>
        <p:nvPicPr>
          <p:cNvPr id="4" name="Picture 3" descr="C:\Users\Jana\AppData\Local\Microsoft\Windows\Temporary Internet Files\Content.IE5\VV7YO8FO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869160"/>
            <a:ext cx="950875" cy="133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99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Opakování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36912"/>
            <a:ext cx="8229600" cy="370100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3. Vyjmenuj alespoň 5 věcí, které patří jenom tobě.</a:t>
            </a:r>
            <a:endParaRPr lang="cs-CZ" i="1" dirty="0" smtClean="0"/>
          </a:p>
          <a:p>
            <a:pPr marL="0" indent="0">
              <a:buNone/>
            </a:pPr>
            <a:r>
              <a:rPr lang="cs-CZ" dirty="0" smtClean="0"/>
              <a:t>4. Vyjmenuj alespoň 5 věcí, které mohou patřit do rodinného vlastnictví.</a:t>
            </a:r>
            <a:endParaRPr lang="cs-CZ" i="1" dirty="0"/>
          </a:p>
          <a:p>
            <a:pPr marL="0" indent="0">
              <a:buNone/>
            </a:pPr>
            <a:r>
              <a:rPr lang="cs-CZ" dirty="0" smtClean="0"/>
              <a:t>5. Vyjmenuj </a:t>
            </a:r>
            <a:r>
              <a:rPr lang="cs-CZ" dirty="0"/>
              <a:t>alespoň 5 věcí, které mohou patřit do </a:t>
            </a:r>
            <a:r>
              <a:rPr lang="cs-CZ" dirty="0" smtClean="0"/>
              <a:t>podnikového vlastnictví</a:t>
            </a:r>
            <a:r>
              <a:rPr lang="cs-CZ" dirty="0"/>
              <a:t>.</a:t>
            </a:r>
            <a:endParaRPr lang="cs-CZ" i="1" dirty="0"/>
          </a:p>
          <a:p>
            <a:pPr marL="514350" indent="-514350">
              <a:buAutoNum type="arabicPeriod"/>
            </a:pPr>
            <a:endParaRPr lang="cs-CZ" i="1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5" name="Picture 3" descr="C:\Users\Jana\AppData\Local\Microsoft\Windows\Temporary Internet Files\Content.IE5\VV7YO8FO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875" y="620688"/>
            <a:ext cx="1146051" cy="160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01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Řešení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94928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Zkontroluj si své odpovědi!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5122" name="Picture 2" descr="C:\Users\Jana\AppData\Local\Microsoft\Windows\Temporary Internet Files\Content.IE5\3SI3NPYL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6" y="476672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47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 </a:t>
            </a:r>
            <a:r>
              <a:rPr lang="cs-CZ" u="sng" dirty="0"/>
              <a:t>m</a:t>
            </a:r>
            <a:r>
              <a:rPr lang="cs-CZ" u="sng" dirty="0" smtClean="0"/>
              <a:t>ovitý</a:t>
            </a:r>
            <a:r>
              <a:rPr lang="cs-CZ" dirty="0" smtClean="0"/>
              <a:t>: </a:t>
            </a:r>
            <a:r>
              <a:rPr lang="cs-CZ" i="1" dirty="0" smtClean="0"/>
              <a:t>auto,</a:t>
            </a:r>
            <a:r>
              <a:rPr lang="cs-CZ" i="1" dirty="0"/>
              <a:t> obraz</a:t>
            </a:r>
            <a:endParaRPr lang="cs-CZ" dirty="0"/>
          </a:p>
          <a:p>
            <a:pPr marL="0" indent="0">
              <a:buNone/>
            </a:pPr>
            <a:r>
              <a:rPr lang="cs-CZ" u="sng" dirty="0" smtClean="0"/>
              <a:t>nemovitý</a:t>
            </a:r>
            <a:r>
              <a:rPr lang="cs-CZ" dirty="0" smtClean="0"/>
              <a:t>:</a:t>
            </a:r>
            <a:r>
              <a:rPr lang="cs-CZ" i="1" dirty="0"/>
              <a:t> </a:t>
            </a:r>
            <a:r>
              <a:rPr lang="cs-CZ" i="1" dirty="0" smtClean="0"/>
              <a:t>Pražský hrad, louka</a:t>
            </a:r>
          </a:p>
          <a:p>
            <a:pPr marL="514350" indent="-514350">
              <a:buFont typeface="+mj-lt"/>
              <a:buAutoNum type="arabicPeriod"/>
            </a:pPr>
            <a:endParaRPr lang="cs-CZ" i="1" dirty="0"/>
          </a:p>
          <a:p>
            <a:pPr marL="0" indent="0">
              <a:buNone/>
            </a:pPr>
            <a:r>
              <a:rPr lang="cs-CZ" dirty="0" smtClean="0"/>
              <a:t>2. </a:t>
            </a:r>
            <a:r>
              <a:rPr lang="cs-CZ" u="sng" dirty="0" smtClean="0"/>
              <a:t>soukromý</a:t>
            </a:r>
            <a:r>
              <a:rPr lang="cs-CZ" dirty="0" smtClean="0"/>
              <a:t>: </a:t>
            </a:r>
            <a:r>
              <a:rPr lang="cs-CZ" i="1" dirty="0" smtClean="0"/>
              <a:t>auto, louka ZD Sloveč, </a:t>
            </a:r>
            <a:r>
              <a:rPr lang="cs-CZ" i="1" dirty="0"/>
              <a:t>babiččin obraz, technologie výroby kontaktních čoček</a:t>
            </a:r>
            <a:endParaRPr lang="cs-CZ" u="sng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u="sng" dirty="0" smtClean="0"/>
              <a:t>veřejný</a:t>
            </a:r>
            <a:r>
              <a:rPr lang="cs-CZ" dirty="0" smtClean="0"/>
              <a:t>:</a:t>
            </a:r>
            <a:r>
              <a:rPr lang="cs-CZ" i="1" dirty="0" smtClean="0"/>
              <a:t>, </a:t>
            </a:r>
            <a:r>
              <a:rPr lang="cs-CZ" i="1" dirty="0"/>
              <a:t>slova písně Kde domov můj, Pražský </a:t>
            </a:r>
            <a:r>
              <a:rPr lang="cs-CZ" i="1" dirty="0" smtClean="0"/>
              <a:t>hrad</a:t>
            </a:r>
            <a:endParaRPr lang="cs-CZ" i="1" dirty="0"/>
          </a:p>
          <a:p>
            <a:pPr marL="514350" indent="-514350">
              <a:buAutoNum type="arabicPeriod"/>
            </a:pPr>
            <a:endParaRPr lang="cs-CZ" i="1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  <p:pic>
        <p:nvPicPr>
          <p:cNvPr id="7170" name="Picture 2" descr="C:\Users\Jana\AppData\Local\Microsoft\Windows\Temporary Internet Files\Content.IE5\D8WAM9BZ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84784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01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996952"/>
            <a:ext cx="8229600" cy="273630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3. např. pero, aktovka, tričko, kolo, sešit</a:t>
            </a:r>
            <a:endParaRPr lang="cs-CZ" i="1" dirty="0" smtClean="0"/>
          </a:p>
          <a:p>
            <a:pPr marL="0" indent="0">
              <a:buNone/>
            </a:pPr>
            <a:r>
              <a:rPr lang="cs-CZ" dirty="0" smtClean="0"/>
              <a:t>4. např. dům, pole, zahrada, auto, byt, počítač</a:t>
            </a:r>
            <a:endParaRPr lang="cs-CZ" i="1" dirty="0"/>
          </a:p>
          <a:p>
            <a:pPr marL="0" indent="0">
              <a:buNone/>
            </a:pPr>
            <a:r>
              <a:rPr lang="cs-CZ" dirty="0" smtClean="0"/>
              <a:t>5. např. soustruh, účetní knihy, výrobní hala, vlaková souprava, traktor</a:t>
            </a:r>
            <a:endParaRPr lang="cs-CZ" i="1" dirty="0"/>
          </a:p>
          <a:p>
            <a:pPr marL="514350" indent="-514350">
              <a:buAutoNum type="arabicPeriod"/>
            </a:pPr>
            <a:endParaRPr lang="cs-CZ" i="1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7" name="Picture 3" descr="C:\Users\Jana\AppData\Local\Microsoft\Windows\Temporary Internet Files\Content.IE5\B0F08IYI\MC9004344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412776"/>
            <a:ext cx="1172091" cy="109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084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Použité kliparty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420888"/>
            <a:ext cx="8229600" cy="1728192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	Všechny použité kliparty jsou z volně dostupných sad programu PowerPoint společnosti Microsoft.</a:t>
            </a:r>
            <a:endParaRPr lang="cs-CZ" dirty="0"/>
          </a:p>
        </p:txBody>
      </p:sp>
      <p:pic>
        <p:nvPicPr>
          <p:cNvPr id="8194" name="Picture 2" descr="C:\Users\Jana\AppData\Local\Microsoft\Windows\Temporary Internet Files\Content.IE5\VV7YO8FO\MC9003049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532" y="3933056"/>
            <a:ext cx="1951330" cy="183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76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311</Words>
  <Application>Microsoft Office PowerPoint</Application>
  <PresentationFormat>Předvádění na obrazovce (4:3)</PresentationFormat>
  <Paragraphs>80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Majetek</vt:lpstr>
      <vt:lpstr>Majetek - dělení</vt:lpstr>
      <vt:lpstr>Majetek – podle druhu</vt:lpstr>
      <vt:lpstr>Finanční</vt:lpstr>
      <vt:lpstr>Nehmotný</vt:lpstr>
      <vt:lpstr>Hmotný</vt:lpstr>
      <vt:lpstr>Hmotný</vt:lpstr>
      <vt:lpstr>Majetek – podle vlastníka</vt:lpstr>
      <vt:lpstr>Soukromý</vt:lpstr>
      <vt:lpstr>Veřejný</vt:lpstr>
      <vt:lpstr>Opakování tématu</vt:lpstr>
      <vt:lpstr>Opakování</vt:lpstr>
      <vt:lpstr>Opakování</vt:lpstr>
      <vt:lpstr>Řešení</vt:lpstr>
      <vt:lpstr>Řešení</vt:lpstr>
      <vt:lpstr>Řešení</vt:lpstr>
      <vt:lpstr>Použité kliparty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Jana</cp:lastModifiedBy>
  <cp:revision>15</cp:revision>
  <dcterms:created xsi:type="dcterms:W3CDTF">2012-12-27T17:26:06Z</dcterms:created>
  <dcterms:modified xsi:type="dcterms:W3CDTF">2012-12-28T06:20:18Z</dcterms:modified>
</cp:coreProperties>
</file>