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65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131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919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977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455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910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27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90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90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4283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006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E4E2E-E6EC-4D8E-91DA-675A2D556821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A4DD1-B3ED-436C-A3BD-38C576E20A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69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VY_32_INOVACE_01_OV9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Vlastnictví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Výkladová prezentace – vlastnictví. Následné stručné 	procvičení je zařazeno na konci prezentace.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750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790" y="2344761"/>
            <a:ext cx="7772400" cy="1368152"/>
          </a:xfrm>
          <a:noFill/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Vlastnictví</a:t>
            </a:r>
            <a:endParaRPr lang="cs-CZ" sz="8000" b="1" dirty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5184576" cy="6229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(Ekonomie)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1027" name="Picture 3" descr="C:\Users\Jana\AppData\Local\Microsoft\Windows\Temporary Internet Files\Content.IE5\D8WAM9BZ\MC9000242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76672"/>
            <a:ext cx="21946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27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Vlastnické právo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/>
              <a:t>p</a:t>
            </a:r>
            <a:r>
              <a:rPr lang="cs-CZ" u="sng" dirty="0" smtClean="0"/>
              <a:t>rávo</a:t>
            </a:r>
            <a:r>
              <a:rPr lang="cs-CZ" dirty="0" smtClean="0"/>
              <a:t> svobodně nakládat se svým majetkem, právo chránit majetek, právo užívat jej</a:t>
            </a:r>
          </a:p>
          <a:p>
            <a:r>
              <a:rPr lang="cs-CZ" u="sng" dirty="0"/>
              <a:t>p</a:t>
            </a:r>
            <a:r>
              <a:rPr lang="cs-CZ" u="sng" dirty="0" smtClean="0"/>
              <a:t>ovinnost</a:t>
            </a:r>
            <a:r>
              <a:rPr lang="cs-CZ" dirty="0" smtClean="0"/>
              <a:t> – majetek udržovat, zabezpečit, neomezovat majetkem a jeho užíváním jiné</a:t>
            </a:r>
          </a:p>
          <a:p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lastnit lze věc, zvíře</a:t>
            </a:r>
          </a:p>
          <a:p>
            <a:r>
              <a:rPr lang="cs-CZ" dirty="0">
                <a:solidFill>
                  <a:srgbClr val="FF0000"/>
                </a:solidFill>
              </a:rPr>
              <a:t>č</a:t>
            </a:r>
            <a:r>
              <a:rPr lang="cs-CZ" dirty="0" smtClean="0">
                <a:solidFill>
                  <a:srgbClr val="FF0000"/>
                </a:solidFill>
              </a:rPr>
              <a:t>lověka vlastnit nelze!!!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40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Nabytí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29411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lphaLcParenR"/>
            </a:pPr>
            <a:r>
              <a:rPr lang="cs-CZ" dirty="0" smtClean="0"/>
              <a:t>Dědictví – ze závěti, zákona, obojí</a:t>
            </a:r>
          </a:p>
          <a:p>
            <a:pPr marL="1314450" lvl="2" indent="-514350"/>
            <a:r>
              <a:rPr lang="cs-CZ" u="sng" dirty="0">
                <a:solidFill>
                  <a:srgbClr val="00B050"/>
                </a:solidFill>
              </a:rPr>
              <a:t>z</a:t>
            </a:r>
            <a:r>
              <a:rPr lang="cs-CZ" u="sng" dirty="0" smtClean="0">
                <a:solidFill>
                  <a:srgbClr val="00B050"/>
                </a:solidFill>
              </a:rPr>
              <a:t>ávěť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sz="2000" dirty="0" smtClean="0"/>
              <a:t>(pouze starší 15 let) </a:t>
            </a:r>
          </a:p>
          <a:p>
            <a:pPr marL="1771650" lvl="3" indent="-514350"/>
            <a:r>
              <a:rPr lang="cs-CZ" dirty="0" smtClean="0"/>
              <a:t>notářský zápis (nutný 15 – 18) </a:t>
            </a:r>
            <a:endParaRPr lang="cs-CZ" dirty="0"/>
          </a:p>
          <a:p>
            <a:pPr marL="1771650" lvl="3" indent="-514350"/>
            <a:r>
              <a:rPr lang="cs-CZ" dirty="0" smtClean="0"/>
              <a:t>vlastní formulace – svědci</a:t>
            </a:r>
          </a:p>
          <a:p>
            <a:pPr marL="1771650" lvl="3" indent="-514350"/>
            <a:r>
              <a:rPr lang="cs-CZ" dirty="0" smtClean="0"/>
              <a:t>ručně či na stroji / počítači</a:t>
            </a:r>
          </a:p>
          <a:p>
            <a:pPr marL="1771650" lvl="3" indent="-514350"/>
            <a:r>
              <a:rPr lang="cs-CZ" dirty="0" smtClean="0"/>
              <a:t>určení dědiců a jejich podílů</a:t>
            </a:r>
          </a:p>
          <a:p>
            <a:pPr marL="1771650" lvl="3" indent="-514350"/>
            <a:r>
              <a:rPr lang="cs-CZ" dirty="0"/>
              <a:t>d</a:t>
            </a:r>
            <a:r>
              <a:rPr lang="cs-CZ" dirty="0" smtClean="0"/>
              <a:t>en, měsíc, rok, podpis</a:t>
            </a:r>
          </a:p>
          <a:p>
            <a:pPr marL="1771650" lvl="3" indent="-514350"/>
            <a:r>
              <a:rPr lang="cs-CZ" dirty="0"/>
              <a:t>p</a:t>
            </a:r>
            <a:r>
              <a:rPr lang="cs-CZ" dirty="0" smtClean="0"/>
              <a:t>odmínky – stávající zákoník – nelze, připravuje se nový – lze</a:t>
            </a:r>
          </a:p>
          <a:p>
            <a:pPr marL="1771650" lvl="3" indent="-514350"/>
            <a:r>
              <a:rPr lang="cs-CZ" dirty="0"/>
              <a:t>n</a:t>
            </a:r>
            <a:r>
              <a:rPr lang="cs-CZ" dirty="0" smtClean="0"/>
              <a:t>elze společnou (např. manželé)</a:t>
            </a:r>
          </a:p>
          <a:p>
            <a:pPr marL="1771650" lvl="3" indent="-514350"/>
            <a:r>
              <a:rPr lang="cs-CZ" dirty="0"/>
              <a:t>n</a:t>
            </a:r>
            <a:r>
              <a:rPr lang="cs-CZ" dirty="0" smtClean="0"/>
              <a:t>eopomenutelní dědici (manžel/</a:t>
            </a:r>
            <a:r>
              <a:rPr lang="cs-CZ" dirty="0" err="1" smtClean="0"/>
              <a:t>ka</a:t>
            </a:r>
            <a:r>
              <a:rPr lang="cs-CZ" dirty="0" smtClean="0"/>
              <a:t> / registrovaný partner/</a:t>
            </a:r>
            <a:r>
              <a:rPr lang="cs-CZ" dirty="0" err="1" smtClean="0"/>
              <a:t>ka</a:t>
            </a:r>
            <a:r>
              <a:rPr lang="cs-CZ" dirty="0" smtClean="0"/>
              <a:t>, děti)</a:t>
            </a:r>
          </a:p>
          <a:p>
            <a:pPr marL="1771650" lvl="3" indent="-514350"/>
            <a:r>
              <a:rPr lang="cs-CZ" dirty="0"/>
              <a:t>z</a:t>
            </a:r>
            <a:r>
              <a:rPr lang="cs-CZ" dirty="0" smtClean="0"/>
              <a:t>rušení – jiná závěť, odvolání, zničení dokumentu</a:t>
            </a:r>
          </a:p>
          <a:p>
            <a:pPr marL="1771650" lvl="3" indent="-514350"/>
            <a:endParaRPr lang="cs-CZ" dirty="0" smtClean="0"/>
          </a:p>
          <a:p>
            <a:pPr marL="1314450" lvl="2" indent="-514350"/>
            <a:r>
              <a:rPr lang="cs-CZ" u="sng" dirty="0">
                <a:solidFill>
                  <a:srgbClr val="00B050"/>
                </a:solidFill>
              </a:rPr>
              <a:t>v</a:t>
            </a:r>
            <a:r>
              <a:rPr lang="cs-CZ" u="sng" dirty="0" smtClean="0">
                <a:solidFill>
                  <a:srgbClr val="00B050"/>
                </a:solidFill>
              </a:rPr>
              <a:t>ydědění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sz="2000" dirty="0" smtClean="0"/>
              <a:t>potomků - </a:t>
            </a:r>
            <a:r>
              <a:rPr lang="cs-CZ" sz="2000" dirty="0"/>
              <a:t>občanský zákoník (</a:t>
            </a:r>
            <a:r>
              <a:rPr lang="cs-CZ" sz="2000" dirty="0" err="1"/>
              <a:t>ust</a:t>
            </a:r>
            <a:r>
              <a:rPr lang="cs-CZ" sz="2000" dirty="0"/>
              <a:t>. § 469 a odst. </a:t>
            </a:r>
            <a:r>
              <a:rPr lang="cs-CZ" sz="2000" dirty="0" smtClean="0"/>
              <a:t>1)</a:t>
            </a:r>
          </a:p>
          <a:p>
            <a:pPr marL="1771650" lvl="3" indent="-514350"/>
            <a:r>
              <a:rPr lang="cs-CZ" dirty="0"/>
              <a:t>n</a:t>
            </a:r>
            <a:r>
              <a:rPr lang="cs-CZ" dirty="0" smtClean="0"/>
              <a:t>eposkytnutí potřebné pomoci</a:t>
            </a:r>
          </a:p>
          <a:p>
            <a:pPr marL="1771650" lvl="3" indent="-514350"/>
            <a:r>
              <a:rPr lang="cs-CZ" dirty="0"/>
              <a:t>t</a:t>
            </a:r>
            <a:r>
              <a:rPr lang="cs-CZ" dirty="0" smtClean="0"/>
              <a:t>rvalé neprojevování patřičného zájmu</a:t>
            </a:r>
          </a:p>
          <a:p>
            <a:pPr marL="1771650" lvl="3" indent="-514350"/>
            <a:r>
              <a:rPr lang="cs-CZ" dirty="0"/>
              <a:t>t</a:t>
            </a:r>
            <a:r>
              <a:rPr lang="cs-CZ" dirty="0" smtClean="0"/>
              <a:t>restný čin (odnětí svobody 1 rok a více)</a:t>
            </a:r>
          </a:p>
          <a:p>
            <a:pPr marL="1771650" lvl="3" indent="-514350"/>
            <a:r>
              <a:rPr lang="cs-CZ" dirty="0"/>
              <a:t>t</a:t>
            </a:r>
            <a:r>
              <a:rPr lang="cs-CZ" dirty="0" smtClean="0"/>
              <a:t>rvalý nezřízený život</a:t>
            </a:r>
          </a:p>
          <a:p>
            <a:pPr marL="1771650" lvl="3" indent="-514350"/>
            <a:r>
              <a:rPr lang="cs-CZ" dirty="0"/>
              <a:t>i</a:t>
            </a:r>
            <a:r>
              <a:rPr lang="cs-CZ" dirty="0" smtClean="0"/>
              <a:t> částečné vydědění</a:t>
            </a:r>
          </a:p>
        </p:txBody>
      </p:sp>
      <p:pic>
        <p:nvPicPr>
          <p:cNvPr id="1026" name="Picture 2" descr="C:\Users\Jana\AppData\Local\Microsoft\Windows\Temporary Internet Files\Content.IE5\D8WAM9BZ\MC9003571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786057"/>
            <a:ext cx="1815084" cy="179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5292080" y="6021288"/>
            <a:ext cx="296721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ZPĚT DO OVĚŘOVACÍ ČÁSTI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256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514350" indent="-514350">
              <a:buFont typeface="+mj-lt"/>
              <a:buAutoNum type="alphaLcParenR" startAt="2"/>
            </a:pPr>
            <a:r>
              <a:rPr lang="cs-CZ" dirty="0"/>
              <a:t>k</a:t>
            </a:r>
            <a:r>
              <a:rPr lang="cs-CZ" dirty="0" smtClean="0"/>
              <a:t>oupě - </a:t>
            </a:r>
            <a:r>
              <a:rPr lang="cs-CZ" sz="3000" dirty="0" smtClean="0"/>
              <a:t>smlouva</a:t>
            </a:r>
            <a:endParaRPr lang="cs-CZ" sz="3000" dirty="0"/>
          </a:p>
          <a:p>
            <a:pPr marL="514350" indent="-514350">
              <a:buFont typeface="+mj-lt"/>
              <a:buAutoNum type="alphaLcParenR" startAt="2"/>
            </a:pPr>
            <a:r>
              <a:rPr lang="cs-CZ" dirty="0"/>
              <a:t>dar</a:t>
            </a:r>
          </a:p>
          <a:p>
            <a:pPr marL="514350" indent="-514350">
              <a:buFont typeface="+mj-lt"/>
              <a:buAutoNum type="alphaLcParenR" startAt="2"/>
            </a:pPr>
            <a:r>
              <a:rPr lang="cs-CZ" dirty="0" smtClean="0"/>
              <a:t>výhra</a:t>
            </a:r>
            <a:endParaRPr lang="cs-CZ" dirty="0"/>
          </a:p>
          <a:p>
            <a:pPr marL="514350" indent="-514350">
              <a:buFont typeface="+mj-lt"/>
              <a:buAutoNum type="alphaLcParenR" startAt="2"/>
            </a:pPr>
            <a:r>
              <a:rPr lang="cs-CZ" dirty="0"/>
              <a:t>v</a:t>
            </a:r>
            <a:r>
              <a:rPr lang="cs-CZ" dirty="0" smtClean="0"/>
              <a:t>ydržení</a:t>
            </a:r>
          </a:p>
          <a:p>
            <a:pPr marL="1314450" lvl="2" indent="-514350"/>
            <a:r>
              <a:rPr lang="cs-CZ" dirty="0"/>
              <a:t>v</a:t>
            </a:r>
            <a:r>
              <a:rPr lang="cs-CZ" dirty="0" smtClean="0"/>
              <a:t>ydržecí doba (movité – 3 roky, nemovité – 10 let)</a:t>
            </a:r>
          </a:p>
          <a:p>
            <a:pPr marL="1314450" lvl="2" indent="-514350"/>
            <a:r>
              <a:rPr lang="cs-CZ" dirty="0"/>
              <a:t>d</a:t>
            </a:r>
            <a:r>
              <a:rPr lang="cs-CZ" dirty="0" smtClean="0"/>
              <a:t>obrá víra, že věc je mým majetkem</a:t>
            </a:r>
            <a:endParaRPr lang="cs-CZ" dirty="0"/>
          </a:p>
          <a:p>
            <a:pPr marL="514350" indent="-514350">
              <a:buFont typeface="+mj-lt"/>
              <a:buAutoNum type="alphaLcParenR" startAt="2"/>
            </a:pPr>
            <a:r>
              <a:rPr lang="cs-CZ" dirty="0"/>
              <a:t>rozhodnutí státního </a:t>
            </a:r>
            <a:r>
              <a:rPr lang="cs-CZ" dirty="0" smtClean="0"/>
              <a:t>orgánu – </a:t>
            </a:r>
            <a:r>
              <a:rPr lang="cs-CZ" sz="3000" dirty="0" smtClean="0"/>
              <a:t>např. vypořádání manželů</a:t>
            </a:r>
            <a:endParaRPr lang="cs-CZ" sz="3000" dirty="0"/>
          </a:p>
          <a:p>
            <a:endParaRPr lang="cs-CZ" dirty="0"/>
          </a:p>
        </p:txBody>
      </p:sp>
      <p:pic>
        <p:nvPicPr>
          <p:cNvPr id="2050" name="Picture 2" descr="C:\Users\Jana\AppData\Local\Microsoft\Windows\Temporary Internet Files\Content.IE5\3SI3NPYL\MC900252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052736"/>
            <a:ext cx="1235354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735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Pozbytí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29411"/>
          </a:xfrm>
        </p:spPr>
        <p:txBody>
          <a:bodyPr>
            <a:normAutofit/>
          </a:bodyPr>
          <a:lstStyle/>
          <a:p>
            <a:pPr marL="514350" indent="-514350">
              <a:buAutoNum type="alphaLcParenR"/>
            </a:pPr>
            <a:r>
              <a:rPr lang="cs-CZ" dirty="0"/>
              <a:t>p</a:t>
            </a:r>
            <a:r>
              <a:rPr lang="cs-CZ" dirty="0" smtClean="0"/>
              <a:t>rodej</a:t>
            </a:r>
          </a:p>
          <a:p>
            <a:pPr marL="514350" indent="-514350">
              <a:buAutoNum type="alphaLcParenR"/>
            </a:pPr>
            <a:r>
              <a:rPr lang="cs-CZ" dirty="0"/>
              <a:t>d</a:t>
            </a:r>
            <a:r>
              <a:rPr lang="cs-CZ" dirty="0" smtClean="0"/>
              <a:t>ar</a:t>
            </a:r>
          </a:p>
          <a:p>
            <a:pPr marL="514350" indent="-514350">
              <a:buAutoNum type="alphaLcParenR"/>
            </a:pPr>
            <a:r>
              <a:rPr lang="cs-CZ" dirty="0" smtClean="0"/>
              <a:t>Vyvlastnění, zestátnění </a:t>
            </a:r>
          </a:p>
          <a:p>
            <a:pPr marL="1314450" lvl="2" indent="-514350"/>
            <a:r>
              <a:rPr lang="cs-CZ" dirty="0"/>
              <a:t>n</a:t>
            </a:r>
            <a:r>
              <a:rPr lang="cs-CZ" dirty="0" smtClean="0"/>
              <a:t>ucené odnětí</a:t>
            </a:r>
          </a:p>
          <a:p>
            <a:pPr marL="1314450" lvl="2" indent="-514350"/>
            <a:r>
              <a:rPr lang="cs-CZ" dirty="0"/>
              <a:t>z</a:t>
            </a:r>
            <a:r>
              <a:rPr lang="cs-CZ" dirty="0" smtClean="0"/>
              <a:t>a náhradu</a:t>
            </a:r>
          </a:p>
          <a:p>
            <a:pPr marL="1314450" lvl="2" indent="-514350"/>
            <a:r>
              <a:rPr lang="cs-CZ" dirty="0"/>
              <a:t>v</a:t>
            </a:r>
            <a:r>
              <a:rPr lang="cs-CZ" dirty="0" smtClean="0"/>
              <a:t>e veřejném zájmu</a:t>
            </a:r>
          </a:p>
          <a:p>
            <a:pPr marL="1314450" lvl="2" indent="-514350"/>
            <a:r>
              <a:rPr lang="cs-CZ" dirty="0"/>
              <a:t>v</a:t>
            </a:r>
            <a:r>
              <a:rPr lang="cs-CZ" dirty="0" smtClean="0"/>
              <a:t>lastníkem - stát</a:t>
            </a:r>
          </a:p>
          <a:p>
            <a:pPr marL="1314450" lvl="2" indent="-514350"/>
            <a:r>
              <a:rPr lang="cs-CZ" dirty="0"/>
              <a:t>n</a:t>
            </a:r>
            <a:r>
              <a:rPr lang="cs-CZ" dirty="0" smtClean="0"/>
              <a:t>ezbytně nutný rozsah</a:t>
            </a:r>
          </a:p>
          <a:p>
            <a:pPr marL="1314450" lvl="2" indent="-514350"/>
            <a:r>
              <a:rPr lang="cs-CZ" dirty="0"/>
              <a:t>n</a:t>
            </a:r>
            <a:r>
              <a:rPr lang="cs-CZ" dirty="0" smtClean="0"/>
              <a:t>apř. pozemky - dálnice </a:t>
            </a:r>
          </a:p>
        </p:txBody>
      </p:sp>
      <p:pic>
        <p:nvPicPr>
          <p:cNvPr id="3074" name="Picture 2" descr="C:\Users\Jana\AppData\Local\Microsoft\Windows\Temporary Internet Files\Content.IE5\B0F08IYI\MC9002377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97370"/>
            <a:ext cx="2117002" cy="220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02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29411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arenR" startAt="4"/>
            </a:pPr>
            <a:r>
              <a:rPr lang="cs-CZ" dirty="0" smtClean="0"/>
              <a:t>směna</a:t>
            </a:r>
          </a:p>
          <a:p>
            <a:pPr marL="514350" indent="-514350">
              <a:buFont typeface="+mj-lt"/>
              <a:buAutoNum type="alphaLcParenR" startAt="4"/>
            </a:pPr>
            <a:r>
              <a:rPr lang="cs-CZ" dirty="0" smtClean="0"/>
              <a:t>likvidace</a:t>
            </a:r>
          </a:p>
          <a:p>
            <a:pPr lvl="2"/>
            <a:r>
              <a:rPr lang="cs-CZ" sz="2200" dirty="0" smtClean="0"/>
              <a:t>PO</a:t>
            </a:r>
          </a:p>
          <a:p>
            <a:pPr marL="514350" indent="-514350">
              <a:buFont typeface="+mj-lt"/>
              <a:buAutoNum type="alphaLcParenR" startAt="4"/>
            </a:pPr>
            <a:r>
              <a:rPr lang="cs-CZ" dirty="0" smtClean="0"/>
              <a:t>propadnutí</a:t>
            </a:r>
          </a:p>
          <a:p>
            <a:pPr lvl="2"/>
            <a:r>
              <a:rPr lang="cs-CZ" sz="2200" dirty="0" smtClean="0"/>
              <a:t>věc použita či získána při přestupku</a:t>
            </a:r>
          </a:p>
          <a:p>
            <a:pPr marL="514350" indent="-514350">
              <a:buFont typeface="+mj-lt"/>
              <a:buAutoNum type="alphaLcParenR" startAt="4"/>
            </a:pPr>
            <a:r>
              <a:rPr lang="cs-CZ" dirty="0" smtClean="0"/>
              <a:t>opuštění věci – </a:t>
            </a:r>
          </a:p>
          <a:p>
            <a:pPr marL="1314450" lvl="2" indent="-514350"/>
            <a:r>
              <a:rPr lang="cs-CZ" dirty="0" smtClean="0"/>
              <a:t>věc se stává ničí</a:t>
            </a:r>
          </a:p>
          <a:p>
            <a:pPr marL="1314450" lvl="2" indent="-514350"/>
            <a:r>
              <a:rPr lang="cs-CZ" dirty="0" smtClean="0"/>
              <a:t>jiný si ji může přivlastnit</a:t>
            </a:r>
          </a:p>
          <a:p>
            <a:pPr marL="1314450" lvl="2" indent="-514350"/>
            <a:r>
              <a:rPr lang="cs-CZ" dirty="0"/>
              <a:t>n</a:t>
            </a:r>
            <a:r>
              <a:rPr lang="cs-CZ" dirty="0" smtClean="0"/>
              <a:t>emovitosti – nový vlastník - obec</a:t>
            </a:r>
          </a:p>
          <a:p>
            <a:pPr marL="514350" indent="-514350">
              <a:buFont typeface="+mj-lt"/>
              <a:buAutoNum type="alphaLcParenR" startAt="4"/>
            </a:pPr>
            <a:r>
              <a:rPr lang="cs-CZ" dirty="0" smtClean="0"/>
              <a:t>privatizace </a:t>
            </a:r>
          </a:p>
          <a:p>
            <a:pPr lvl="2"/>
            <a:r>
              <a:rPr lang="cs-CZ" dirty="0" smtClean="0"/>
              <a:t>státní majetek do soukromých rukou</a:t>
            </a:r>
            <a:endParaRPr lang="cs-CZ" dirty="0"/>
          </a:p>
          <a:p>
            <a:pPr marL="514350" indent="-514350">
              <a:buAutoNum type="alphaLcParenR" startAt="4"/>
            </a:pPr>
            <a:endParaRPr lang="cs-CZ" dirty="0" smtClean="0"/>
          </a:p>
        </p:txBody>
      </p:sp>
      <p:pic>
        <p:nvPicPr>
          <p:cNvPr id="4098" name="Picture 2" descr="C:\Users\Jana\AppData\Local\Microsoft\Windows\Temporary Internet Files\Content.IE5\3SI3NPYL\MC90022205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196752"/>
            <a:ext cx="1813255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74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Trvání vlastnického práva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23728"/>
            <a:ext cx="8229600" cy="409756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lphaLcParenR"/>
            </a:pPr>
            <a:r>
              <a:rPr lang="cs-CZ" dirty="0" smtClean="0"/>
              <a:t>vypůjčení</a:t>
            </a:r>
          </a:p>
          <a:p>
            <a:pPr marL="514350" indent="-514350">
              <a:buAutoNum type="alphaLcParenR"/>
            </a:pPr>
            <a:r>
              <a:rPr lang="cs-CZ" dirty="0" smtClean="0"/>
              <a:t>pronájem</a:t>
            </a:r>
          </a:p>
          <a:p>
            <a:pPr marL="514350" indent="-514350">
              <a:buAutoNum type="alphaLcParenR"/>
            </a:pPr>
            <a:r>
              <a:rPr lang="cs-CZ" dirty="0"/>
              <a:t>s</a:t>
            </a:r>
            <a:r>
              <a:rPr lang="cs-CZ" dirty="0" smtClean="0"/>
              <a:t>věření do správy</a:t>
            </a:r>
          </a:p>
          <a:p>
            <a:pPr marL="514350" indent="-514350">
              <a:buAutoNum type="alphaLcParenR"/>
            </a:pPr>
            <a:r>
              <a:rPr lang="cs-CZ" dirty="0"/>
              <a:t>z</a:t>
            </a:r>
            <a:r>
              <a:rPr lang="cs-CZ" dirty="0" smtClean="0"/>
              <a:t>tráta</a:t>
            </a:r>
          </a:p>
          <a:p>
            <a:pPr marL="514350" indent="-514350">
              <a:buAutoNum type="alphaLcParenR"/>
            </a:pPr>
            <a:r>
              <a:rPr lang="cs-CZ" dirty="0" smtClean="0"/>
              <a:t>krádež</a:t>
            </a:r>
          </a:p>
          <a:p>
            <a:pPr marL="514350" indent="-514350">
              <a:buAutoNum type="alphaLcParenR"/>
            </a:pPr>
            <a:r>
              <a:rPr lang="cs-CZ" dirty="0" smtClean="0"/>
              <a:t>zástava </a:t>
            </a:r>
          </a:p>
          <a:p>
            <a:pPr lvl="2"/>
            <a:r>
              <a:rPr lang="cs-CZ" dirty="0"/>
              <a:t>v</a:t>
            </a:r>
            <a:r>
              <a:rPr lang="cs-CZ" dirty="0" smtClean="0"/>
              <a:t>ěc jako záruka</a:t>
            </a:r>
          </a:p>
          <a:p>
            <a:pPr marL="514350" indent="-514350">
              <a:buAutoNum type="alphaLcParenR"/>
            </a:pPr>
            <a:r>
              <a:rPr lang="cs-CZ" dirty="0"/>
              <a:t>z</a:t>
            </a:r>
            <a:r>
              <a:rPr lang="cs-CZ" dirty="0" smtClean="0"/>
              <a:t>adržení</a:t>
            </a:r>
          </a:p>
          <a:p>
            <a:pPr lvl="2"/>
            <a:r>
              <a:rPr lang="cs-CZ" dirty="0"/>
              <a:t>n</a:t>
            </a:r>
            <a:r>
              <a:rPr lang="cs-CZ" dirty="0" smtClean="0"/>
              <a:t>apř. opravené věci, dokud není oprava zaplacena</a:t>
            </a:r>
          </a:p>
        </p:txBody>
      </p:sp>
      <p:pic>
        <p:nvPicPr>
          <p:cNvPr id="5124" name="Picture 4" descr="C:\Users\Jana\AppData\Local\Microsoft\Windows\Temporary Internet Files\Content.IE5\D8WAM9BZ\MC9000345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25" y="1916832"/>
            <a:ext cx="2849685" cy="252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999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790" y="2344761"/>
            <a:ext cx="7772400" cy="1368152"/>
          </a:xfrm>
          <a:noFill/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00B050"/>
                </a:solidFill>
                <a:latin typeface="Batang" pitchFamily="18" charset="-127"/>
                <a:ea typeface="Batang" pitchFamily="18" charset="-127"/>
                <a:cs typeface="Andalus" pitchFamily="18" charset="-78"/>
              </a:rPr>
              <a:t>Opakování</a:t>
            </a:r>
            <a:endParaRPr lang="cs-CZ" sz="8000" b="1" dirty="0">
              <a:solidFill>
                <a:srgbClr val="00B050"/>
              </a:solidFill>
              <a:latin typeface="Batang" pitchFamily="18" charset="-127"/>
              <a:ea typeface="Batang" pitchFamily="18" charset="-127"/>
              <a:cs typeface="Andalus" pitchFamily="18" charset="-7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5184576" cy="6229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Ověř si své znalosti!</a:t>
            </a:r>
            <a:endParaRPr lang="cs-CZ" dirty="0">
              <a:solidFill>
                <a:srgbClr val="92D050"/>
              </a:solidFill>
            </a:endParaRPr>
          </a:p>
        </p:txBody>
      </p:sp>
      <p:pic>
        <p:nvPicPr>
          <p:cNvPr id="5" name="Picture 2" descr="C:\Users\Jana\AppData\Local\Microsoft\Windows\Temporary Internet Files\Content.IE5\3SI3NPYL\MC900252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293096"/>
            <a:ext cx="1235354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Jana\AppData\Local\Microsoft\Windows\Temporary Internet Files\Content.IE5\3SI3NPYL\MC900252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1235354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89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Opakování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Můžeš vlastnit psa? Proč?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Můžeš vlastnit sluhu? Proč?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Byl-li ti ukraden automobil, komu patří?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Stát potřebuje přes tvůj pozemek vést velice nutnou komunikaci. Může ti pozemek odejmout? Jak se tomuto aktu říká?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Mohou tě rodiče vydědit? Pokud ano, za jakých podmínek?</a:t>
            </a:r>
          </a:p>
          <a:p>
            <a:endParaRPr lang="cs-CZ" dirty="0"/>
          </a:p>
        </p:txBody>
      </p:sp>
      <p:pic>
        <p:nvPicPr>
          <p:cNvPr id="7170" name="Picture 2" descr="C:\Users\Jana\AppData\Local\Microsoft\Windows\Temporary Internet Files\Content.IE5\B0F08IYI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934" y="908720"/>
            <a:ext cx="1951112" cy="195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76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Ano, je to zvíře.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Ne, je to člověk.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Stále mně.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Ano, ale jen za náhradu. Jedná se o vyvlastnění (zestátnění).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Ano, ale jen za podmínek stanovených zákonem.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71800" y="4972526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Podmínky</a:t>
            </a:r>
            <a:endParaRPr lang="cs-CZ" dirty="0"/>
          </a:p>
        </p:txBody>
      </p:sp>
      <p:pic>
        <p:nvPicPr>
          <p:cNvPr id="6146" name="Picture 2" descr="C:\Users\Jana\AppData\Local\Microsoft\Windows\Temporary Internet Files\Content.IE5\D8WAM9BZ\MC9004116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12776"/>
            <a:ext cx="1936750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5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420888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5" name="Picture 2" descr="C:\Users\Jana\AppData\Local\Microsoft\Windows\Temporary Internet Files\Content.IE5\B0F08IYI\MC9002377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0608" y="4149080"/>
            <a:ext cx="1978514" cy="205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67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390</Words>
  <Application>Microsoft Office PowerPoint</Application>
  <PresentationFormat>Předvádění na obrazovce (4:3)</PresentationFormat>
  <Paragraphs>95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Vlastnictví</vt:lpstr>
      <vt:lpstr>Vlastnické právo</vt:lpstr>
      <vt:lpstr>Nabytí</vt:lpstr>
      <vt:lpstr>Prezentace aplikace PowerPoint</vt:lpstr>
      <vt:lpstr>Pozbytí</vt:lpstr>
      <vt:lpstr>Prezentace aplikace PowerPoint</vt:lpstr>
      <vt:lpstr>Trvání vlastnického práva</vt:lpstr>
      <vt:lpstr>Opakování</vt:lpstr>
      <vt:lpstr>Opakování</vt:lpstr>
      <vt:lpstr>Řešení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19</cp:revision>
  <dcterms:created xsi:type="dcterms:W3CDTF">2012-12-28T06:21:15Z</dcterms:created>
  <dcterms:modified xsi:type="dcterms:W3CDTF">2012-12-28T07:47:54Z</dcterms:modified>
</cp:coreProperties>
</file>