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70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/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6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3234897-F11E-4542-B8C4-023D494A24C5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7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F29B304-C1A9-4C44-86B0-1682CB09259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850" y="6308725"/>
            <a:ext cx="5713413" cy="365125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4637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3234897-F11E-4542-B8C4-023D494A24C5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8813" y="6356350"/>
            <a:ext cx="2627312" cy="365125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29B304-C1A9-4C44-86B0-1682CB0925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558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12"/>
          <p:cNvSpPr txBox="1">
            <a:spLocks noChangeArrowheads="1"/>
          </p:cNvSpPr>
          <p:nvPr/>
        </p:nvSpPr>
        <p:spPr bwMode="auto">
          <a:xfrm>
            <a:off x="714375" y="5715000"/>
            <a:ext cx="76723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000"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 eaLnBrk="1" hangingPunct="1"/>
            <a:r>
              <a:rPr lang="cs-CZ" sz="1000">
                <a:latin typeface="Bookman Old Style" pitchFamily="18" charset="0"/>
              </a:rPr>
              <a:t>Jakékoliv další využití podléhá autorskému zákonu.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3234897-F11E-4542-B8C4-023D494A24C5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29B304-C1A9-4C44-86B0-1682CB0925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2016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3234897-F11E-4542-B8C4-023D494A24C5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29B304-C1A9-4C44-86B0-1682CB0925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62267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fld id="{A3234897-F11E-4542-B8C4-023D494A24C5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9F29B304-C1A9-4C44-86B0-1682CB0925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1437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A3234897-F11E-4542-B8C4-023D494A24C5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9F29B304-C1A9-4C44-86B0-1682CB0925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3069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3234897-F11E-4542-B8C4-023D494A24C5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29B304-C1A9-4C44-86B0-1682CB0925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034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3234897-F11E-4542-B8C4-023D494A24C5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29B304-C1A9-4C44-86B0-1682CB0925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9100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3234897-F11E-4542-B8C4-023D494A24C5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29B304-C1A9-4C44-86B0-1682CB0925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9632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3234897-F11E-4542-B8C4-023D494A24C5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29B304-C1A9-4C44-86B0-1682CB0925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143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3234897-F11E-4542-B8C4-023D494A24C5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29B304-C1A9-4C44-86B0-1682CB0925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41334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325" y="5961063"/>
            <a:ext cx="2384425" cy="900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3234897-F11E-4542-B8C4-023D494A24C5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29B304-C1A9-4C44-86B0-1682CB0925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0294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3234897-F11E-4542-B8C4-023D494A24C5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29B304-C1A9-4C44-86B0-1682CB0925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6713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8229600" cy="8397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341438"/>
            <a:ext cx="8229600" cy="478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A3234897-F11E-4542-B8C4-023D494A24C5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9F29B304-C1A9-4C44-86B0-1682CB09259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3" name="TextovéPole 9"/>
          <p:cNvSpPr txBox="1">
            <a:spLocks noChangeArrowheads="1"/>
          </p:cNvSpPr>
          <p:nvPr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034" name="TextovéPole 10"/>
          <p:cNvSpPr txBox="1">
            <a:spLocks noChangeArrowheads="1"/>
          </p:cNvSpPr>
          <p:nvPr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Basic </a:t>
            </a:r>
            <a:r>
              <a:rPr lang="cs-CZ" dirty="0" err="1" smtClean="0"/>
              <a:t>facts</a:t>
            </a:r>
            <a:r>
              <a:rPr lang="cs-CZ" dirty="0" smtClean="0"/>
              <a:t> </a:t>
            </a:r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Zuzana Hnátová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9041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dirty="0"/>
              <a:t>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Kód Dumu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: 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VY_32_INOVACE_1.AJ.01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Číslo projektu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 CZ.1.07/1.5.00/34.0114</a:t>
            </a:r>
          </a:p>
          <a:p>
            <a:pPr lvl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Vytvořeno: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říjen 2012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3. ročník  a 4. ročník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- čtyřleté gymnázium (RVP-G)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                     Septima a Oktáva - osmileté gymnázium (RVP-G)</a:t>
            </a:r>
          </a:p>
          <a:p>
            <a:pPr marL="0" lvl="0" indent="0">
              <a:buNone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: Jazyk a jazyková komunikace</a:t>
            </a:r>
          </a:p>
          <a:p>
            <a:pPr marL="0" lvl="0" indent="0">
              <a:buNone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Vzdělávací obor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Anglický jazyk</a:t>
            </a:r>
          </a:p>
          <a:p>
            <a:pPr lvl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Tematický okruh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z="1200" b="1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Czech Republic –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Basic </a:t>
            </a:r>
            <a:r>
              <a:rPr lang="cs-CZ" sz="1200" b="1" dirty="0" err="1" smtClean="0">
                <a:latin typeface="Times New Roman" pitchFamily="18" charset="0"/>
                <a:cs typeface="Times New Roman" pitchFamily="18" charset="0"/>
              </a:rPr>
              <a:t>facts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Anotace: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Tento materiál byl vytvořen jako téma pro maturitní okruh: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Česká republika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na Gymnáziu a 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JŠ Svitavy přibližně na jednu, popřípadě více vyučovacích hodin (pro výklad i opakování – 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shrnutí učiva). Obsahuje jednak přehled faktografických údajů, tak i anglickou ustálenou 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terminologii, doplněné o interaktivní cvičení: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prezentace</a:t>
            </a:r>
          </a:p>
          <a:p>
            <a:pPr lvl="0"/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        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Je primárně zaměřen na dva poslední ročníky gymnázia, i přesto se dá využít i v nižších ročnících 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osmiletého i čtyřletého studia vcelku nebo jeho jednotlivé části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Pomůcky: interaktivní 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tabule</a:t>
            </a:r>
            <a:r>
              <a:rPr lang="cs-CZ" sz="1200" smtClean="0">
                <a:latin typeface="Times New Roman" pitchFamily="18" charset="0"/>
                <a:cs typeface="Times New Roman" pitchFamily="18" charset="0"/>
              </a:rPr>
              <a:t>,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83842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Basic </a:t>
            </a:r>
            <a:r>
              <a:rPr lang="en-GB" dirty="0" smtClean="0"/>
              <a:t>facts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Introduction </a:t>
            </a:r>
          </a:p>
          <a:p>
            <a:r>
              <a:rPr lang="en-GB" dirty="0" smtClean="0"/>
              <a:t>Neighbours </a:t>
            </a:r>
          </a:p>
          <a:p>
            <a:r>
              <a:rPr lang="en-GB" dirty="0" smtClean="0"/>
              <a:t>Regions</a:t>
            </a:r>
            <a:endParaRPr lang="cs-CZ" dirty="0" smtClean="0"/>
          </a:p>
          <a:p>
            <a:r>
              <a:rPr lang="en-GB" dirty="0"/>
              <a:t>Geography</a:t>
            </a:r>
            <a:r>
              <a:rPr lang="en-GB" dirty="0" smtClean="0"/>
              <a:t> </a:t>
            </a:r>
          </a:p>
          <a:p>
            <a:r>
              <a:rPr lang="en-GB" dirty="0" smtClean="0"/>
              <a:t>climate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0320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8143932" cy="647278"/>
          </a:xfrm>
        </p:spPr>
        <p:txBody>
          <a:bodyPr/>
          <a:lstStyle/>
          <a:p>
            <a:r>
              <a:rPr lang="en-GB" dirty="0" smtClean="0"/>
              <a:t>The map of the Czech Republic</a:t>
            </a: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126876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pic>
        <p:nvPicPr>
          <p:cNvPr id="9" name="Zástupný symbol pro obrázek 8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" r="9"/>
          <a:stretch>
            <a:fillRect/>
          </a:stretch>
        </p:blipFill>
        <p:spPr>
          <a:xfrm>
            <a:off x="1691680" y="1485683"/>
            <a:ext cx="5655146" cy="4056694"/>
          </a:xfrm>
        </p:spPr>
      </p:pic>
    </p:spTree>
    <p:extLst>
      <p:ext uri="{BB962C8B-B14F-4D97-AF65-F5344CB8AC3E}">
        <p14:creationId xmlns:p14="http://schemas.microsoft.com/office/powerpoint/2010/main" val="1857172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situated/located in central Europe</a:t>
            </a:r>
            <a:r>
              <a:rPr lang="cs-CZ" dirty="0" smtClean="0"/>
              <a:t>/centre/</a:t>
            </a:r>
            <a:r>
              <a:rPr lang="en-GB" dirty="0" smtClean="0"/>
              <a:t>hear</a:t>
            </a:r>
            <a:r>
              <a:rPr lang="cs-CZ" dirty="0" smtClean="0"/>
              <a:t>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Europe</a:t>
            </a:r>
            <a:endParaRPr lang="en-GB" dirty="0" smtClean="0"/>
          </a:p>
          <a:p>
            <a:r>
              <a:rPr lang="en-GB" dirty="0" smtClean="0"/>
              <a:t>The capital</a:t>
            </a:r>
            <a:r>
              <a:rPr lang="cs-CZ" dirty="0" smtClean="0"/>
              <a:t> city: Prague </a:t>
            </a:r>
            <a:r>
              <a:rPr lang="en-GB" dirty="0" smtClean="0"/>
              <a:t>(the largest)</a:t>
            </a:r>
            <a:endParaRPr lang="cs-CZ" dirty="0" smtClean="0"/>
          </a:p>
          <a:p>
            <a:r>
              <a:rPr lang="en-GB" dirty="0" smtClean="0"/>
              <a:t>The second largest </a:t>
            </a:r>
            <a:r>
              <a:rPr lang="cs-CZ" dirty="0" smtClean="0"/>
              <a:t>city: Brno</a:t>
            </a:r>
            <a:endParaRPr lang="en-GB" dirty="0" smtClean="0"/>
          </a:p>
          <a:p>
            <a:r>
              <a:rPr lang="en-GB" dirty="0" smtClean="0"/>
              <a:t>Almost 80,000 </a:t>
            </a:r>
            <a:r>
              <a:rPr lang="en-GB" dirty="0" err="1" smtClean="0"/>
              <a:t>sq</a:t>
            </a:r>
            <a:r>
              <a:rPr lang="en-GB" dirty="0" smtClean="0"/>
              <a:t> km</a:t>
            </a:r>
          </a:p>
          <a:p>
            <a:r>
              <a:rPr lang="en-GB" dirty="0" smtClean="0"/>
              <a:t>About 10 million inhabitants </a:t>
            </a:r>
            <a:r>
              <a:rPr lang="cs-CZ" dirty="0" smtClean="0"/>
              <a:t>(minority </a:t>
            </a:r>
            <a:r>
              <a:rPr lang="en-GB" dirty="0" smtClean="0"/>
              <a:t>groups)</a:t>
            </a:r>
            <a:endParaRPr lang="cs-CZ" dirty="0" smtClean="0"/>
          </a:p>
          <a:p>
            <a:r>
              <a:rPr lang="en-GB" dirty="0" smtClean="0"/>
              <a:t>Official language: Czech </a:t>
            </a:r>
            <a:endParaRPr lang="cs-CZ" dirty="0"/>
          </a:p>
          <a:p>
            <a:r>
              <a:rPr lang="en-GB" dirty="0" smtClean="0"/>
              <a:t>Currency: the Czech Crown</a:t>
            </a:r>
          </a:p>
        </p:txBody>
      </p:sp>
    </p:spTree>
    <p:extLst>
      <p:ext uri="{BB962C8B-B14F-4D97-AF65-F5344CB8AC3E}">
        <p14:creationId xmlns:p14="http://schemas.microsoft.com/office/powerpoint/2010/main" val="11042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Neighbours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Surrounded by 4 countries – borders Germany </a:t>
            </a:r>
            <a:r>
              <a:rPr lang="en-GB" b="1" dirty="0"/>
              <a:t>in the west</a:t>
            </a:r>
            <a:r>
              <a:rPr lang="en-GB" dirty="0"/>
              <a:t>, Austria </a:t>
            </a:r>
            <a:r>
              <a:rPr lang="en-GB" b="1" dirty="0"/>
              <a:t>in</a:t>
            </a:r>
            <a:r>
              <a:rPr lang="en-GB" dirty="0"/>
              <a:t> the south, Slovakia </a:t>
            </a:r>
            <a:r>
              <a:rPr lang="en-GB" b="1" dirty="0"/>
              <a:t>in</a:t>
            </a:r>
            <a:r>
              <a:rPr lang="en-GB" dirty="0"/>
              <a:t> the east, Poland </a:t>
            </a:r>
            <a:r>
              <a:rPr lang="en-GB" b="1" dirty="0"/>
              <a:t>in</a:t>
            </a:r>
            <a:r>
              <a:rPr lang="en-GB" dirty="0"/>
              <a:t> the </a:t>
            </a:r>
            <a:r>
              <a:rPr lang="en-GB" dirty="0" smtClean="0"/>
              <a:t>north</a:t>
            </a:r>
            <a:endParaRPr lang="cs-CZ" dirty="0" smtClean="0"/>
          </a:p>
          <a:p>
            <a:r>
              <a:rPr lang="cs-CZ" dirty="0" smtClean="0"/>
              <a:t>(</a:t>
            </a:r>
            <a:r>
              <a:rPr lang="en-GB" dirty="0" smtClean="0"/>
              <a:t>is bordered by/surrounded by</a:t>
            </a:r>
            <a:r>
              <a:rPr lang="cs-CZ" dirty="0" smtClean="0"/>
              <a:t>)</a:t>
            </a:r>
          </a:p>
          <a:p>
            <a:r>
              <a:rPr lang="cs-CZ" dirty="0" smtClean="0"/>
              <a:t>(</a:t>
            </a:r>
            <a:r>
              <a:rPr lang="en-GB" dirty="0" smtClean="0"/>
              <a:t>to the west </a:t>
            </a:r>
            <a:r>
              <a:rPr lang="cs-CZ" dirty="0" smtClean="0"/>
              <a:t>– směrem někam  x  in </a:t>
            </a:r>
            <a:r>
              <a:rPr lang="en-GB" dirty="0" smtClean="0"/>
              <a:t>the west </a:t>
            </a:r>
            <a:r>
              <a:rPr lang="cs-CZ" dirty="0" smtClean="0"/>
              <a:t>– na západě)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0915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Regions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CR </a:t>
            </a:r>
            <a:r>
              <a:rPr lang="cs-CZ" b="1" dirty="0" smtClean="0">
                <a:solidFill>
                  <a:srgbClr val="FF0000"/>
                </a:solidFill>
              </a:rPr>
              <a:t>c</a:t>
            </a:r>
            <a:r>
              <a:rPr lang="en-GB" b="1" dirty="0" err="1" smtClean="0">
                <a:solidFill>
                  <a:srgbClr val="FF0000"/>
                </a:solidFill>
              </a:rPr>
              <a:t>onsists</a:t>
            </a:r>
            <a:r>
              <a:rPr lang="en-GB" b="1" dirty="0" smtClean="0">
                <a:solidFill>
                  <a:srgbClr val="FF0000"/>
                </a:solidFill>
              </a:rPr>
              <a:t> </a:t>
            </a:r>
            <a:r>
              <a:rPr lang="en-GB" b="1" dirty="0">
                <a:solidFill>
                  <a:srgbClr val="FF0000"/>
                </a:solidFill>
              </a:rPr>
              <a:t>of </a:t>
            </a:r>
            <a:r>
              <a:rPr lang="en-GB" dirty="0"/>
              <a:t>3 historical parts – Bohemia, Moravia, Silesia (differences among these regions in dialects, folk traditions)</a:t>
            </a:r>
            <a:endParaRPr lang="cs-CZ" dirty="0"/>
          </a:p>
          <a:p>
            <a:r>
              <a:rPr lang="cs-CZ" dirty="0" smtClean="0"/>
              <a:t>Bohemia – </a:t>
            </a:r>
            <a:r>
              <a:rPr lang="en-GB" dirty="0" smtClean="0"/>
              <a:t>urban/cosmopolitan/industrial</a:t>
            </a:r>
            <a:endParaRPr lang="cs-CZ" dirty="0" smtClean="0"/>
          </a:p>
          <a:p>
            <a:r>
              <a:rPr lang="en-GB" dirty="0" smtClean="0"/>
              <a:t>Moravia – traditional/rural/religious</a:t>
            </a:r>
            <a:r>
              <a:rPr lang="cs-CZ" dirty="0" smtClean="0"/>
              <a:t>, </a:t>
            </a:r>
            <a:r>
              <a:rPr lang="en-GB" dirty="0" smtClean="0"/>
              <a:t>famous for its wines </a:t>
            </a:r>
            <a:endParaRPr lang="cs-CZ" dirty="0" smtClean="0"/>
          </a:p>
          <a:p>
            <a:r>
              <a:rPr lang="en-GB" dirty="0" smtClean="0"/>
              <a:t>The CR is divided into 14 districts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4772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Geography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</a:t>
            </a:r>
            <a:r>
              <a:rPr lang="en-GB" dirty="0" smtClean="0"/>
              <a:t>varied landscape:</a:t>
            </a:r>
            <a:r>
              <a:rPr lang="cs-CZ" dirty="0" smtClean="0"/>
              <a:t> </a:t>
            </a:r>
            <a:r>
              <a:rPr lang="en-GB" dirty="0" smtClean="0"/>
              <a:t>hilly/mountain ranges mostly on the borders, flatter terrain in the centre </a:t>
            </a:r>
            <a:endParaRPr lang="cs-CZ" dirty="0" smtClean="0"/>
          </a:p>
          <a:p>
            <a:endParaRPr lang="cs-CZ" dirty="0"/>
          </a:p>
          <a:p>
            <a:r>
              <a:rPr lang="en-GB" dirty="0" smtClean="0"/>
              <a:t>Mountain ranges: </a:t>
            </a:r>
            <a:r>
              <a:rPr lang="en-GB" b="1" dirty="0" smtClean="0"/>
              <a:t>the</a:t>
            </a:r>
            <a:r>
              <a:rPr lang="en-GB" dirty="0" smtClean="0"/>
              <a:t> </a:t>
            </a:r>
            <a:r>
              <a:rPr lang="en-GB" dirty="0" err="1" smtClean="0"/>
              <a:t>Šumava</a:t>
            </a:r>
            <a:r>
              <a:rPr lang="en-GB" dirty="0" smtClean="0"/>
              <a:t> Mountains, </a:t>
            </a:r>
            <a:r>
              <a:rPr lang="en-GB" b="1" dirty="0" smtClean="0"/>
              <a:t>the</a:t>
            </a:r>
            <a:r>
              <a:rPr lang="en-GB" dirty="0" smtClean="0"/>
              <a:t> </a:t>
            </a:r>
            <a:r>
              <a:rPr lang="en-GB" dirty="0" err="1" smtClean="0"/>
              <a:t>Beskydy</a:t>
            </a:r>
            <a:r>
              <a:rPr lang="en-GB" dirty="0" smtClean="0"/>
              <a:t> M., </a:t>
            </a:r>
            <a:r>
              <a:rPr lang="en-GB" b="1" dirty="0" smtClean="0"/>
              <a:t>the</a:t>
            </a:r>
            <a:r>
              <a:rPr lang="en-GB" dirty="0" smtClean="0"/>
              <a:t> </a:t>
            </a:r>
            <a:r>
              <a:rPr lang="en-GB" dirty="0" err="1" smtClean="0"/>
              <a:t>Krkonoše</a:t>
            </a:r>
            <a:r>
              <a:rPr lang="en-GB" dirty="0" smtClean="0"/>
              <a:t> (Giant) M. with the highest peak </a:t>
            </a:r>
            <a:r>
              <a:rPr lang="en-GB" dirty="0" err="1" smtClean="0"/>
              <a:t>Sněžka</a:t>
            </a:r>
            <a:r>
              <a:rPr lang="en-GB" dirty="0" smtClean="0"/>
              <a:t>, </a:t>
            </a:r>
            <a:r>
              <a:rPr lang="en-GB" b="1" dirty="0" smtClean="0"/>
              <a:t>the</a:t>
            </a:r>
            <a:r>
              <a:rPr lang="en-GB" dirty="0" smtClean="0"/>
              <a:t> Ore Mountains etc. </a:t>
            </a:r>
          </a:p>
          <a:p>
            <a:r>
              <a:rPr lang="en-GB" dirty="0" smtClean="0"/>
              <a:t>Lowlands: in the valleys of big rivers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5620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Beskydy, </a:t>
            </a:r>
            <a:r>
              <a:rPr lang="cs-CZ" dirty="0" err="1" smtClean="0"/>
              <a:t>the</a:t>
            </a:r>
            <a:r>
              <a:rPr lang="cs-CZ" dirty="0" smtClean="0"/>
              <a:t> Šumava M.</a:t>
            </a:r>
            <a:endParaRPr lang="en-GB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8864" y="1600200"/>
            <a:ext cx="2999184" cy="3998913"/>
          </a:xfrm>
        </p:spPr>
      </p:pic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125" y="2076252"/>
            <a:ext cx="4062413" cy="3046809"/>
          </a:xfrm>
        </p:spPr>
      </p:pic>
      <p:sp>
        <p:nvSpPr>
          <p:cNvPr id="3" name="TextovéPole 2"/>
          <p:cNvSpPr txBox="1"/>
          <p:nvPr/>
        </p:nvSpPr>
        <p:spPr>
          <a:xfrm>
            <a:off x="395536" y="155679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44008" y="155679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6295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Rivers, lakes, ponds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The</a:t>
            </a:r>
            <a:r>
              <a:rPr lang="en-GB" dirty="0" smtClean="0"/>
              <a:t> Labe (Elbe) – shipping, empties into the North Sea </a:t>
            </a:r>
          </a:p>
          <a:p>
            <a:r>
              <a:rPr lang="en-GB" b="1" dirty="0" smtClean="0"/>
              <a:t>The</a:t>
            </a:r>
            <a:r>
              <a:rPr lang="en-GB" dirty="0" smtClean="0"/>
              <a:t> Vltava – the longest, numerous dams (</a:t>
            </a:r>
            <a:r>
              <a:rPr lang="en-GB" dirty="0" err="1" smtClean="0"/>
              <a:t>Lipno</a:t>
            </a:r>
            <a:r>
              <a:rPr lang="en-GB" dirty="0" smtClean="0"/>
              <a:t>, </a:t>
            </a:r>
            <a:r>
              <a:rPr lang="en-GB" dirty="0" err="1" smtClean="0"/>
              <a:t>Slapy</a:t>
            </a:r>
            <a:r>
              <a:rPr lang="en-GB" dirty="0" smtClean="0"/>
              <a:t>)</a:t>
            </a:r>
          </a:p>
          <a:p>
            <a:r>
              <a:rPr lang="en-GB" dirty="0" smtClean="0"/>
              <a:t>Tributaries – </a:t>
            </a:r>
            <a:r>
              <a:rPr lang="en-GB" b="1" dirty="0" smtClean="0"/>
              <a:t>the</a:t>
            </a:r>
            <a:r>
              <a:rPr lang="en-GB" dirty="0" smtClean="0"/>
              <a:t> </a:t>
            </a:r>
            <a:r>
              <a:rPr lang="en-GB" dirty="0" err="1" smtClean="0"/>
              <a:t>Lužnice</a:t>
            </a:r>
            <a:r>
              <a:rPr lang="en-GB" dirty="0" smtClean="0"/>
              <a:t>, </a:t>
            </a:r>
            <a:r>
              <a:rPr lang="en-GB" b="1" dirty="0" smtClean="0"/>
              <a:t>the</a:t>
            </a:r>
            <a:r>
              <a:rPr lang="en-GB" dirty="0" smtClean="0"/>
              <a:t> </a:t>
            </a:r>
            <a:r>
              <a:rPr lang="en-GB" dirty="0" err="1" smtClean="0"/>
              <a:t>Otava</a:t>
            </a:r>
            <a:r>
              <a:rPr lang="en-GB" dirty="0" smtClean="0"/>
              <a:t>, </a:t>
            </a:r>
            <a:r>
              <a:rPr lang="en-GB" b="1" dirty="0" smtClean="0"/>
              <a:t>the</a:t>
            </a:r>
            <a:r>
              <a:rPr lang="en-GB" dirty="0" smtClean="0"/>
              <a:t> </a:t>
            </a:r>
            <a:r>
              <a:rPr lang="en-GB" dirty="0" err="1" smtClean="0"/>
              <a:t>Sázava</a:t>
            </a:r>
            <a:r>
              <a:rPr lang="en-GB" dirty="0" smtClean="0"/>
              <a:t> etc.</a:t>
            </a:r>
          </a:p>
          <a:p>
            <a:r>
              <a:rPr lang="en-GB" b="1" dirty="0" smtClean="0"/>
              <a:t>The</a:t>
            </a:r>
            <a:r>
              <a:rPr lang="en-GB" dirty="0" smtClean="0"/>
              <a:t> Morava – empties into </a:t>
            </a:r>
            <a:r>
              <a:rPr lang="en-GB" b="1" dirty="0" smtClean="0"/>
              <a:t>the </a:t>
            </a:r>
            <a:r>
              <a:rPr lang="en-GB" dirty="0" smtClean="0"/>
              <a:t>Danube, then into the Black Sea </a:t>
            </a:r>
            <a:endParaRPr lang="cs-CZ" dirty="0" smtClean="0"/>
          </a:p>
          <a:p>
            <a:r>
              <a:rPr lang="en-GB" dirty="0" smtClean="0"/>
              <a:t>South Bohemia – rich in ponds (the biggest: </a:t>
            </a:r>
            <a:r>
              <a:rPr lang="en-GB" dirty="0" err="1" smtClean="0"/>
              <a:t>Rožmberk</a:t>
            </a:r>
            <a:r>
              <a:rPr lang="en-GB" dirty="0" smtClean="0"/>
              <a:t> near </a:t>
            </a:r>
            <a:r>
              <a:rPr lang="en-GB" dirty="0" err="1" smtClean="0"/>
              <a:t>Třeboň</a:t>
            </a:r>
            <a:r>
              <a:rPr lang="en-GB" dirty="0" smtClean="0"/>
              <a:t>)</a:t>
            </a:r>
            <a:r>
              <a:rPr lang="cs-CZ" dirty="0" smtClean="0"/>
              <a:t> x  </a:t>
            </a:r>
            <a:r>
              <a:rPr lang="cs-CZ" dirty="0" err="1" smtClean="0"/>
              <a:t>suffers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floods</a:t>
            </a:r>
            <a:r>
              <a:rPr lang="cs-CZ" dirty="0" smtClean="0"/>
              <a:t> </a:t>
            </a:r>
            <a:endParaRPr lang="en-GB" dirty="0" smtClean="0"/>
          </a:p>
          <a:p>
            <a:r>
              <a:rPr lang="en-GB" dirty="0" smtClean="0"/>
              <a:t>Many lakes (mainly in the south), the biggest, the deepest natural lake : </a:t>
            </a:r>
            <a:r>
              <a:rPr lang="en-GB" dirty="0" err="1" smtClean="0"/>
              <a:t>Černé</a:t>
            </a:r>
            <a:r>
              <a:rPr lang="en-GB" dirty="0" smtClean="0"/>
              <a:t> lake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231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Černé </a:t>
            </a:r>
            <a:r>
              <a:rPr lang="cs-CZ" dirty="0" err="1" smtClean="0"/>
              <a:t>lake</a:t>
            </a:r>
            <a:r>
              <a:rPr lang="cs-CZ" dirty="0" smtClean="0"/>
              <a:t> </a:t>
            </a:r>
            <a:endParaRPr lang="en-GB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061964"/>
            <a:ext cx="4100513" cy="3075384"/>
          </a:xfrm>
        </p:spPr>
      </p:pic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617" y="2076252"/>
            <a:ext cx="4107921" cy="3080940"/>
          </a:xfrm>
        </p:spPr>
      </p:pic>
      <p:sp>
        <p:nvSpPr>
          <p:cNvPr id="3" name="TextovéPole 2"/>
          <p:cNvSpPr txBox="1"/>
          <p:nvPr/>
        </p:nvSpPr>
        <p:spPr>
          <a:xfrm>
            <a:off x="539552" y="155679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18290" y="1483305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3542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Climate</a:t>
            </a:r>
            <a:r>
              <a:rPr lang="cs-CZ" dirty="0" smtClean="0"/>
              <a:t>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Humid, continental climate </a:t>
            </a:r>
          </a:p>
          <a:p>
            <a:r>
              <a:rPr lang="en-GB" dirty="0"/>
              <a:t>4 seasons of the year (spring, summer, autumn, winter)</a:t>
            </a:r>
          </a:p>
          <a:p>
            <a:r>
              <a:rPr lang="en-GB" dirty="0"/>
              <a:t>Generally cold winters, hot summers (the warmest areas in South Moravia)</a:t>
            </a:r>
          </a:p>
          <a:p>
            <a:r>
              <a:rPr lang="en-GB" dirty="0"/>
              <a:t>Rainfalls – generally</a:t>
            </a:r>
            <a:r>
              <a:rPr lang="cs-CZ" dirty="0"/>
              <a:t> </a:t>
            </a:r>
            <a:r>
              <a:rPr lang="en-GB" dirty="0"/>
              <a:t>during summer and autumn</a:t>
            </a:r>
            <a:r>
              <a:rPr lang="cs-CZ" dirty="0"/>
              <a:t> </a:t>
            </a:r>
            <a:r>
              <a:rPr lang="en-GB" dirty="0"/>
              <a:t>months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5936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English speaking friend asked you to give him/her presentation on a topic the Czech Republic. As he/she has never been there, he/she is interested in details. In your speech, include the following points</a:t>
            </a:r>
            <a:r>
              <a:rPr lang="cs-CZ" dirty="0" smtClean="0"/>
              <a:t>:</a:t>
            </a:r>
          </a:p>
          <a:p>
            <a:r>
              <a:rPr lang="cs-CZ" dirty="0" smtClean="0"/>
              <a:t>General </a:t>
            </a:r>
            <a:r>
              <a:rPr lang="en-GB" dirty="0" smtClean="0"/>
              <a:t>introduction (location, neighbours, capital, area, inhabitants, currency, language)</a:t>
            </a:r>
            <a:endParaRPr lang="cs-CZ" dirty="0" smtClean="0"/>
          </a:p>
          <a:p>
            <a:r>
              <a:rPr lang="en-GB" smtClean="0"/>
              <a:t>Geography (mountain ranges, rivers, lakes, ponds)</a:t>
            </a:r>
          </a:p>
          <a:p>
            <a:r>
              <a:rPr lang="en-GB" dirty="0" smtClean="0"/>
              <a:t>Climate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20443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 a seznam použité literatury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err="1" smtClean="0"/>
              <a:t>Books</a:t>
            </a:r>
            <a:endParaRPr lang="cs-CZ" sz="1200" dirty="0" smtClean="0"/>
          </a:p>
          <a:p>
            <a:r>
              <a:rPr lang="cs-CZ" sz="1200" dirty="0" smtClean="0"/>
              <a:t>EL-HMOUDOVÁ</a:t>
            </a:r>
            <a:r>
              <a:rPr lang="cs-CZ" sz="1200" dirty="0"/>
              <a:t>. </a:t>
            </a:r>
            <a:r>
              <a:rPr lang="cs-CZ" sz="1200" i="1" dirty="0"/>
              <a:t>Maturitní témata</a:t>
            </a:r>
            <a:r>
              <a:rPr lang="cs-CZ" sz="1200" dirty="0"/>
              <a:t>. Třebíč: Petra </a:t>
            </a:r>
            <a:r>
              <a:rPr lang="cs-CZ" sz="1200" dirty="0" err="1"/>
              <a:t>Velanová</a:t>
            </a:r>
            <a:r>
              <a:rPr lang="cs-CZ" sz="1200" dirty="0"/>
              <a:t>, 2006, ISBN 978-80-86873-04-6. </a:t>
            </a:r>
            <a:endParaRPr lang="cs-CZ" sz="1200" dirty="0" smtClean="0"/>
          </a:p>
          <a:p>
            <a:r>
              <a:rPr lang="cs-CZ" sz="1200" dirty="0"/>
              <a:t>SMITH-DLOUHÁ a kol. </a:t>
            </a:r>
            <a:r>
              <a:rPr lang="cs-CZ" sz="1200" i="1" dirty="0"/>
              <a:t>Angličtina – otázky a odpovědi .. Nejen k maturitě</a:t>
            </a:r>
            <a:r>
              <a:rPr lang="cs-CZ" sz="1200" dirty="0"/>
              <a:t>. Dubicko: INFOA, 2008, ISBN 978-80-7240-489-6. </a:t>
            </a:r>
            <a:endParaRPr lang="cs-CZ" sz="1200" dirty="0" smtClean="0"/>
          </a:p>
          <a:p>
            <a:r>
              <a:rPr lang="cs-CZ" sz="1200" dirty="0"/>
              <a:t>AUTOR NEUVEDEN. </a:t>
            </a:r>
            <a:r>
              <a:rPr lang="cs-CZ" sz="1200" i="1" dirty="0" err="1"/>
              <a:t>The</a:t>
            </a:r>
            <a:r>
              <a:rPr lang="cs-CZ" sz="1200" i="1" dirty="0"/>
              <a:t> Czech Republic</a:t>
            </a:r>
            <a:r>
              <a:rPr lang="cs-CZ" sz="1200" dirty="0"/>
              <a:t> [online]. [cit. 22.10.2012]. Dostupný na WWW: &lt;http://skola.amoskadan.cz/</a:t>
            </a:r>
            <a:r>
              <a:rPr lang="cs-CZ" sz="1200" dirty="0" err="1"/>
              <a:t>s_aj</a:t>
            </a:r>
            <a:r>
              <a:rPr lang="cs-CZ" sz="1200" dirty="0"/>
              <a:t>/</a:t>
            </a:r>
            <a:r>
              <a:rPr lang="cs-CZ" sz="1200" dirty="0" err="1"/>
              <a:t>ajhtm</a:t>
            </a:r>
            <a:r>
              <a:rPr lang="cs-CZ" sz="1200" dirty="0"/>
              <a:t>/</a:t>
            </a:r>
            <a:r>
              <a:rPr lang="cs-CZ" sz="1200" dirty="0" err="1"/>
              <a:t>at</a:t>
            </a:r>
            <a:r>
              <a:rPr lang="cs-CZ" sz="1200" dirty="0"/>
              <a:t>/at24.htm&gt;. </a:t>
            </a:r>
            <a:endParaRPr lang="cs-CZ" sz="1200" dirty="0" smtClean="0"/>
          </a:p>
          <a:p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Maturita </a:t>
            </a:r>
            <a:r>
              <a:rPr lang="cs-CZ" sz="1200" i="1" dirty="0" err="1"/>
              <a:t>Card</a:t>
            </a:r>
            <a:r>
              <a:rPr lang="cs-CZ" sz="1200" i="1" dirty="0"/>
              <a:t> 25: </a:t>
            </a:r>
            <a:r>
              <a:rPr lang="cs-CZ" sz="1200" i="1" dirty="0" err="1"/>
              <a:t>the</a:t>
            </a:r>
            <a:r>
              <a:rPr lang="cs-CZ" sz="1200" i="1" dirty="0"/>
              <a:t> Czech Republic</a:t>
            </a:r>
            <a:r>
              <a:rPr lang="cs-CZ" sz="1200" dirty="0"/>
              <a:t> [online]. [cit. 22.10.2012]. Dostupný na WWW: &lt;http://www.bridge-online.cz/maturita/</a:t>
            </a:r>
            <a:r>
              <a:rPr lang="cs-CZ" sz="1200" dirty="0" err="1"/>
              <a:t>maturitni</a:t>
            </a:r>
            <a:r>
              <a:rPr lang="cs-CZ" sz="1200" dirty="0"/>
              <a:t>-karty&gt;. 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: 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Zdroj: vlastní 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Zdroj: vlastní</a:t>
            </a: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Zdroj: vlastní</a:t>
            </a: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Zdroj: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vlastní</a:t>
            </a:r>
          </a:p>
          <a:p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Zdroj: vlastní 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446349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212</TotalTime>
  <Words>680</Words>
  <Application>Microsoft Office PowerPoint</Application>
  <PresentationFormat>Předvádění na obrazovce (4:3)</PresentationFormat>
  <Paragraphs>86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Motiv1</vt:lpstr>
      <vt:lpstr>Basic facts </vt:lpstr>
      <vt:lpstr>Anotace </vt:lpstr>
      <vt:lpstr>Basic facts </vt:lpstr>
      <vt:lpstr>The map of the Czech Republic</vt:lpstr>
      <vt:lpstr>Introduction</vt:lpstr>
      <vt:lpstr>Neighbours </vt:lpstr>
      <vt:lpstr>Regions</vt:lpstr>
      <vt:lpstr>Geography</vt:lpstr>
      <vt:lpstr>the Beskydy, the Šumava M.</vt:lpstr>
      <vt:lpstr>Rivers, lakes, ponds </vt:lpstr>
      <vt:lpstr>Černé lake </vt:lpstr>
      <vt:lpstr>Climate </vt:lpstr>
      <vt:lpstr>Questions </vt:lpstr>
      <vt:lpstr>Zdroje a seznam použité literatury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czech republic</dc:title>
  <dc:creator>pc</dc:creator>
  <cp:lastModifiedBy>ht</cp:lastModifiedBy>
  <cp:revision>36</cp:revision>
  <dcterms:created xsi:type="dcterms:W3CDTF">2012-07-31T11:56:39Z</dcterms:created>
  <dcterms:modified xsi:type="dcterms:W3CDTF">2013-01-18T12:48:24Z</dcterms:modified>
</cp:coreProperties>
</file>