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9" r:id="rId17"/>
    <p:sldId id="272" r:id="rId18"/>
    <p:sldId id="273" r:id="rId19"/>
    <p:sldId id="274" r:id="rId20"/>
    <p:sldId id="278" r:id="rId21"/>
    <p:sldId id="275" r:id="rId22"/>
    <p:sldId id="27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637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558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000"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hangingPunct="1"/>
            <a:r>
              <a:rPr lang="cs-CZ" sz="1000"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01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226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14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069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03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910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63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3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33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294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713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52E05F9B-4635-4131-9C67-6B1BFA7B024B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17750F0-DB06-4602-A4D6-43518CE6B0A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3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4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1034" name="TextovéPole 10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4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Jan_hus_1.jpg" TargetMode="Externa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History</a:t>
            </a:r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Zuzana Hnátová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933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dirty="0"/>
              <a:t>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Kód Dumu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: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VY_32_INOVACE_1.AJ.04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 CZ.1.07/1.5.00/34.0114</a:t>
            </a: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Vytvořeno</a:t>
            </a:r>
            <a:r>
              <a:rPr lang="cs-CZ" sz="1200" b="1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12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00" b="1" smtClean="0">
                <a:latin typeface="Times New Roman" pitchFamily="18" charset="0"/>
                <a:cs typeface="Times New Roman" pitchFamily="18" charset="0"/>
              </a:rPr>
              <a:t>říjen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2012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3. ročník  a 4. 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- čtyřleté gymnázium (RVP-G)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Septima a Oktáva - osmileté gymnázium (RVP-G)</a:t>
            </a:r>
          </a:p>
          <a:p>
            <a:pPr marL="0" lvl="0" indent="0">
              <a:buNone/>
            </a:pP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: Jazyk a jazyková komunikace</a:t>
            </a:r>
          </a:p>
          <a:p>
            <a:pPr marL="0" lvl="0" indent="0">
              <a:buNone/>
            </a:pP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obor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Anglický jazyk</a:t>
            </a: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Tematický okruh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z="1200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Czech Republic –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History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Anotace: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Tento materiál byl vytvořen jako téma pro maturitní okruh: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Česká republika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na Gymnáziu a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JŠ Svitavy přibližně na jednu, popřípadě více vyučovacích hodin (pro výklad i opakování –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shrnutí učiva). Obsahuje jednak přehled faktografických údajů, tak i anglickou ustálenou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terminologii, doplněné o interaktivní cvičení: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kvíz, otázky, rozhovory, videa, poslech….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Je primárně zaměřen na dva poslední ročníky gymnázia, i přesto se dá využít i v nižších ročnících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osmiletého i čtyřletého studia vcelku nebo jeho jednotlivé části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Pomůcky: interaktivní tabule,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učebnice, handout</a:t>
            </a:r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23232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Tribes </a:t>
            </a:r>
          </a:p>
          <a:p>
            <a:r>
              <a:rPr lang="en-GB" dirty="0" err="1" smtClean="0"/>
              <a:t>Samo</a:t>
            </a:r>
            <a:r>
              <a:rPr lang="en-GB" dirty="0" smtClean="0"/>
              <a:t> – Slavic state, Great Moravia</a:t>
            </a:r>
          </a:p>
          <a:p>
            <a:r>
              <a:rPr lang="en-GB" dirty="0" smtClean="0"/>
              <a:t>The </a:t>
            </a:r>
            <a:r>
              <a:rPr lang="en-GB" dirty="0" err="1" smtClean="0"/>
              <a:t>Přemyslids</a:t>
            </a:r>
            <a:r>
              <a:rPr lang="cs-CZ" dirty="0" smtClean="0"/>
              <a:t>,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Luxembourgh</a:t>
            </a:r>
            <a:endParaRPr lang="en-GB" dirty="0" smtClean="0"/>
          </a:p>
          <a:p>
            <a:r>
              <a:rPr lang="en-GB" dirty="0" smtClean="0"/>
              <a:t>John Huss </a:t>
            </a:r>
          </a:p>
          <a:p>
            <a:r>
              <a:rPr lang="en-GB" dirty="0" smtClean="0"/>
              <a:t>The Habsburgs</a:t>
            </a:r>
            <a:r>
              <a:rPr lang="cs-CZ" dirty="0" smtClean="0"/>
              <a:t>, </a:t>
            </a:r>
            <a:r>
              <a:rPr lang="cs-CZ" dirty="0" err="1" smtClean="0"/>
              <a:t>Rudolph</a:t>
            </a:r>
            <a:r>
              <a:rPr lang="cs-CZ" dirty="0" smtClean="0"/>
              <a:t> II.</a:t>
            </a:r>
            <a:endParaRPr lang="en-GB" dirty="0" smtClean="0"/>
          </a:p>
          <a:p>
            <a:r>
              <a:rPr lang="en-GB" dirty="0" smtClean="0"/>
              <a:t>The Thirty Years War </a:t>
            </a:r>
          </a:p>
          <a:p>
            <a:r>
              <a:rPr lang="en-GB" dirty="0" smtClean="0"/>
              <a:t>The Czech National Revival </a:t>
            </a:r>
          </a:p>
          <a:p>
            <a:r>
              <a:rPr lang="en-GB" dirty="0" smtClean="0"/>
              <a:t>The Czechoslovak Republic</a:t>
            </a:r>
            <a:r>
              <a:rPr lang="cs-CZ" dirty="0" smtClean="0"/>
              <a:t>, T.G. Masaryk 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647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19256" cy="3998976"/>
          </a:xfrm>
        </p:spPr>
        <p:txBody>
          <a:bodyPr/>
          <a:lstStyle/>
          <a:p>
            <a:r>
              <a:rPr lang="en-GB" dirty="0" smtClean="0"/>
              <a:t>The Munich Agreement</a:t>
            </a:r>
            <a:r>
              <a:rPr lang="cs-CZ" dirty="0" smtClean="0"/>
              <a:t>, t</a:t>
            </a:r>
            <a:r>
              <a:rPr lang="en-GB" dirty="0" smtClean="0"/>
              <a:t>he Protectorate of Bohemia and Moravia </a:t>
            </a:r>
            <a:endParaRPr lang="cs-CZ" dirty="0" smtClean="0"/>
          </a:p>
          <a:p>
            <a:r>
              <a:rPr lang="cs-CZ" dirty="0" smtClean="0"/>
              <a:t>Heydrich, Lidice </a:t>
            </a:r>
          </a:p>
          <a:p>
            <a:r>
              <a:rPr lang="en-GB" dirty="0" smtClean="0"/>
              <a:t>May Uprising</a:t>
            </a:r>
            <a:r>
              <a:rPr lang="cs-CZ" dirty="0" smtClean="0"/>
              <a:t> </a:t>
            </a:r>
            <a:endParaRPr lang="en-GB" dirty="0" smtClean="0"/>
          </a:p>
          <a:p>
            <a:r>
              <a:rPr lang="en-GB" dirty="0" smtClean="0"/>
              <a:t>The rule of Communist Party</a:t>
            </a:r>
            <a:endParaRPr lang="cs-CZ" dirty="0" smtClean="0"/>
          </a:p>
          <a:p>
            <a:r>
              <a:rPr lang="en-GB" dirty="0" smtClean="0"/>
              <a:t>Prague Spring</a:t>
            </a:r>
            <a:r>
              <a:rPr lang="cs-CZ" dirty="0" smtClean="0"/>
              <a:t> </a:t>
            </a:r>
            <a:r>
              <a:rPr lang="en-GB" dirty="0" smtClean="0"/>
              <a:t> </a:t>
            </a:r>
            <a:endParaRPr lang="cs-CZ" dirty="0" smtClean="0"/>
          </a:p>
          <a:p>
            <a:r>
              <a:rPr lang="cs-CZ" dirty="0" smtClean="0"/>
              <a:t>Charter 77</a:t>
            </a:r>
            <a:endParaRPr lang="en-GB" dirty="0" smtClean="0"/>
          </a:p>
          <a:p>
            <a:r>
              <a:rPr lang="en-GB" dirty="0" smtClean="0"/>
              <a:t>The Velvet Revolution</a:t>
            </a:r>
            <a:r>
              <a:rPr lang="cs-CZ" dirty="0" smtClean="0"/>
              <a:t>, Václav Havel </a:t>
            </a:r>
            <a:r>
              <a:rPr lang="en-GB" dirty="0" smtClean="0"/>
              <a:t> </a:t>
            </a:r>
          </a:p>
          <a:p>
            <a:r>
              <a:rPr lang="en-GB" dirty="0" smtClean="0"/>
              <a:t>Split of Czechoslovakia </a:t>
            </a:r>
            <a:endParaRPr lang="cs-CZ" dirty="0" smtClean="0"/>
          </a:p>
          <a:p>
            <a:r>
              <a:rPr lang="cs-CZ" dirty="0" smtClean="0"/>
              <a:t>NATO, </a:t>
            </a:r>
            <a:r>
              <a:rPr lang="en-GB" dirty="0" smtClean="0"/>
              <a:t>the EU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71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Tribes, </a:t>
            </a:r>
            <a:r>
              <a:rPr lang="en-GB" dirty="0" err="1" smtClean="0"/>
              <a:t>Samo</a:t>
            </a:r>
            <a:endParaRPr lang="en-GB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Tribes </a:t>
            </a:r>
            <a:endParaRPr lang="en-GB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Samo</a:t>
            </a:r>
            <a:endParaRPr lang="en-GB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The 4th century BC – the Celtic tribes, the </a:t>
            </a:r>
            <a:r>
              <a:rPr lang="en-GB" dirty="0" err="1" smtClean="0"/>
              <a:t>Boii</a:t>
            </a:r>
            <a:r>
              <a:rPr lang="en-GB" dirty="0" smtClean="0"/>
              <a:t> – Bohemia </a:t>
            </a:r>
          </a:p>
          <a:p>
            <a:r>
              <a:rPr lang="en-GB" dirty="0" smtClean="0"/>
              <a:t>German and Slavic tribes</a:t>
            </a:r>
            <a:r>
              <a:rPr lang="cs-CZ" dirty="0" smtClean="0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 smtClean="0"/>
              <a:t>7th century</a:t>
            </a:r>
          </a:p>
          <a:p>
            <a:r>
              <a:rPr lang="en-GB" dirty="0" smtClean="0"/>
              <a:t>Frankish merchant </a:t>
            </a:r>
            <a:endParaRPr lang="cs-CZ" dirty="0" smtClean="0"/>
          </a:p>
          <a:p>
            <a:r>
              <a:rPr lang="en-GB" dirty="0" err="1" smtClean="0"/>
              <a:t>Samo's</a:t>
            </a:r>
            <a:r>
              <a:rPr lang="cs-CZ" dirty="0" smtClean="0"/>
              <a:t> Empire in 623</a:t>
            </a:r>
            <a:endParaRPr lang="en-GB" dirty="0" smtClean="0"/>
          </a:p>
          <a:p>
            <a:r>
              <a:rPr lang="en-GB" dirty="0" smtClean="0"/>
              <a:t>The ruler of the Slavic state  in Moravia – importance </a:t>
            </a:r>
            <a:r>
              <a:rPr lang="cs-CZ" dirty="0" smtClean="0"/>
              <a:t> and </a:t>
            </a:r>
            <a:r>
              <a:rPr lang="en-GB" dirty="0" smtClean="0"/>
              <a:t>further development – 833 Great Moravia established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92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Přemyslids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1212 hereditary title of kings</a:t>
            </a:r>
          </a:p>
          <a:p>
            <a:r>
              <a:rPr lang="en-GB" dirty="0" smtClean="0"/>
              <a:t>Unified the Czech state </a:t>
            </a:r>
          </a:p>
          <a:p>
            <a:r>
              <a:rPr lang="en-GB" dirty="0" smtClean="0"/>
              <a:t>10-14th century – </a:t>
            </a:r>
            <a:r>
              <a:rPr lang="en-GB" dirty="0" err="1" smtClean="0"/>
              <a:t>Václav</a:t>
            </a:r>
            <a:r>
              <a:rPr lang="en-GB" dirty="0" smtClean="0"/>
              <a:t> I., </a:t>
            </a:r>
            <a:r>
              <a:rPr lang="en-GB" dirty="0" err="1" smtClean="0"/>
              <a:t>Otakar</a:t>
            </a:r>
            <a:r>
              <a:rPr lang="en-GB" dirty="0" smtClean="0"/>
              <a:t> I.</a:t>
            </a:r>
            <a:r>
              <a:rPr lang="cs-CZ" dirty="0" smtClean="0"/>
              <a:t> .. </a:t>
            </a:r>
            <a:r>
              <a:rPr lang="en-GB" dirty="0" smtClean="0"/>
              <a:t>Died by the sword</a:t>
            </a:r>
            <a:r>
              <a:rPr lang="cs-CZ" dirty="0" smtClean="0"/>
              <a:t> 1306</a:t>
            </a:r>
            <a:endParaRPr lang="en-GB" dirty="0" smtClean="0"/>
          </a:p>
          <a:p>
            <a:r>
              <a:rPr lang="en-GB" dirty="0" smtClean="0">
                <a:solidFill>
                  <a:srgbClr val="C00000"/>
                </a:solidFill>
              </a:rPr>
              <a:t>Charles IV. </a:t>
            </a:r>
            <a:r>
              <a:rPr lang="en-GB" dirty="0" smtClean="0"/>
              <a:t>– the Lu</a:t>
            </a:r>
            <a:r>
              <a:rPr lang="cs-CZ" dirty="0" err="1" smtClean="0"/>
              <a:t>xembourg</a:t>
            </a:r>
            <a:r>
              <a:rPr lang="en-GB" dirty="0" smtClean="0"/>
              <a:t> Dynasty – the Holy Roman Emperor, highly-educated man, several languages, , culture-lover, Prague – the royal seat,</a:t>
            </a:r>
            <a:r>
              <a:rPr lang="cs-CZ" dirty="0" smtClean="0"/>
              <a:t> </a:t>
            </a:r>
            <a:r>
              <a:rPr lang="en-GB" dirty="0" smtClean="0"/>
              <a:t>the largest European centre of architecture, arts, education </a:t>
            </a:r>
            <a:r>
              <a:rPr lang="cs-CZ" dirty="0" smtClean="0"/>
              <a:t>(+ </a:t>
            </a:r>
            <a:r>
              <a:rPr lang="en-GB" dirty="0" smtClean="0"/>
              <a:t>son Wenceslas IV.)</a:t>
            </a:r>
            <a:r>
              <a:rPr lang="cs-CZ" dirty="0" smtClean="0"/>
              <a:t> = </a:t>
            </a:r>
            <a:r>
              <a:rPr lang="en-GB" dirty="0" smtClean="0"/>
              <a:t>the Golden Age </a:t>
            </a:r>
          </a:p>
          <a:p>
            <a:r>
              <a:rPr lang="cs-CZ" dirty="0" smtClean="0"/>
              <a:t>C</a:t>
            </a:r>
            <a:r>
              <a:rPr lang="en-GB" dirty="0" err="1" smtClean="0"/>
              <a:t>harles</a:t>
            </a:r>
            <a:r>
              <a:rPr lang="en-GB" dirty="0" smtClean="0"/>
              <a:t> Bridge, </a:t>
            </a:r>
            <a:r>
              <a:rPr lang="en-GB" dirty="0" err="1" smtClean="0"/>
              <a:t>Karlštejn</a:t>
            </a:r>
            <a:r>
              <a:rPr lang="en-GB" dirty="0" smtClean="0"/>
              <a:t> Castle, Charles University</a:t>
            </a:r>
            <a:r>
              <a:rPr lang="cs-CZ" dirty="0" smtClean="0"/>
              <a:t> (1348)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17672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John </a:t>
            </a:r>
            <a:r>
              <a:rPr lang="cs-CZ" dirty="0" err="1" smtClean="0"/>
              <a:t>Huss</a:t>
            </a:r>
            <a:r>
              <a:rPr lang="cs-CZ" dirty="0" smtClean="0"/>
              <a:t> 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16456"/>
            <a:ext cx="3424416" cy="432944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The religious leader</a:t>
            </a:r>
            <a:r>
              <a:rPr lang="cs-CZ" dirty="0" smtClean="0"/>
              <a:t>, </a:t>
            </a:r>
            <a:r>
              <a:rPr lang="en-GB" dirty="0" smtClean="0"/>
              <a:t>professor, dean and rector of Charles University </a:t>
            </a:r>
          </a:p>
          <a:p>
            <a:r>
              <a:rPr lang="en-GB" dirty="0" smtClean="0"/>
              <a:t>Burnt to death at stake </a:t>
            </a:r>
            <a:r>
              <a:rPr lang="en-GB" dirty="0"/>
              <a:t>as a heretic </a:t>
            </a:r>
            <a:r>
              <a:rPr lang="en-GB" dirty="0" smtClean="0"/>
              <a:t>in Konstanz, Germany 1415</a:t>
            </a:r>
          </a:p>
          <a:p>
            <a:r>
              <a:rPr lang="en-GB" dirty="0" smtClean="0"/>
              <a:t>The </a:t>
            </a:r>
            <a:r>
              <a:rPr lang="en-GB" dirty="0" err="1" smtClean="0"/>
              <a:t>Hussite</a:t>
            </a:r>
            <a:r>
              <a:rPr lang="en-GB" dirty="0" smtClean="0"/>
              <a:t> Wars followed in the 15th century, the First Prague Defenestration</a:t>
            </a:r>
            <a:r>
              <a:rPr lang="cs-CZ" dirty="0" smtClean="0"/>
              <a:t> 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112474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456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Habsburgs 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124744"/>
            <a:ext cx="3796279" cy="505327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1526 gained the throne </a:t>
            </a:r>
            <a:endParaRPr lang="cs-CZ" dirty="0" smtClean="0"/>
          </a:p>
          <a:p>
            <a:r>
              <a:rPr lang="en-GB" dirty="0" smtClean="0"/>
              <a:t>The Czech lands - part of the Austro-Hungarian Empire</a:t>
            </a:r>
            <a:endParaRPr lang="cs-CZ" dirty="0" smtClean="0"/>
          </a:p>
          <a:p>
            <a:r>
              <a:rPr lang="en-GB" dirty="0" smtClean="0"/>
              <a:t>Rudolph II. (1576-1612) – Prague the capital and cultural centre of Europe</a:t>
            </a:r>
            <a:r>
              <a:rPr lang="cs-CZ" dirty="0" smtClean="0"/>
              <a:t>, </a:t>
            </a:r>
            <a:r>
              <a:rPr lang="en-GB" dirty="0" smtClean="0"/>
              <a:t>place of mysticism and magic</a:t>
            </a:r>
            <a:r>
              <a:rPr lang="cs-CZ" dirty="0" smtClean="0"/>
              <a:t>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141277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45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Thirty Years War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1618-1648, started by the Second Prague Defenestration</a:t>
            </a:r>
            <a:r>
              <a:rPr lang="cs-CZ" dirty="0" smtClean="0"/>
              <a:t>, </a:t>
            </a:r>
            <a:r>
              <a:rPr lang="en-GB" dirty="0" smtClean="0"/>
              <a:t>a revolt  by protestants against Catholics </a:t>
            </a:r>
          </a:p>
          <a:p>
            <a:r>
              <a:rPr lang="en-GB" dirty="0" smtClean="0"/>
              <a:t>1620 – the Battle on the White Mountain</a:t>
            </a:r>
            <a:r>
              <a:rPr lang="cs-CZ" dirty="0" smtClean="0"/>
              <a:t>, </a:t>
            </a:r>
            <a:r>
              <a:rPr lang="en-GB" dirty="0" smtClean="0"/>
              <a:t>protestants defeated </a:t>
            </a:r>
          </a:p>
          <a:p>
            <a:r>
              <a:rPr lang="en-GB" dirty="0" smtClean="0"/>
              <a:t>Devastating effect on the country – persecution of non-Catholics, strong </a:t>
            </a:r>
            <a:r>
              <a:rPr lang="en-GB" dirty="0" err="1" smtClean="0"/>
              <a:t>Germanisation</a:t>
            </a:r>
            <a:r>
              <a:rPr lang="en-GB" dirty="0" smtClean="0"/>
              <a:t> of the Habsburgs</a:t>
            </a:r>
            <a:endParaRPr lang="cs-CZ" dirty="0" smtClean="0"/>
          </a:p>
          <a:p>
            <a:r>
              <a:rPr lang="en-GB" dirty="0" smtClean="0"/>
              <a:t>The Czech language driven away from schools, business, administration, not used by upper classes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42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Czech National Revival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Stopped </a:t>
            </a:r>
            <a:r>
              <a:rPr lang="en-GB" dirty="0" err="1" smtClean="0"/>
              <a:t>Germanisation</a:t>
            </a:r>
            <a:r>
              <a:rPr lang="en-GB" dirty="0" smtClean="0"/>
              <a:t> </a:t>
            </a:r>
          </a:p>
          <a:p>
            <a:r>
              <a:rPr lang="en-GB" dirty="0" smtClean="0"/>
              <a:t>During 18-19th centuries revived the Czech language, national identity and culture</a:t>
            </a:r>
            <a:endParaRPr lang="cs-CZ" dirty="0" smtClean="0"/>
          </a:p>
          <a:p>
            <a:r>
              <a:rPr lang="en-GB" dirty="0" smtClean="0"/>
              <a:t>Mainly Czech national consciousness</a:t>
            </a:r>
            <a:r>
              <a:rPr lang="cs-CZ" dirty="0" smtClean="0"/>
              <a:t> 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36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Czechoslovak Republic</a:t>
            </a:r>
            <a:r>
              <a:rPr lang="cs-CZ" dirty="0" smtClean="0"/>
              <a:t>, T.G.M.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230078"/>
            <a:ext cx="3518744" cy="4901692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Created after the collapse of the Austro-Hungarian Emperor at the end of WWI in 1918, Czechs and Slovaks unified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T.G. Masaryk </a:t>
            </a:r>
            <a:r>
              <a:rPr lang="en-GB" dirty="0" smtClean="0"/>
              <a:t>elected the first president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12687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60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Munich Agreement, the Protectorate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1938</a:t>
            </a:r>
            <a:r>
              <a:rPr lang="cs-CZ" dirty="0" smtClean="0"/>
              <a:t> </a:t>
            </a:r>
            <a:r>
              <a:rPr lang="en-GB" dirty="0" smtClean="0"/>
              <a:t>a pact among Germany, Italy, Great Britain and France </a:t>
            </a:r>
          </a:p>
          <a:p>
            <a:r>
              <a:rPr lang="en-GB" dirty="0" smtClean="0"/>
              <a:t>1939 - the Sudetenland part of the Third Reich</a:t>
            </a:r>
            <a:r>
              <a:rPr lang="cs-CZ" dirty="0" smtClean="0"/>
              <a:t> </a:t>
            </a:r>
            <a:r>
              <a:rPr lang="en-GB" dirty="0" smtClean="0"/>
              <a:t>(Germany</a:t>
            </a:r>
            <a:r>
              <a:rPr lang="cs-CZ" dirty="0" smtClean="0"/>
              <a:t>)</a:t>
            </a:r>
            <a:r>
              <a:rPr lang="en-GB" dirty="0" smtClean="0"/>
              <a:t> </a:t>
            </a:r>
          </a:p>
          <a:p>
            <a:r>
              <a:rPr lang="en-GB" dirty="0" smtClean="0"/>
              <a:t>The Protectorate of Bohemia and Moravia, Slovakia independent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63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Heydrich, Lidice 1942</a:t>
            </a:r>
            <a:endParaRPr lang="en-GB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Deputy</a:t>
            </a:r>
            <a:r>
              <a:rPr lang="cs-CZ" dirty="0" smtClean="0"/>
              <a:t> Reich </a:t>
            </a:r>
            <a:r>
              <a:rPr lang="en-GB" dirty="0" smtClean="0"/>
              <a:t>Protector</a:t>
            </a:r>
            <a:r>
              <a:rPr lang="cs-CZ" dirty="0" smtClean="0"/>
              <a:t> </a:t>
            </a:r>
            <a:r>
              <a:rPr lang="en-GB" dirty="0" err="1" smtClean="0"/>
              <a:t>Heydrich</a:t>
            </a:r>
            <a:r>
              <a:rPr lang="en-GB" dirty="0" smtClean="0"/>
              <a:t> assassinated </a:t>
            </a:r>
            <a:r>
              <a:rPr lang="cs-CZ" dirty="0" smtClean="0"/>
              <a:t>in Prague</a:t>
            </a:r>
            <a:endParaRPr lang="en-GB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Lidice burnt down in revenge </a:t>
            </a:r>
            <a:endParaRPr lang="en-GB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79106"/>
            <a:ext cx="4135438" cy="2901476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406485"/>
            <a:ext cx="4354857" cy="2901423"/>
          </a:xfrm>
        </p:spPr>
      </p:pic>
      <p:sp>
        <p:nvSpPr>
          <p:cNvPr id="8" name="TextovéPole 7"/>
          <p:cNvSpPr txBox="1"/>
          <p:nvPr/>
        </p:nvSpPr>
        <p:spPr>
          <a:xfrm>
            <a:off x="0" y="2060848"/>
            <a:ext cx="395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19888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623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May Uprising, the Communists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The Communists </a:t>
            </a:r>
          </a:p>
          <a:p>
            <a:r>
              <a:rPr lang="en-GB" dirty="0" smtClean="0"/>
              <a:t>1946 – won the general election</a:t>
            </a:r>
          </a:p>
          <a:p>
            <a:r>
              <a:rPr lang="en-GB" dirty="0" smtClean="0"/>
              <a:t>1948 – came to power</a:t>
            </a:r>
            <a:endParaRPr lang="cs-CZ" dirty="0" smtClean="0"/>
          </a:p>
          <a:p>
            <a:r>
              <a:rPr lang="en-GB" dirty="0" smtClean="0"/>
              <a:t>1960 – new name of the country – the Czechoslovak Socialist Republic </a:t>
            </a:r>
            <a:endParaRPr lang="en-GB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May </a:t>
            </a:r>
            <a:r>
              <a:rPr lang="en-GB" dirty="0" smtClean="0"/>
              <a:t>Uprising</a:t>
            </a:r>
            <a:r>
              <a:rPr lang="cs-CZ" dirty="0" smtClean="0"/>
              <a:t> 1945, </a:t>
            </a:r>
            <a:r>
              <a:rPr lang="en-GB" dirty="0" smtClean="0"/>
              <a:t>the end of WWII</a:t>
            </a:r>
          </a:p>
          <a:p>
            <a:r>
              <a:rPr lang="en-GB" dirty="0" smtClean="0"/>
              <a:t>3 million Sudeten Germans driven away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010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Prague Spring 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145" y="1600200"/>
            <a:ext cx="3030622" cy="3998913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1968 </a:t>
            </a:r>
          </a:p>
          <a:p>
            <a:r>
              <a:rPr lang="en-GB" dirty="0" smtClean="0"/>
              <a:t>Alexander </a:t>
            </a:r>
            <a:r>
              <a:rPr lang="en-GB" dirty="0" err="1" smtClean="0"/>
              <a:t>Dubček</a:t>
            </a:r>
            <a:r>
              <a:rPr lang="en-GB" dirty="0" smtClean="0"/>
              <a:t> – a process of democratisation</a:t>
            </a:r>
          </a:p>
          <a:p>
            <a:r>
              <a:rPr lang="cs-CZ" dirty="0" smtClean="0"/>
              <a:t>O</a:t>
            </a:r>
            <a:r>
              <a:rPr lang="en-GB" dirty="0" smtClean="0"/>
              <a:t>pressed </a:t>
            </a:r>
            <a:r>
              <a:rPr lang="en-GB" dirty="0"/>
              <a:t>by the </a:t>
            </a:r>
            <a:r>
              <a:rPr lang="en-GB" dirty="0" smtClean="0"/>
              <a:t>Soviets</a:t>
            </a:r>
            <a:r>
              <a:rPr lang="cs-CZ" dirty="0" smtClean="0"/>
              <a:t>, t</a:t>
            </a:r>
            <a:r>
              <a:rPr lang="en-GB" dirty="0" smtClean="0"/>
              <a:t>he Armies of Warsaw Pact occupied country</a:t>
            </a:r>
          </a:p>
          <a:p>
            <a:r>
              <a:rPr lang="en-GB" dirty="0" smtClean="0"/>
              <a:t>Normalization followed</a:t>
            </a:r>
            <a:r>
              <a:rPr lang="cs-CZ" dirty="0" smtClean="0"/>
              <a:t> </a:t>
            </a:r>
            <a:r>
              <a:rPr lang="en-GB" dirty="0" smtClean="0"/>
              <a:t>for about 20 years 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13407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159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Charter 77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1977</a:t>
            </a:r>
          </a:p>
          <a:p>
            <a:r>
              <a:rPr lang="en-GB" dirty="0" smtClean="0"/>
              <a:t>An informal movement </a:t>
            </a:r>
            <a:r>
              <a:rPr lang="cs-CZ" dirty="0" smtClean="0"/>
              <a:t>in </a:t>
            </a:r>
            <a:r>
              <a:rPr lang="cs-CZ" dirty="0" err="1" smtClean="0"/>
              <a:t>Communist</a:t>
            </a:r>
            <a:r>
              <a:rPr lang="cs-CZ" dirty="0" smtClean="0"/>
              <a:t> </a:t>
            </a:r>
            <a:r>
              <a:rPr lang="en-GB" dirty="0" smtClean="0"/>
              <a:t>Czechoslovakia</a:t>
            </a:r>
          </a:p>
          <a:p>
            <a:r>
              <a:rPr lang="en-GB" dirty="0" smtClean="0"/>
              <a:t>Named after the document (from 1977)</a:t>
            </a:r>
          </a:p>
          <a:p>
            <a:r>
              <a:rPr lang="en-GB" dirty="0" smtClean="0"/>
              <a:t>Founders: </a:t>
            </a:r>
            <a:r>
              <a:rPr lang="en-GB" dirty="0" err="1" smtClean="0"/>
              <a:t>Václav</a:t>
            </a:r>
            <a:r>
              <a:rPr lang="en-GB" dirty="0" smtClean="0"/>
              <a:t> Havel, </a:t>
            </a:r>
            <a:r>
              <a:rPr lang="en-GB" dirty="0" err="1" smtClean="0"/>
              <a:t>Zdeněk</a:t>
            </a:r>
            <a:r>
              <a:rPr lang="en-GB" dirty="0" smtClean="0"/>
              <a:t> </a:t>
            </a:r>
            <a:r>
              <a:rPr lang="en-GB" dirty="0" err="1" smtClean="0"/>
              <a:t>Mlynář</a:t>
            </a:r>
            <a:r>
              <a:rPr lang="en-GB" dirty="0" smtClean="0"/>
              <a:t>, </a:t>
            </a:r>
            <a:r>
              <a:rPr lang="en-GB" dirty="0" err="1" smtClean="0"/>
              <a:t>Jiří</a:t>
            </a:r>
            <a:r>
              <a:rPr lang="en-GB" dirty="0" smtClean="0"/>
              <a:t> </a:t>
            </a:r>
            <a:r>
              <a:rPr lang="en-GB" dirty="0" err="1" smtClean="0"/>
              <a:t>Hájek</a:t>
            </a:r>
            <a:r>
              <a:rPr lang="en-GB" dirty="0" smtClean="0"/>
              <a:t>, </a:t>
            </a:r>
            <a:r>
              <a:rPr lang="en-GB" dirty="0" err="1" smtClean="0"/>
              <a:t>Pavel</a:t>
            </a:r>
            <a:r>
              <a:rPr lang="en-GB" dirty="0" smtClean="0"/>
              <a:t> </a:t>
            </a:r>
            <a:r>
              <a:rPr lang="en-GB" dirty="0" err="1" smtClean="0"/>
              <a:t>Kohout</a:t>
            </a:r>
            <a:r>
              <a:rPr lang="en-GB" dirty="0" smtClean="0"/>
              <a:t> </a:t>
            </a:r>
          </a:p>
          <a:p>
            <a:r>
              <a:rPr lang="en-GB" dirty="0" smtClean="0"/>
              <a:t>Criticized the government </a:t>
            </a:r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056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Velvet Revolution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263788"/>
            <a:ext cx="3207992" cy="4922749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1989</a:t>
            </a:r>
          </a:p>
          <a:p>
            <a:r>
              <a:rPr lang="en-GB" dirty="0" smtClean="0"/>
              <a:t>Freedom gained through a peaceful revolution </a:t>
            </a:r>
            <a:endParaRPr lang="cs-CZ" dirty="0" smtClean="0"/>
          </a:p>
          <a:p>
            <a:r>
              <a:rPr lang="en-GB" dirty="0" smtClean="0"/>
              <a:t>The end of communism</a:t>
            </a:r>
            <a:r>
              <a:rPr lang="cs-CZ" dirty="0" smtClean="0"/>
              <a:t> </a:t>
            </a:r>
            <a:endParaRPr lang="en-GB" dirty="0" smtClean="0"/>
          </a:p>
          <a:p>
            <a:r>
              <a:rPr lang="en-GB" dirty="0" smtClean="0"/>
              <a:t>The Civic Forum founded</a:t>
            </a:r>
          </a:p>
          <a:p>
            <a:r>
              <a:rPr lang="en-GB" dirty="0" err="1" smtClean="0"/>
              <a:t>Václav</a:t>
            </a:r>
            <a:r>
              <a:rPr lang="en-GB" dirty="0" smtClean="0"/>
              <a:t> Havel became president of democratic Czechoslovakia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13407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306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Split of Czechoslovakia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348880"/>
            <a:ext cx="4608761" cy="2396555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1993 </a:t>
            </a:r>
            <a:r>
              <a:rPr lang="en-GB" dirty="0" smtClean="0"/>
              <a:t>– Czechoslovakia split into two independent countries: the Czech Republic and the Slovak Republic </a:t>
            </a:r>
            <a:r>
              <a:rPr lang="cs-CZ" dirty="0" smtClean="0"/>
              <a:t>(Slovakia)</a:t>
            </a:r>
          </a:p>
          <a:p>
            <a:r>
              <a:rPr lang="en-GB" dirty="0" smtClean="0"/>
              <a:t>= the Velvet Divorce</a:t>
            </a:r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162880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35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NATO, the EU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1999 – the CR joined NATO, also applied for a membership in the EU </a:t>
            </a:r>
          </a:p>
          <a:p>
            <a:r>
              <a:rPr lang="en-GB" dirty="0" smtClean="0"/>
              <a:t>2004 – the CR joined the EU</a:t>
            </a:r>
            <a:endParaRPr lang="cs-CZ" dirty="0" smtClean="0"/>
          </a:p>
          <a:p>
            <a:r>
              <a:rPr lang="cs-CZ" dirty="0" smtClean="0"/>
              <a:t>2007 – </a:t>
            </a:r>
            <a:r>
              <a:rPr lang="en-GB" dirty="0" smtClean="0"/>
              <a:t>the CR a member of the Schengen Area</a:t>
            </a:r>
            <a:r>
              <a:rPr lang="cs-CZ" smtClean="0"/>
              <a:t>  </a:t>
            </a:r>
            <a:endParaRPr lang="cs-CZ" dirty="0" smtClean="0"/>
          </a:p>
          <a:p>
            <a:r>
              <a:rPr lang="cs-CZ" dirty="0" smtClean="0"/>
              <a:t>(</a:t>
            </a:r>
            <a:r>
              <a:rPr lang="en-GB" dirty="0" smtClean="0"/>
              <a:t>NATO = the North Atlantic Treaty Organization,</a:t>
            </a:r>
          </a:p>
          <a:p>
            <a:r>
              <a:rPr lang="en-GB" dirty="0" smtClean="0"/>
              <a:t>The EU = the European Union)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94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 smtClean="0"/>
              <a:t>Put the following historical events in the correct order </a:t>
            </a:r>
            <a:endParaRPr lang="en-GB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600" dirty="0"/>
              <a:t>Split of Czechoslovakia </a:t>
            </a:r>
            <a:endParaRPr lang="cs-CZ" sz="1600" dirty="0" smtClean="0"/>
          </a:p>
          <a:p>
            <a:r>
              <a:rPr lang="en-GB" sz="1600" dirty="0"/>
              <a:t>The Czech National Revival </a:t>
            </a:r>
            <a:endParaRPr lang="cs-CZ" sz="1600" dirty="0" smtClean="0"/>
          </a:p>
          <a:p>
            <a:r>
              <a:rPr lang="en-GB" sz="1600" dirty="0"/>
              <a:t>The rule of Communist </a:t>
            </a:r>
            <a:r>
              <a:rPr lang="en-GB" sz="1600" dirty="0" smtClean="0"/>
              <a:t>Party</a:t>
            </a:r>
            <a:endParaRPr lang="cs-CZ" sz="1600" dirty="0" smtClean="0"/>
          </a:p>
          <a:p>
            <a:r>
              <a:rPr lang="cs-CZ" sz="1600" dirty="0"/>
              <a:t>NATO, </a:t>
            </a:r>
            <a:r>
              <a:rPr lang="en-GB" sz="1600" dirty="0"/>
              <a:t>the </a:t>
            </a:r>
            <a:r>
              <a:rPr lang="en-GB" sz="1600" dirty="0" smtClean="0"/>
              <a:t>EU</a:t>
            </a:r>
            <a:endParaRPr lang="cs-CZ" sz="1600" dirty="0" smtClean="0"/>
          </a:p>
          <a:p>
            <a:r>
              <a:rPr lang="cs-CZ" sz="1600" dirty="0"/>
              <a:t>Charter </a:t>
            </a:r>
            <a:r>
              <a:rPr lang="cs-CZ" sz="1600" dirty="0" smtClean="0"/>
              <a:t>77</a:t>
            </a:r>
          </a:p>
          <a:p>
            <a:r>
              <a:rPr lang="en-GB" sz="1600" dirty="0" smtClean="0"/>
              <a:t>Tribes </a:t>
            </a:r>
            <a:endParaRPr lang="cs-CZ" sz="1600" dirty="0" smtClean="0"/>
          </a:p>
          <a:p>
            <a:r>
              <a:rPr lang="en-GB" sz="1600" dirty="0"/>
              <a:t>The Habsburgs</a:t>
            </a:r>
            <a:r>
              <a:rPr lang="cs-CZ" sz="1600" dirty="0"/>
              <a:t>, </a:t>
            </a:r>
            <a:r>
              <a:rPr lang="cs-CZ" sz="1600" dirty="0" err="1"/>
              <a:t>Rudolph</a:t>
            </a:r>
            <a:r>
              <a:rPr lang="cs-CZ" sz="1600" dirty="0"/>
              <a:t> II</a:t>
            </a:r>
            <a:r>
              <a:rPr lang="cs-CZ" sz="1600" dirty="0" smtClean="0"/>
              <a:t>.</a:t>
            </a:r>
            <a:endParaRPr lang="en-GB" sz="1600" dirty="0"/>
          </a:p>
          <a:p>
            <a:r>
              <a:rPr lang="en-GB" sz="1600" dirty="0"/>
              <a:t>The Munich Agreement</a:t>
            </a:r>
            <a:r>
              <a:rPr lang="cs-CZ" sz="1600" dirty="0"/>
              <a:t>, t</a:t>
            </a:r>
            <a:r>
              <a:rPr lang="en-GB" sz="1600" dirty="0"/>
              <a:t>he Protectorate of Bohemia and Moravia </a:t>
            </a:r>
            <a:endParaRPr lang="cs-CZ" sz="1600" dirty="0" smtClean="0"/>
          </a:p>
          <a:p>
            <a:r>
              <a:rPr lang="en-GB" sz="1600" dirty="0"/>
              <a:t>The </a:t>
            </a:r>
            <a:r>
              <a:rPr lang="en-GB" sz="1600" dirty="0" err="1"/>
              <a:t>Přemyslids</a:t>
            </a:r>
            <a:r>
              <a:rPr lang="cs-CZ" sz="1600" dirty="0"/>
              <a:t>,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Luxembourgh</a:t>
            </a:r>
            <a:endParaRPr lang="cs-CZ" sz="1600" dirty="0" smtClean="0"/>
          </a:p>
          <a:p>
            <a:r>
              <a:rPr lang="en-GB" sz="1600" dirty="0"/>
              <a:t>The Velvet Revolution</a:t>
            </a:r>
            <a:r>
              <a:rPr lang="cs-CZ" sz="1600" dirty="0"/>
              <a:t>, Václav </a:t>
            </a:r>
            <a:r>
              <a:rPr lang="cs-CZ" sz="1600" dirty="0" smtClean="0"/>
              <a:t>Havel</a:t>
            </a:r>
          </a:p>
          <a:p>
            <a:r>
              <a:rPr lang="en-GB" sz="1600" dirty="0"/>
              <a:t>The Thirty Years </a:t>
            </a:r>
            <a:r>
              <a:rPr lang="en-GB" sz="1600" dirty="0" smtClean="0"/>
              <a:t>War</a:t>
            </a:r>
            <a:r>
              <a:rPr lang="cs-CZ" sz="1600" dirty="0" smtClean="0"/>
              <a:t> </a:t>
            </a:r>
            <a:r>
              <a:rPr lang="en-GB" sz="1600" dirty="0" smtClean="0"/>
              <a:t> </a:t>
            </a:r>
            <a:endParaRPr lang="cs-CZ" sz="1600" dirty="0" smtClean="0"/>
          </a:p>
          <a:p>
            <a:r>
              <a:rPr lang="en-GB" sz="1600" dirty="0"/>
              <a:t>The Czechoslovak Republic</a:t>
            </a:r>
            <a:r>
              <a:rPr lang="cs-CZ" sz="1600" dirty="0"/>
              <a:t>, T.G. </a:t>
            </a:r>
            <a:r>
              <a:rPr lang="cs-CZ" sz="1600" dirty="0" smtClean="0"/>
              <a:t>Masaryk</a:t>
            </a:r>
            <a:endParaRPr lang="en-GB" sz="1600" dirty="0"/>
          </a:p>
          <a:p>
            <a:r>
              <a:rPr lang="en-GB" sz="1600" dirty="0"/>
              <a:t>John Huss </a:t>
            </a:r>
          </a:p>
          <a:p>
            <a:r>
              <a:rPr lang="en-GB" sz="1600" dirty="0" smtClean="0"/>
              <a:t>Prague </a:t>
            </a:r>
            <a:r>
              <a:rPr lang="en-GB" sz="1600" dirty="0"/>
              <a:t>Spring</a:t>
            </a:r>
            <a:r>
              <a:rPr lang="cs-CZ" sz="1600" dirty="0"/>
              <a:t> </a:t>
            </a:r>
            <a:r>
              <a:rPr lang="en-GB" sz="1600" dirty="0"/>
              <a:t> </a:t>
            </a:r>
            <a:r>
              <a:rPr lang="en-GB" sz="1600" dirty="0" smtClean="0"/>
              <a:t> </a:t>
            </a:r>
            <a:r>
              <a:rPr lang="cs-CZ" sz="1600" dirty="0" smtClean="0"/>
              <a:t> </a:t>
            </a:r>
            <a:endParaRPr lang="cs-CZ" sz="1600" dirty="0"/>
          </a:p>
          <a:p>
            <a:r>
              <a:rPr lang="en-GB" sz="1600" dirty="0"/>
              <a:t>May Uprising</a:t>
            </a:r>
            <a:r>
              <a:rPr lang="cs-CZ" sz="1600" dirty="0"/>
              <a:t> </a:t>
            </a:r>
            <a:endParaRPr lang="cs-CZ" sz="1600" dirty="0" smtClean="0"/>
          </a:p>
          <a:p>
            <a:r>
              <a:rPr lang="en-GB" sz="1600" dirty="0" err="1" smtClean="0"/>
              <a:t>Samo</a:t>
            </a:r>
            <a:r>
              <a:rPr lang="en-GB" sz="1600" dirty="0" smtClean="0"/>
              <a:t> </a:t>
            </a:r>
            <a:r>
              <a:rPr lang="en-GB" sz="1600" dirty="0"/>
              <a:t>– Slavic state, Great </a:t>
            </a:r>
            <a:r>
              <a:rPr lang="en-GB" sz="1600" dirty="0" smtClean="0"/>
              <a:t>Moravia</a:t>
            </a:r>
            <a:endParaRPr lang="cs-CZ" sz="1600" dirty="0"/>
          </a:p>
          <a:p>
            <a:r>
              <a:rPr lang="cs-CZ" sz="1600" dirty="0" smtClean="0"/>
              <a:t>Heydrich</a:t>
            </a:r>
            <a:r>
              <a:rPr lang="cs-CZ" sz="1600" dirty="0"/>
              <a:t>, Lidice</a:t>
            </a:r>
            <a:endParaRPr lang="en-GB" sz="1600" dirty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52381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seznam použité literatury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Pictures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4800" dirty="0" smtClean="0"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Commons.wikimedia.org</a:t>
            </a:r>
            <a:r>
              <a:rPr lang="pt-BR" sz="4800" dirty="0" smtClean="0">
                <a:latin typeface="Times New Roman" pitchFamily="18" charset="0"/>
                <a:cs typeface="Times New Roman" pitchFamily="18" charset="0"/>
              </a:rPr>
              <a:t> [online]. [cit. 8.10.2012]. Dostupný na WWW: </a:t>
            </a:r>
            <a:r>
              <a:rPr lang="pt-BR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http://commons.wikimedia.org/wiki/File:Jan_hus_1.jpg</a:t>
            </a:r>
            <a:r>
              <a:rPr lang="pt-BR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WIERX ANTON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. Commons.wikimedia.org</a:t>
            </a:r>
            <a:r>
              <a:rPr lang="pt-BR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[online]. [cit. 8.10.2012]. Dostupný na WWW: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://commons.wikimedia.org/wiki/File:Rudolf_II.imperator.png 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ŠECHTL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. Commons.wikimedia.org</a:t>
            </a:r>
            <a:r>
              <a:rPr lang="pt-BR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[online]. [cit. 8.10.2012]. Dostupný na WWW: </a:t>
            </a:r>
            <a:r>
              <a:rPr lang="cs-CZ" sz="4800" i="1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4800" i="1" dirty="0">
                <a:latin typeface="Times New Roman" pitchFamily="18" charset="0"/>
                <a:cs typeface="Times New Roman" pitchFamily="18" charset="0"/>
              </a:rPr>
              <a:t>://commons.wikimedia.org/wiki/File:Tom%C3%A1%C5%A1_G_Masaryk1918.jpg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pt-BR" sz="4800" dirty="0" smtClean="0"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Commons.wikimedia.org </a:t>
            </a:r>
            <a:r>
              <a:rPr lang="pt-BR" sz="4800" dirty="0" smtClean="0">
                <a:latin typeface="Times New Roman" pitchFamily="18" charset="0"/>
                <a:cs typeface="Times New Roman" pitchFamily="18" charset="0"/>
              </a:rPr>
              <a:t>[online]. [cit. 8.10.2012]. Dostupný na WWW: </a:t>
            </a:r>
            <a:r>
              <a:rPr lang="pt-BR" sz="4800" i="1" dirty="0">
                <a:latin typeface="Times New Roman" pitchFamily="18" charset="0"/>
                <a:cs typeface="Times New Roman" pitchFamily="18" charset="0"/>
              </a:rPr>
              <a:t>http://commons.wikimedia.org/wiki/File:Heydrich_1934.jpeg</a:t>
            </a:r>
            <a:r>
              <a:rPr lang="pt-BR" sz="4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PS-2507 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(PETER STEHLIK).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Commons.wikimedia.org [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]. [cit. 8.10.2012]. Dostupný na WWW: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sz="4800" i="1" dirty="0">
                <a:latin typeface="Times New Roman" pitchFamily="18" charset="0"/>
                <a:cs typeface="Times New Roman" pitchFamily="18" charset="0"/>
              </a:rPr>
              <a:t> http://commons.wikimedia.org/wiki/File:Peter_Stehlik_2009.05.12_Lidice_004a.jpg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 &gt;. 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BODAJOZEF.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Commons.wikimedia.org [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]. [cit. 8.10.2012]. Dostupný na WWW: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sz="4800" i="1" dirty="0">
                <a:latin typeface="Times New Roman" pitchFamily="18" charset="0"/>
                <a:cs typeface="Times New Roman" pitchFamily="18" charset="0"/>
              </a:rPr>
              <a:t> http://commons.wikimedia.org/wiki/File:Alexander_Dubcek.jpg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 &gt;. 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MD.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ommons.wikimedia.org [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]. [cit. 8.10.2012]. Dostupný na WWW: </a:t>
            </a:r>
            <a:r>
              <a:rPr lang="cs-CZ" sz="4800" i="1" dirty="0">
                <a:latin typeface="Times New Roman" pitchFamily="18" charset="0"/>
                <a:cs typeface="Times New Roman" pitchFamily="18" charset="0"/>
              </a:rPr>
              <a:t>http://commons.wikimedia.org/wiki/File:Velvet_Revolution_Prague_Poster,_Nov._1989.jpg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JONESY 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22.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commons.wikimedia.org [online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]. [cit. 8.10.2012]. Dostupný na WWW: </a:t>
            </a:r>
            <a:r>
              <a:rPr lang="cs-CZ" sz="4800" i="1" dirty="0">
                <a:latin typeface="Times New Roman" pitchFamily="18" charset="0"/>
                <a:cs typeface="Times New Roman" pitchFamily="18" charset="0"/>
              </a:rPr>
              <a:t>http://commons.wikimedia.org/wiki/File:Czechoslovakia_color.png</a:t>
            </a: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07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Zdroje a seznam použité literatury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200" dirty="0"/>
              <a:t>AUTOR NEUVEDEN. </a:t>
            </a:r>
            <a:r>
              <a:rPr lang="cs-CZ" sz="1200" i="1" dirty="0" err="1"/>
              <a:t>The</a:t>
            </a:r>
            <a:r>
              <a:rPr lang="cs-CZ" sz="1200" i="1" dirty="0"/>
              <a:t> Czech Republic</a:t>
            </a:r>
            <a:r>
              <a:rPr lang="cs-CZ" sz="1200" dirty="0"/>
              <a:t> [online]. [cit. 22.10.2012]. Dostupný na WWW: &lt;http://skola.amoskadan.cz/</a:t>
            </a:r>
            <a:r>
              <a:rPr lang="cs-CZ" sz="1200" dirty="0" err="1"/>
              <a:t>s_aj</a:t>
            </a:r>
            <a:r>
              <a:rPr lang="cs-CZ" sz="1200" dirty="0"/>
              <a:t>/</a:t>
            </a:r>
            <a:r>
              <a:rPr lang="cs-CZ" sz="1200" dirty="0" err="1"/>
              <a:t>ajhtm</a:t>
            </a:r>
            <a:r>
              <a:rPr lang="cs-CZ" sz="1200" dirty="0"/>
              <a:t>/</a:t>
            </a:r>
            <a:r>
              <a:rPr lang="cs-CZ" sz="1200" dirty="0" err="1"/>
              <a:t>at</a:t>
            </a:r>
            <a:r>
              <a:rPr lang="cs-CZ" sz="1200" dirty="0"/>
              <a:t>/at24.htm&gt;. </a:t>
            </a:r>
          </a:p>
          <a:p>
            <a:r>
              <a:rPr lang="cs-CZ" sz="1200" dirty="0" smtClean="0"/>
              <a:t>SMITH-DLOUHÁ </a:t>
            </a:r>
            <a:r>
              <a:rPr lang="cs-CZ" sz="1200" dirty="0"/>
              <a:t>a kol. </a:t>
            </a:r>
            <a:r>
              <a:rPr lang="cs-CZ" sz="1200" i="1" dirty="0"/>
              <a:t>Angličtina – otázky a odpovědi .. Nejen k maturitě</a:t>
            </a:r>
            <a:r>
              <a:rPr lang="cs-CZ" sz="1200" dirty="0"/>
              <a:t>. Dubicko: INFOA, 2008, ISBN 978-80-7240-489-6. </a:t>
            </a:r>
            <a:endParaRPr lang="cs-CZ" sz="1200" dirty="0" smtClean="0"/>
          </a:p>
          <a:p>
            <a:r>
              <a:rPr lang="cs-CZ" sz="1200" dirty="0"/>
              <a:t>AUTOR NEUVEDEN. </a:t>
            </a:r>
            <a:r>
              <a:rPr lang="cs-CZ" sz="1200" i="1" dirty="0"/>
              <a:t>Maturita </a:t>
            </a:r>
            <a:r>
              <a:rPr lang="cs-CZ" sz="1200" i="1" dirty="0" err="1"/>
              <a:t>Card</a:t>
            </a:r>
            <a:r>
              <a:rPr lang="cs-CZ" sz="1200" i="1" dirty="0"/>
              <a:t> 25: </a:t>
            </a:r>
            <a:r>
              <a:rPr lang="cs-CZ" sz="1200" i="1" dirty="0" err="1"/>
              <a:t>the</a:t>
            </a:r>
            <a:r>
              <a:rPr lang="cs-CZ" sz="1200" i="1" dirty="0"/>
              <a:t> Czech Republic</a:t>
            </a:r>
            <a:r>
              <a:rPr lang="cs-CZ" sz="1200" dirty="0"/>
              <a:t> [online]. [cit. 22.10.2012]. Dostupný na WWW: &lt;http://www.bridge-online.cz/maturita/</a:t>
            </a:r>
            <a:r>
              <a:rPr lang="cs-CZ" sz="1200" dirty="0" err="1"/>
              <a:t>maturitni</a:t>
            </a:r>
            <a:r>
              <a:rPr lang="cs-CZ" sz="1200" dirty="0"/>
              <a:t>-karty</a:t>
            </a:r>
            <a:r>
              <a:rPr lang="cs-CZ" sz="1200" dirty="0" smtClean="0"/>
              <a:t>&gt;.</a:t>
            </a:r>
          </a:p>
          <a:p>
            <a:r>
              <a:rPr lang="cs-CZ" sz="1200" dirty="0"/>
              <a:t>PERNICOVÁ Z.; LUHANOVÁ M.; PHILIPS P.. </a:t>
            </a:r>
            <a:r>
              <a:rPr lang="cs-CZ" sz="1200" i="1" dirty="0" err="1"/>
              <a:t>The</a:t>
            </a:r>
            <a:r>
              <a:rPr lang="cs-CZ" sz="1200" i="1" dirty="0"/>
              <a:t> Czech Republic</a:t>
            </a:r>
            <a:r>
              <a:rPr lang="cs-CZ" sz="1200" dirty="0"/>
              <a:t> [online]. [cit. 22.10.2012]. Dostupný na WWW: &lt;http://www.bridge-online.cz/</a:t>
            </a:r>
            <a:r>
              <a:rPr lang="cs-CZ" sz="1200" dirty="0" err="1"/>
              <a:t>aitom</a:t>
            </a:r>
            <a:r>
              <a:rPr lang="cs-CZ" sz="1200" dirty="0"/>
              <a:t>/</a:t>
            </a:r>
            <a:r>
              <a:rPr lang="cs-CZ" sz="1200" dirty="0" err="1"/>
              <a:t>upload</a:t>
            </a:r>
            <a:r>
              <a:rPr lang="cs-CZ" sz="1200" dirty="0"/>
              <a:t>/maturita/</a:t>
            </a:r>
            <a:r>
              <a:rPr lang="cs-CZ" sz="1200" dirty="0" err="1"/>
              <a:t>temata</a:t>
            </a:r>
            <a:r>
              <a:rPr lang="cs-CZ" sz="1200" dirty="0"/>
              <a:t>/15_the_czech_personalities.pdf</a:t>
            </a:r>
            <a:r>
              <a:rPr lang="cs-CZ" sz="1200" dirty="0" smtClean="0"/>
              <a:t>&gt;.</a:t>
            </a:r>
          </a:p>
          <a:p>
            <a:r>
              <a:rPr lang="cs-CZ" sz="1200" dirty="0"/>
              <a:t>AUTOR NEUVEDEN. </a:t>
            </a:r>
            <a:r>
              <a:rPr lang="cs-CZ" sz="1200" i="1" dirty="0"/>
              <a:t>Charter 77</a:t>
            </a:r>
            <a:r>
              <a:rPr lang="cs-CZ" sz="1200" dirty="0"/>
              <a:t> [online]. [cit. </a:t>
            </a:r>
            <a:r>
              <a:rPr lang="cs-CZ" sz="1200" dirty="0" smtClean="0"/>
              <a:t>8.10.2012</a:t>
            </a:r>
            <a:r>
              <a:rPr lang="cs-CZ" sz="1200" dirty="0"/>
              <a:t>]. Dostupný na WWW: http://en.wikipedia.org/wiki/Charter_77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79714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256</TotalTime>
  <Words>1213</Words>
  <Application>Microsoft Office PowerPoint</Application>
  <PresentationFormat>Předvádění na obrazovce (4:3)</PresentationFormat>
  <Paragraphs>161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Motiv1</vt:lpstr>
      <vt:lpstr>History </vt:lpstr>
      <vt:lpstr>Anotace </vt:lpstr>
      <vt:lpstr>Contents </vt:lpstr>
      <vt:lpstr>Contents </vt:lpstr>
      <vt:lpstr>Tribes, Samo</vt:lpstr>
      <vt:lpstr>The Přemyslids </vt:lpstr>
      <vt:lpstr>John Huss </vt:lpstr>
      <vt:lpstr>The Habsburgs </vt:lpstr>
      <vt:lpstr>The Thirty Years War </vt:lpstr>
      <vt:lpstr>The Czech National Revival </vt:lpstr>
      <vt:lpstr>The Czechoslovak Republic, T.G.M. </vt:lpstr>
      <vt:lpstr>The Munich Agreement, the Protectorate</vt:lpstr>
      <vt:lpstr>Heydrich, Lidice 1942</vt:lpstr>
      <vt:lpstr>May Uprising, the Communists </vt:lpstr>
      <vt:lpstr>Prague Spring </vt:lpstr>
      <vt:lpstr>Charter 77 </vt:lpstr>
      <vt:lpstr>The Velvet Revolution</vt:lpstr>
      <vt:lpstr>Split of Czechoslovakia</vt:lpstr>
      <vt:lpstr>NATO, the EU</vt:lpstr>
      <vt:lpstr>Put the following historical events in the correct order </vt:lpstr>
      <vt:lpstr>Zdroje a seznam použité literatury</vt:lpstr>
      <vt:lpstr>Zdroje a seznam použité literatury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</dc:title>
  <dc:creator>pc</dc:creator>
  <cp:lastModifiedBy>ht</cp:lastModifiedBy>
  <cp:revision>34</cp:revision>
  <dcterms:created xsi:type="dcterms:W3CDTF">2012-08-17T11:11:10Z</dcterms:created>
  <dcterms:modified xsi:type="dcterms:W3CDTF">2013-01-18T13:35:34Z</dcterms:modified>
</cp:coreProperties>
</file>