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68" r:id="rId3"/>
    <p:sldId id="257" r:id="rId4"/>
    <p:sldId id="260" r:id="rId5"/>
    <p:sldId id="261" r:id="rId6"/>
    <p:sldId id="264" r:id="rId7"/>
    <p:sldId id="262" r:id="rId8"/>
    <p:sldId id="266" r:id="rId9"/>
    <p:sldId id="263" r:id="rId10"/>
    <p:sldId id="267" r:id="rId11"/>
    <p:sldId id="269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E7E676-C77C-437C-881D-FB319E370A99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F07B38-9475-467F-88F3-7872C0D670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29529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/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FFB06B-892E-419C-B564-9DB6459E7E2D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E898A04-E7B8-479E-8F63-18005C2EBD2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850" y="6308725"/>
            <a:ext cx="5713413" cy="365125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637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FFB06B-892E-419C-B564-9DB6459E7E2D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8813" y="6356350"/>
            <a:ext cx="2627312" cy="365125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898A04-E7B8-479E-8F63-18005C2EB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558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12"/>
          <p:cNvSpPr txBox="1">
            <a:spLocks noChangeArrowheads="1"/>
          </p:cNvSpPr>
          <p:nvPr/>
        </p:nvSpPr>
        <p:spPr bwMode="auto">
          <a:xfrm>
            <a:off x="714375" y="5715000"/>
            <a:ext cx="76723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1000">
                <a:latin typeface="Bookman Old Style" pitchFamily="18" charset="0"/>
              </a:rPr>
              <a:t>Materiál je určen pro bezplatné používání pro potřeby výuky a vzdělávání na všech typech škol a školských zařízeních. </a:t>
            </a:r>
          </a:p>
          <a:p>
            <a:pPr algn="ctr" eaLnBrk="1" hangingPunct="1"/>
            <a:r>
              <a:rPr lang="cs-CZ" sz="1000">
                <a:latin typeface="Bookman Old Style" pitchFamily="18" charset="0"/>
              </a:rPr>
              <a:t>Jakékoliv další využití podléhá autorskému zákonu.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FFB06B-892E-419C-B564-9DB6459E7E2D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898A04-E7B8-479E-8F63-18005C2EB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016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7" name="Obrázek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FFB06B-892E-419C-B564-9DB6459E7E2D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898A04-E7B8-479E-8F63-18005C2EB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226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DBFFB06B-892E-419C-B564-9DB6459E7E2D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8E898A04-E7B8-479E-8F63-18005C2EB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143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fld id="{DBFFB06B-892E-419C-B564-9DB6459E7E2D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8E898A04-E7B8-479E-8F63-18005C2EB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069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FFB06B-892E-419C-B564-9DB6459E7E2D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898A04-E7B8-479E-8F63-18005C2EB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034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FFB06B-892E-419C-B564-9DB6459E7E2D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898A04-E7B8-479E-8F63-18005C2EB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910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FFB06B-892E-419C-B564-9DB6459E7E2D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898A04-E7B8-479E-8F63-18005C2EB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963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FFB06B-892E-419C-B564-9DB6459E7E2D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898A04-E7B8-479E-8F63-18005C2EB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43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FFB06B-892E-419C-B564-9DB6459E7E2D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898A04-E7B8-479E-8F63-18005C2EB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1334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325" y="5961063"/>
            <a:ext cx="2384425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FFB06B-892E-419C-B564-9DB6459E7E2D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898A04-E7B8-479E-8F63-18005C2EB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0294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FFB06B-892E-419C-B564-9DB6459E7E2D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898A04-E7B8-479E-8F63-18005C2EB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713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88"/>
            <a:ext cx="8229600" cy="8397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DBFFB06B-892E-419C-B564-9DB6459E7E2D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8E898A04-E7B8-479E-8F63-18005C2EBD2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3" name="TextovéPole 9"/>
          <p:cNvSpPr txBox="1">
            <a:spLocks noChangeArrowheads="1"/>
          </p:cNvSpPr>
          <p:nvPr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140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  <p:sp>
        <p:nvSpPr>
          <p:cNvPr id="1034" name="TextovéPole 10"/>
          <p:cNvSpPr txBox="1">
            <a:spLocks noChangeArrowheads="1"/>
          </p:cNvSpPr>
          <p:nvPr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140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  <a:lvl2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2pPr>
      <a:lvl3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3pPr>
      <a:lvl4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4pPr>
      <a:lvl5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5pPr>
      <a:lvl6pPr marL="4572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6pPr>
      <a:lvl7pPr marL="9144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7pPr>
      <a:lvl8pPr marL="13716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8pPr>
      <a:lvl9pPr marL="18288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National economy </a:t>
            </a:r>
            <a:endParaRPr lang="en-GB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Mgr. Zuzana Hnátová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7994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cs-CZ" dirty="0"/>
              <a:t>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Kód Dumu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: 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VY_32_INOVACE_1.AJ.05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Číslo projektu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:  CZ.1.07/1.5.00/34.0114</a:t>
            </a:r>
          </a:p>
          <a:p>
            <a:pPr lvl="0"/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Vytvořeno: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říjen 2012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Ročník: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3. ročník  a 4. ročník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- čtyřleté gymnázium (RVP-G)</a:t>
            </a:r>
          </a:p>
          <a:p>
            <a:pPr lvl="0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                      Septima a Oktáva - osmileté gymnázium (RVP-G)</a:t>
            </a:r>
          </a:p>
          <a:p>
            <a:pPr marL="0" lvl="0" indent="0">
              <a:buNone/>
            </a:pP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Vzdělávací oblast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: Jazyk a jazyková komunikace</a:t>
            </a:r>
          </a:p>
          <a:p>
            <a:pPr marL="0" lvl="0" indent="0">
              <a:buNone/>
            </a:pP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Vzdělávací obor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: Anglický jazyk</a:t>
            </a:r>
          </a:p>
          <a:p>
            <a:pPr lvl="0"/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Tematický okruh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cs-CZ" sz="1200" b="1" dirty="0" err="1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 Czech Republic – </a:t>
            </a:r>
            <a:r>
              <a:rPr lang="cs-CZ" sz="1200" b="1" dirty="0" err="1" smtClean="0">
                <a:latin typeface="Times New Roman" pitchFamily="18" charset="0"/>
                <a:cs typeface="Times New Roman" pitchFamily="18" charset="0"/>
              </a:rPr>
              <a:t>National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b="1" dirty="0" err="1" smtClean="0">
                <a:latin typeface="Times New Roman" pitchFamily="18" charset="0"/>
                <a:cs typeface="Times New Roman" pitchFamily="18" charset="0"/>
              </a:rPr>
              <a:t>economy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Anotace: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 Tento materiál byl vytvořen jako téma pro maturitní okruh: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Česká republika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na Gymnáziu a </a:t>
            </a:r>
          </a:p>
          <a:p>
            <a:pPr lvl="0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 JŠ Svitavy přibližně na jednu, popřípadě více vyučovacích hodin (pro výklad i opakování – </a:t>
            </a:r>
          </a:p>
          <a:p>
            <a:pPr lvl="0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shrnutí učiva). Obsahuje jednak přehled faktografických údajů, tak i anglickou ustálenou </a:t>
            </a:r>
          </a:p>
          <a:p>
            <a:pPr lvl="0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terminologii, doplněné o interaktivní cvičení: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překlad </a:t>
            </a:r>
            <a:r>
              <a:rPr lang="cs-CZ" sz="1200" b="1" smtClean="0">
                <a:latin typeface="Times New Roman" pitchFamily="18" charset="0"/>
                <a:cs typeface="Times New Roman" pitchFamily="18" charset="0"/>
              </a:rPr>
              <a:t>slovní zásoby 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Je primárně zaměřen na dva poslední ročníky gymnázia, i přesto se dá využít i v nižších ročnících </a:t>
            </a:r>
          </a:p>
          <a:p>
            <a:pPr lvl="0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osmiletého i čtyřletého studia vcelku nebo jeho jednotlivé části</a:t>
            </a:r>
          </a:p>
          <a:p>
            <a:pPr lvl="0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Pomůcky: interaktivní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tabule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4204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Contents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</a:p>
          <a:p>
            <a:r>
              <a:rPr lang="en-GB" dirty="0" smtClean="0"/>
              <a:t>Natural resources</a:t>
            </a:r>
          </a:p>
          <a:p>
            <a:r>
              <a:rPr lang="en-GB" dirty="0" smtClean="0"/>
              <a:t>Agriculture</a:t>
            </a:r>
          </a:p>
          <a:p>
            <a:r>
              <a:rPr lang="cs-CZ" dirty="0" smtClean="0"/>
              <a:t>M</a:t>
            </a:r>
            <a:r>
              <a:rPr lang="en-GB" dirty="0" err="1" smtClean="0"/>
              <a:t>anufacturing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1968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8229600" cy="839787"/>
          </a:xfrm>
        </p:spPr>
        <p:txBody>
          <a:bodyPr/>
          <a:lstStyle/>
          <a:p>
            <a:r>
              <a:rPr lang="en-GB" dirty="0"/>
              <a:t/>
            </a:r>
            <a:br>
              <a:rPr lang="en-GB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en-GB" dirty="0" smtClean="0"/>
              <a:t>Introduction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CR – economically developed in European countries </a:t>
            </a:r>
            <a:endParaRPr lang="cs-CZ" dirty="0" smtClean="0"/>
          </a:p>
          <a:p>
            <a:r>
              <a:rPr lang="cs-CZ" dirty="0" smtClean="0"/>
              <a:t>By </a:t>
            </a:r>
            <a:r>
              <a:rPr lang="en-GB" dirty="0" smtClean="0"/>
              <a:t>the 21</a:t>
            </a:r>
            <a:r>
              <a:rPr lang="en-GB" baseline="30000" dirty="0" smtClean="0"/>
              <a:t>st</a:t>
            </a:r>
            <a:r>
              <a:rPr lang="cs-CZ" dirty="0" smtClean="0"/>
              <a:t> </a:t>
            </a:r>
            <a:r>
              <a:rPr lang="en-GB" dirty="0" smtClean="0"/>
              <a:t>century – a </a:t>
            </a:r>
            <a:r>
              <a:rPr lang="en-GB" dirty="0" err="1" smtClean="0"/>
              <a:t>st</a:t>
            </a:r>
            <a:r>
              <a:rPr lang="cs-CZ" dirty="0" smtClean="0"/>
              <a:t>r</a:t>
            </a:r>
            <a:r>
              <a:rPr lang="en-GB" dirty="0" err="1" smtClean="0"/>
              <a:t>ong</a:t>
            </a:r>
            <a:r>
              <a:rPr lang="en-GB" dirty="0" smtClean="0"/>
              <a:t> foundation for the Czech growth was created </a:t>
            </a:r>
            <a:endParaRPr lang="cs-CZ" dirty="0" smtClean="0"/>
          </a:p>
          <a:p>
            <a:r>
              <a:rPr lang="en-GB" dirty="0" smtClean="0"/>
              <a:t>Membership in the EU + many international organizations and treaties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2217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Natural Resources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large deposit</a:t>
            </a:r>
            <a:r>
              <a:rPr lang="cs-CZ" dirty="0" smtClean="0"/>
              <a:t>s</a:t>
            </a:r>
            <a:r>
              <a:rPr lang="en-GB" dirty="0" smtClean="0"/>
              <a:t> of lignite – to be found near </a:t>
            </a:r>
            <a:r>
              <a:rPr lang="cs-CZ" dirty="0" smtClean="0"/>
              <a:t>Chomutov, Most, Teplice, Karlovy Vary and České Budějovice </a:t>
            </a:r>
          </a:p>
          <a:p>
            <a:r>
              <a:rPr lang="en-GB" dirty="0" smtClean="0"/>
              <a:t>Coal</a:t>
            </a:r>
            <a:r>
              <a:rPr lang="cs-CZ" dirty="0" smtClean="0"/>
              <a:t> – Ostrava, Kladno, Plzeň </a:t>
            </a:r>
          </a:p>
          <a:p>
            <a:r>
              <a:rPr lang="en-GB" dirty="0" smtClean="0"/>
              <a:t>Uranium, antimony, tin, mercury deposits – the Ore Mountains </a:t>
            </a:r>
          </a:p>
          <a:p>
            <a:r>
              <a:rPr lang="en-GB" dirty="0" smtClean="0"/>
              <a:t>Lead, zinc – central Bohemia </a:t>
            </a:r>
          </a:p>
          <a:p>
            <a:r>
              <a:rPr lang="en-GB" dirty="0" smtClean="0"/>
              <a:t>Timber wood – Bohemian Forest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516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Lignite, </a:t>
            </a:r>
            <a:r>
              <a:rPr lang="cs-CZ" dirty="0" err="1" smtClean="0"/>
              <a:t>coal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686" y="1600200"/>
            <a:ext cx="3859540" cy="3998913"/>
          </a:xfrm>
        </p:spPr>
      </p:pic>
      <p:pic>
        <p:nvPicPr>
          <p:cNvPr id="5" name="Zástupný symbol pro obsah 4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54" y="2348880"/>
            <a:ext cx="4477844" cy="2688518"/>
          </a:xfrm>
        </p:spPr>
      </p:pic>
      <p:sp>
        <p:nvSpPr>
          <p:cNvPr id="6" name="TextovéPole 5"/>
          <p:cNvSpPr txBox="1"/>
          <p:nvPr/>
        </p:nvSpPr>
        <p:spPr>
          <a:xfrm>
            <a:off x="107504" y="141277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139952" y="141277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0938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Agriculture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about </a:t>
            </a:r>
            <a:r>
              <a:rPr lang="cs-CZ" dirty="0"/>
              <a:t>4</a:t>
            </a:r>
            <a:r>
              <a:rPr lang="en-GB" dirty="0" smtClean="0"/>
              <a:t>0% of Czech land is cultivated</a:t>
            </a:r>
          </a:p>
          <a:p>
            <a:r>
              <a:rPr lang="en-GB" dirty="0" smtClean="0"/>
              <a:t>X not big role in Czech industry </a:t>
            </a:r>
          </a:p>
          <a:p>
            <a:r>
              <a:rPr lang="en-GB" dirty="0" smtClean="0"/>
              <a:t>Main crops: wheat, barley, rye, corn, sugar beets, potatoes, hops, flax</a:t>
            </a:r>
            <a:r>
              <a:rPr lang="cs-CZ" dirty="0" smtClean="0"/>
              <a:t>, grain, </a:t>
            </a:r>
            <a:r>
              <a:rPr lang="en-GB" dirty="0" smtClean="0"/>
              <a:t>maize, sunflower</a:t>
            </a:r>
            <a:r>
              <a:rPr lang="cs-CZ" dirty="0" smtClean="0"/>
              <a:t>, </a:t>
            </a:r>
            <a:r>
              <a:rPr lang="en-GB" dirty="0" smtClean="0"/>
              <a:t>fruit, vegetable</a:t>
            </a:r>
          </a:p>
          <a:p>
            <a:r>
              <a:rPr lang="en-GB" dirty="0" smtClean="0"/>
              <a:t>Farming: livestock, fowls, sheep, cattle, pigs</a:t>
            </a:r>
            <a:endParaRPr lang="cs-CZ" dirty="0"/>
          </a:p>
          <a:p>
            <a:r>
              <a:rPr lang="en-GB" dirty="0" smtClean="0"/>
              <a:t>Fish-breeding, carp-breeding in South Bohemia</a:t>
            </a:r>
            <a:r>
              <a:rPr lang="cs-CZ" dirty="0" smtClean="0"/>
              <a:t>  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8063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Agriculture </a:t>
            </a:r>
            <a:endParaRPr lang="en-GB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268760"/>
            <a:ext cx="6445076" cy="4833807"/>
          </a:xfrm>
        </p:spPr>
      </p:pic>
      <p:sp>
        <p:nvSpPr>
          <p:cNvPr id="5" name="TextovéPole 4"/>
          <p:cNvSpPr txBox="1"/>
          <p:nvPr/>
        </p:nvSpPr>
        <p:spPr>
          <a:xfrm flipH="1">
            <a:off x="724282" y="914400"/>
            <a:ext cx="391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728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</a:t>
            </a:r>
            <a:r>
              <a:rPr lang="en-GB" dirty="0" err="1" smtClean="0"/>
              <a:t>anufacturing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Manufacturing – make gross domestic product in  the CR:</a:t>
            </a:r>
          </a:p>
          <a:p>
            <a:r>
              <a:rPr lang="cs-CZ" dirty="0" smtClean="0"/>
              <a:t>S</a:t>
            </a:r>
            <a:r>
              <a:rPr lang="en-GB" dirty="0" err="1" smtClean="0"/>
              <a:t>teelworks</a:t>
            </a:r>
            <a:r>
              <a:rPr lang="en-GB" dirty="0" smtClean="0"/>
              <a:t>, large breweries, glass industry (glass beads, jewellery</a:t>
            </a:r>
            <a:r>
              <a:rPr lang="cs-CZ" dirty="0" smtClean="0"/>
              <a:t>, </a:t>
            </a:r>
            <a:r>
              <a:rPr lang="en-GB" dirty="0" err="1" smtClean="0"/>
              <a:t>porcelaine</a:t>
            </a:r>
            <a:r>
              <a:rPr lang="en-GB" dirty="0" smtClean="0"/>
              <a:t>) </a:t>
            </a:r>
            <a:r>
              <a:rPr lang="cs-CZ" dirty="0" smtClean="0"/>
              <a:t>– Karlovy Vary, Jablonec n. Nisou </a:t>
            </a:r>
          </a:p>
          <a:p>
            <a:r>
              <a:rPr lang="en-GB" dirty="0" smtClean="0"/>
              <a:t>Industries: chemical </a:t>
            </a:r>
            <a:r>
              <a:rPr lang="cs-CZ" dirty="0" smtClean="0"/>
              <a:t>(</a:t>
            </a:r>
            <a:r>
              <a:rPr lang="en-GB" dirty="0" smtClean="0"/>
              <a:t>Ostrava, Pardubice), textile, clothes, leather (Liberec, </a:t>
            </a:r>
            <a:r>
              <a:rPr lang="en-GB" dirty="0" err="1" smtClean="0"/>
              <a:t>Prostějov</a:t>
            </a:r>
            <a:r>
              <a:rPr lang="en-GB" dirty="0" smtClean="0"/>
              <a:t>, </a:t>
            </a:r>
            <a:r>
              <a:rPr lang="en-GB" dirty="0" err="1" smtClean="0"/>
              <a:t>Zlín</a:t>
            </a:r>
            <a:r>
              <a:rPr lang="en-GB" dirty="0" smtClean="0"/>
              <a:t>), wood and paper, pencil manufacturing (</a:t>
            </a:r>
            <a:r>
              <a:rPr lang="en-GB" dirty="0" err="1" smtClean="0"/>
              <a:t>České</a:t>
            </a:r>
            <a:r>
              <a:rPr lang="en-GB" dirty="0" smtClean="0"/>
              <a:t> </a:t>
            </a:r>
            <a:r>
              <a:rPr lang="en-GB" dirty="0" err="1" smtClean="0"/>
              <a:t>Budějovice</a:t>
            </a:r>
            <a:r>
              <a:rPr lang="en-GB" dirty="0" smtClean="0"/>
              <a:t>), matches (</a:t>
            </a:r>
            <a:r>
              <a:rPr lang="en-GB" dirty="0" err="1" smtClean="0"/>
              <a:t>Sušice</a:t>
            </a:r>
            <a:r>
              <a:rPr lang="en-GB" dirty="0" smtClean="0"/>
              <a:t>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4365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Glass industry </a:t>
            </a:r>
            <a:endParaRPr lang="en-GB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628800"/>
            <a:ext cx="6439744" cy="4565571"/>
          </a:xfrm>
        </p:spPr>
      </p:pic>
      <p:sp>
        <p:nvSpPr>
          <p:cNvPr id="5" name="TextovéPole 4"/>
          <p:cNvSpPr txBox="1"/>
          <p:nvPr/>
        </p:nvSpPr>
        <p:spPr>
          <a:xfrm>
            <a:off x="683568" y="105273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63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dirty="0" smtClean="0"/>
              <a:t>Translate the following Czech words into English </a:t>
            </a:r>
            <a:endParaRPr lang="en-GB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Hnědé uhlí, černé uhlí, cín, rtuť, antimon, stavební dříví, olovo, uran </a:t>
            </a:r>
          </a:p>
          <a:p>
            <a:r>
              <a:rPr lang="cs-CZ" dirty="0" smtClean="0"/>
              <a:t>Drůbež, ječmen, pšenice, řepa, len, kukuřice- rostlina, zelenina, žito, chmel, slunečnice, dobytek (všechen), dobytek (</a:t>
            </a:r>
            <a:r>
              <a:rPr lang="cs-CZ" dirty="0" err="1" smtClean="0"/>
              <a:t>cows</a:t>
            </a:r>
            <a:r>
              <a:rPr lang="cs-CZ" dirty="0" smtClean="0"/>
              <a:t>), chov ryb, drůbež</a:t>
            </a:r>
          </a:p>
          <a:p>
            <a:r>
              <a:rPr lang="cs-CZ" dirty="0" smtClean="0"/>
              <a:t>Ocelárna, pivovar, korálky, bižuterie, porcelán, průmysl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94598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Zdroje a seznam použité literatury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Pictures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EDAL 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ANTON LEFTEROV.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Commons.wikimedia.org [online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]. [cit. 13.10.2012]. Dostupný na WWW: </a:t>
            </a:r>
            <a:r>
              <a:rPr lang="cs-CZ" sz="1200" i="1" dirty="0">
                <a:latin typeface="Times New Roman" pitchFamily="18" charset="0"/>
                <a:cs typeface="Times New Roman" pitchFamily="18" charset="0"/>
              </a:rPr>
              <a:t>http://commons.wikimedia.org/wiki/File:Lignite-coal.jpg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t-BR" sz="1200" dirty="0" smtClean="0"/>
              <a:t>AUTOR NEUVEDEN.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Commons.wikimedia.org </a:t>
            </a:r>
            <a:r>
              <a:rPr lang="pt-BR" sz="1200" dirty="0" smtClean="0"/>
              <a:t>[online]. [cit. 13.10.2012]. Dostupný na WWW: </a:t>
            </a:r>
            <a:r>
              <a:rPr lang="pt-BR" sz="1200" i="1" dirty="0"/>
              <a:t>http://commons.wikimedia.org/wiki/File:Coal.jpg</a:t>
            </a:r>
            <a:r>
              <a:rPr lang="pt-BR" sz="1200" dirty="0"/>
              <a:t> </a:t>
            </a:r>
            <a:endParaRPr lang="cs-CZ" sz="1200" dirty="0" smtClean="0"/>
          </a:p>
          <a:p>
            <a:r>
              <a:rPr lang="cs-CZ" sz="1200" dirty="0" smtClean="0"/>
              <a:t>ŠJŮ (CS:ŠJŮ).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Commons.wikimedia.org </a:t>
            </a:r>
            <a:r>
              <a:rPr lang="cs-CZ" sz="1200" dirty="0" smtClean="0"/>
              <a:t>[online]. [cit. 13.10.2012]. Dostupný na WWW:</a:t>
            </a:r>
            <a:r>
              <a:rPr lang="cs-CZ" sz="1200" i="1" dirty="0"/>
              <a:t> http://commons.wikimedia.org/wiki/File:Kersko,_traktor_na_poli.jpg</a:t>
            </a:r>
            <a:endParaRPr lang="cs-CZ" sz="1200" dirty="0" smtClean="0"/>
          </a:p>
          <a:p>
            <a:r>
              <a:rPr lang="cs-CZ" sz="1200" dirty="0" smtClean="0"/>
              <a:t>ZOJA </a:t>
            </a:r>
            <a:r>
              <a:rPr lang="cs-CZ" sz="1200" dirty="0"/>
              <a:t>TROFIMIUK.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Commons.wikimedia.org </a:t>
            </a:r>
            <a:r>
              <a:rPr lang="cs-CZ" sz="1200" dirty="0" smtClean="0"/>
              <a:t>[online</a:t>
            </a:r>
            <a:r>
              <a:rPr lang="cs-CZ" sz="1200" dirty="0"/>
              <a:t>]. [cit. 13.10.2012]. Dostupný na WWW: </a:t>
            </a:r>
            <a:r>
              <a:rPr lang="cs-CZ" sz="1200" i="1" dirty="0"/>
              <a:t>http://commons.wikimedia.org/wiki/File:LEDOVA.JPG</a:t>
            </a:r>
            <a:r>
              <a:rPr lang="cs-CZ" sz="1200" dirty="0"/>
              <a:t> 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Books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1200" dirty="0" smtClean="0"/>
              <a:t>EL-HMOUDOVÁ</a:t>
            </a:r>
            <a:r>
              <a:rPr lang="cs-CZ" sz="1200" dirty="0"/>
              <a:t>. </a:t>
            </a:r>
            <a:r>
              <a:rPr lang="cs-CZ" sz="1200" i="1" dirty="0"/>
              <a:t>Maturitní témata</a:t>
            </a:r>
            <a:r>
              <a:rPr lang="cs-CZ" sz="1200" dirty="0"/>
              <a:t>. Třebíč: Petra </a:t>
            </a:r>
            <a:r>
              <a:rPr lang="cs-CZ" sz="1200" dirty="0" err="1"/>
              <a:t>Velanová</a:t>
            </a:r>
            <a:r>
              <a:rPr lang="cs-CZ" sz="1200" dirty="0"/>
              <a:t>, 2006, ISBN 978-80-86873-04-6. </a:t>
            </a:r>
            <a:endParaRPr lang="cs-CZ" sz="1200" dirty="0" smtClean="0"/>
          </a:p>
          <a:p>
            <a:r>
              <a:rPr lang="cs-CZ" sz="1200" dirty="0"/>
              <a:t>SMITH-DLOUHÁ a kol. </a:t>
            </a:r>
            <a:r>
              <a:rPr lang="cs-CZ" sz="1200" i="1" dirty="0"/>
              <a:t>Angličtina – otázky a odpovědi .. Nejen k maturitě</a:t>
            </a:r>
            <a:r>
              <a:rPr lang="cs-CZ" sz="1200" dirty="0"/>
              <a:t>. Dubicko: INFOA, 2008, ISBN 978-80-7240-489-6. </a:t>
            </a:r>
            <a:endParaRPr lang="cs-CZ" sz="1200" dirty="0" smtClean="0"/>
          </a:p>
          <a:p>
            <a:r>
              <a:rPr lang="cs-CZ" sz="1200" dirty="0"/>
              <a:t>AUTOR NEUVEDEN. </a:t>
            </a:r>
            <a:r>
              <a:rPr lang="cs-CZ" sz="1200" i="1" dirty="0" err="1"/>
              <a:t>The</a:t>
            </a:r>
            <a:r>
              <a:rPr lang="cs-CZ" sz="1200" i="1" dirty="0"/>
              <a:t> Czech Republic</a:t>
            </a:r>
            <a:r>
              <a:rPr lang="cs-CZ" sz="1200" dirty="0"/>
              <a:t> [online]. [cit. 22.10.2012]. Dostupný na WWW: &lt;http://skola.amoskadan.cz/</a:t>
            </a:r>
            <a:r>
              <a:rPr lang="cs-CZ" sz="1200" dirty="0" err="1"/>
              <a:t>s_aj</a:t>
            </a:r>
            <a:r>
              <a:rPr lang="cs-CZ" sz="1200" dirty="0"/>
              <a:t>/</a:t>
            </a:r>
            <a:r>
              <a:rPr lang="cs-CZ" sz="1200" dirty="0" err="1"/>
              <a:t>ajhtm</a:t>
            </a:r>
            <a:r>
              <a:rPr lang="cs-CZ" sz="1200" dirty="0"/>
              <a:t>/</a:t>
            </a:r>
            <a:r>
              <a:rPr lang="cs-CZ" sz="1200" dirty="0" err="1"/>
              <a:t>at</a:t>
            </a:r>
            <a:r>
              <a:rPr lang="cs-CZ" sz="1200" dirty="0"/>
              <a:t>/at24.htm&gt;. </a:t>
            </a:r>
          </a:p>
          <a:p>
            <a:pPr marL="0" indent="0">
              <a:buNone/>
            </a:pPr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162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1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230</TotalTime>
  <Words>603</Words>
  <Application>Microsoft Office PowerPoint</Application>
  <PresentationFormat>Předvádění na obrazovce (4:3)</PresentationFormat>
  <Paragraphs>67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Motiv1</vt:lpstr>
      <vt:lpstr>National economy </vt:lpstr>
      <vt:lpstr>Anotace</vt:lpstr>
      <vt:lpstr>Contents </vt:lpstr>
      <vt:lpstr>       Introduction </vt:lpstr>
      <vt:lpstr>Natural Resources </vt:lpstr>
      <vt:lpstr>Lignite, coal </vt:lpstr>
      <vt:lpstr>Agriculture </vt:lpstr>
      <vt:lpstr>Agriculture </vt:lpstr>
      <vt:lpstr>Manufacturing </vt:lpstr>
      <vt:lpstr>Glass industry </vt:lpstr>
      <vt:lpstr>Translate the following Czech words into English </vt:lpstr>
      <vt:lpstr>Zdroje a seznam použité literatury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czech republic</dc:title>
  <dc:creator>pc</dc:creator>
  <cp:lastModifiedBy>ht</cp:lastModifiedBy>
  <cp:revision>39</cp:revision>
  <dcterms:created xsi:type="dcterms:W3CDTF">2012-08-01T12:39:24Z</dcterms:created>
  <dcterms:modified xsi:type="dcterms:W3CDTF">2013-01-18T13:37:50Z</dcterms:modified>
</cp:coreProperties>
</file>