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42"/>
  </p:notesMasterIdLst>
  <p:sldIdLst>
    <p:sldId id="256" r:id="rId2"/>
    <p:sldId id="307" r:id="rId3"/>
    <p:sldId id="257" r:id="rId4"/>
    <p:sldId id="258" r:id="rId5"/>
    <p:sldId id="259" r:id="rId6"/>
    <p:sldId id="260" r:id="rId7"/>
    <p:sldId id="261" r:id="rId8"/>
    <p:sldId id="262" r:id="rId9"/>
    <p:sldId id="308" r:id="rId10"/>
    <p:sldId id="295" r:id="rId11"/>
    <p:sldId id="296" r:id="rId12"/>
    <p:sldId id="266" r:id="rId13"/>
    <p:sldId id="267" r:id="rId14"/>
    <p:sldId id="268" r:id="rId15"/>
    <p:sldId id="298" r:id="rId16"/>
    <p:sldId id="270" r:id="rId17"/>
    <p:sldId id="271" r:id="rId18"/>
    <p:sldId id="299" r:id="rId19"/>
    <p:sldId id="300" r:id="rId20"/>
    <p:sldId id="276" r:id="rId21"/>
    <p:sldId id="301" r:id="rId22"/>
    <p:sldId id="302" r:id="rId23"/>
    <p:sldId id="279" r:id="rId24"/>
    <p:sldId id="280" r:id="rId25"/>
    <p:sldId id="281" r:id="rId26"/>
    <p:sldId id="282" r:id="rId27"/>
    <p:sldId id="303" r:id="rId28"/>
    <p:sldId id="304" r:id="rId29"/>
    <p:sldId id="305" r:id="rId30"/>
    <p:sldId id="288" r:id="rId31"/>
    <p:sldId id="289" r:id="rId32"/>
    <p:sldId id="290" r:id="rId33"/>
    <p:sldId id="291" r:id="rId34"/>
    <p:sldId id="292" r:id="rId35"/>
    <p:sldId id="293" r:id="rId36"/>
    <p:sldId id="309" r:id="rId37"/>
    <p:sldId id="310" r:id="rId38"/>
    <p:sldId id="294" r:id="rId39"/>
    <p:sldId id="297" r:id="rId40"/>
    <p:sldId id="306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36DC5-A2F1-4405-B9DD-D5F2CECB09F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5F8F4-7B90-496B-A709-8A10F502F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961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048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Válka mloků, Bílá nemoc, Věc </a:t>
            </a:r>
            <a:r>
              <a:rPr lang="cs-CZ" dirty="0" err="1" smtClean="0"/>
              <a:t>Makropolus</a:t>
            </a:r>
            <a:r>
              <a:rPr lang="cs-CZ" dirty="0" smtClean="0"/>
              <a:t>,</a:t>
            </a:r>
            <a:r>
              <a:rPr lang="cs-CZ" baseline="0" dirty="0" smtClean="0"/>
              <a:t> Krakatit 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61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Obsluhoval jsem</a:t>
            </a:r>
            <a:r>
              <a:rPr lang="cs-CZ" baseline="0" dirty="0" smtClean="0"/>
              <a:t> anglického krále, Skřivánci na niti, Ostře sledované vlaky,  Příliš hlučná samota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1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Zbabělci, Hříchy pro pátera Knoxe, Prima sezóna,</a:t>
            </a:r>
            <a:r>
              <a:rPr lang="cs-CZ" baseline="0" dirty="0" smtClean="0"/>
              <a:t> Tankový prapor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4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Proces, Zámek, Amerika 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884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Zahradní slavnost 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892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Přelet nad kukaččím hnízdem, 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5F8F4-7B90-496B-A709-8A10F502F7E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71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3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5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000"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hangingPunct="1"/>
            <a:r>
              <a:rPr lang="cs-CZ" sz="1000"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2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4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06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9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963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3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02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1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47DCA2BA-5D99-438B-9193-9150043E215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A3720AD-4E0C-4747-B258-A3F4F06D175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034" name="TextovéPole 10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MehH5mCwd8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youtube.com/watch?v=tDmbAsiMNq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n5EIGlzbq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youtube.com/watch?v=2WSyJgydTsA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A8MBEj3nsU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Famous </a:t>
            </a:r>
            <a:r>
              <a:rPr lang="en-GB" dirty="0" err="1" smtClean="0"/>
              <a:t>czechs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Zuzana Hnátová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86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Kód Dumu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VY_32_INOVACE_1.AJ.06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CZ.1.07/1.5.00/34.0114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Vytvořeno: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3. ročník  a 4. 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čtyřleté gymnázium (RVP-G)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Septima a Oktáva - osmileté gymnázium (RVP-G)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Jazyk a jazyková komunikace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Anglický jazyk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Tematický okruh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200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Czech Republic –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Famous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Czechs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Anotace: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Tento materiál byl vytvořen jako téma pro maturitní okruh: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Česká republika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Gymnáziu a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JŠ Svitavy přibližně na jednu, popřípadě více vyučovacích hodin (pro výklad i opakování –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shrnutí učiva). Obsahuje jednak přehled faktografických údajů, tak i anglickou ustálenou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terminologii, doplněné o interaktivní cvičení: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otázky,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videa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prezentace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primárně zaměřen na dva poslední ročníky gymnázia, i přesto se dá využít i v nižších ročnících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osmiletého i čtyřletého studia vcelku nebo jeho jednotlivé části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Pomůcky: interaktivní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tabule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, internet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87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Literature </a:t>
            </a:r>
          </a:p>
          <a:p>
            <a:r>
              <a:rPr lang="en-GB" dirty="0" smtClean="0"/>
              <a:t>Arts </a:t>
            </a:r>
          </a:p>
          <a:p>
            <a:r>
              <a:rPr lang="en-GB" dirty="0" smtClean="0"/>
              <a:t>Film</a:t>
            </a:r>
          </a:p>
          <a:p>
            <a:r>
              <a:rPr lang="en-GB" dirty="0" smtClean="0"/>
              <a:t>Music </a:t>
            </a:r>
          </a:p>
          <a:p>
            <a:r>
              <a:rPr lang="en-GB" dirty="0" smtClean="0"/>
              <a:t>Sportsmen, sportswomen </a:t>
            </a:r>
          </a:p>
          <a:p>
            <a:r>
              <a:rPr lang="en-GB" dirty="0" smtClean="0"/>
              <a:t>Scientists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21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Jaroslav Hašek </a:t>
            </a:r>
          </a:p>
          <a:p>
            <a:r>
              <a:rPr lang="cs-CZ" dirty="0" smtClean="0"/>
              <a:t>Karel Čapek </a:t>
            </a:r>
          </a:p>
          <a:p>
            <a:r>
              <a:rPr lang="cs-CZ" dirty="0" smtClean="0"/>
              <a:t>Bohumil Hrabal </a:t>
            </a:r>
          </a:p>
          <a:p>
            <a:r>
              <a:rPr lang="cs-CZ" dirty="0" smtClean="0"/>
              <a:t>Josef Škvorecký </a:t>
            </a:r>
          </a:p>
          <a:p>
            <a:r>
              <a:rPr lang="cs-CZ" dirty="0" smtClean="0"/>
              <a:t>Milan Kundera </a:t>
            </a:r>
          </a:p>
          <a:p>
            <a:r>
              <a:rPr lang="cs-CZ" dirty="0" smtClean="0"/>
              <a:t>Franz Kafka ? </a:t>
            </a:r>
          </a:p>
          <a:p>
            <a:r>
              <a:rPr lang="cs-CZ" dirty="0" smtClean="0"/>
              <a:t>Jaroslav Seifert </a:t>
            </a:r>
          </a:p>
          <a:p>
            <a:r>
              <a:rPr lang="cs-CZ" dirty="0" smtClean="0"/>
              <a:t>Václav Havel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Hašek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340768"/>
            <a:ext cx="3801362" cy="474182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Writer, journalist </a:t>
            </a:r>
          </a:p>
          <a:p>
            <a:r>
              <a:rPr lang="en-GB" dirty="0" smtClean="0"/>
              <a:t>Satirical short stories</a:t>
            </a:r>
          </a:p>
          <a:p>
            <a:pPr marL="0" indent="0">
              <a:buNone/>
            </a:pPr>
            <a:r>
              <a:rPr lang="en-GB" dirty="0" smtClean="0"/>
              <a:t> “The Good Soldier </a:t>
            </a:r>
            <a:r>
              <a:rPr lang="en-GB" dirty="0" err="1" smtClean="0"/>
              <a:t>Švejk</a:t>
            </a:r>
            <a:r>
              <a:rPr lang="en-GB" dirty="0" smtClean="0"/>
              <a:t>” – a satire from WWI, translated into over 20 languages, including English </a:t>
            </a:r>
            <a:endParaRPr lang="cs-CZ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www.youtube.com/watch?v=UMehH5mCwd8</a:t>
            </a:r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14127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7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088054"/>
            <a:ext cx="3603104" cy="513013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Novelist, journalist, playwright </a:t>
            </a:r>
          </a:p>
          <a:p>
            <a:r>
              <a:rPr lang="en-GB" dirty="0" smtClean="0"/>
              <a:t>Introduced and coined the word “robot“ in his play R.U.R. </a:t>
            </a:r>
          </a:p>
          <a:p>
            <a:r>
              <a:rPr lang="en-GB" dirty="0" smtClean="0"/>
              <a:t>R.U.R. = </a:t>
            </a:r>
            <a:r>
              <a:rPr lang="en-GB" dirty="0" err="1" smtClean="0"/>
              <a:t>Rossum‘s</a:t>
            </a:r>
            <a:r>
              <a:rPr lang="en-GB" dirty="0" smtClean="0"/>
              <a:t> Universal Robots = Czech word </a:t>
            </a:r>
            <a:r>
              <a:rPr lang="en-GB" dirty="0" err="1" smtClean="0"/>
              <a:t>robota</a:t>
            </a:r>
            <a:r>
              <a:rPr lang="en-GB" dirty="0" smtClean="0"/>
              <a:t> = hard work, drudgery </a:t>
            </a:r>
          </a:p>
          <a:p>
            <a:r>
              <a:rPr lang="en-GB" dirty="0" smtClean="0"/>
              <a:t>“War of the Newts”, “White Illness”, “The </a:t>
            </a:r>
            <a:r>
              <a:rPr lang="en-GB" dirty="0" err="1" smtClean="0"/>
              <a:t>Macropolus</a:t>
            </a:r>
            <a:r>
              <a:rPr lang="en-GB" dirty="0" smtClean="0"/>
              <a:t>”, “</a:t>
            </a:r>
            <a:r>
              <a:rPr lang="en-GB" dirty="0" err="1" smtClean="0"/>
              <a:t>Krakatit</a:t>
            </a:r>
            <a:r>
              <a:rPr lang="en-GB" dirty="0" smtClean="0"/>
              <a:t>” 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3407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52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Bohumil Hrabal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268760"/>
            <a:ext cx="3446512" cy="459534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“I Served the King of England”</a:t>
            </a:r>
          </a:p>
          <a:p>
            <a:r>
              <a:rPr lang="en-GB" dirty="0" smtClean="0"/>
              <a:t>“Larks on a String” </a:t>
            </a:r>
          </a:p>
          <a:p>
            <a:r>
              <a:rPr lang="en-GB" dirty="0" smtClean="0"/>
              <a:t>“Closely Watched Trains” – Oscar winning Czech film by </a:t>
            </a:r>
            <a:r>
              <a:rPr lang="en-GB" dirty="0" err="1" smtClean="0"/>
              <a:t>Jiří</a:t>
            </a:r>
            <a:r>
              <a:rPr lang="en-GB" dirty="0" smtClean="0"/>
              <a:t> </a:t>
            </a:r>
            <a:r>
              <a:rPr lang="en-GB" dirty="0" err="1" smtClean="0"/>
              <a:t>Menzel</a:t>
            </a:r>
            <a:r>
              <a:rPr lang="en-GB" dirty="0" smtClean="0"/>
              <a:t>  </a:t>
            </a:r>
            <a:endParaRPr lang="cs-CZ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www.youtube.com/watch?v=tDmbAsiMNqw</a:t>
            </a:r>
            <a:endParaRPr lang="en-GB" dirty="0" smtClean="0"/>
          </a:p>
          <a:p>
            <a:r>
              <a:rPr lang="en-GB" dirty="0" smtClean="0"/>
              <a:t>“Too Loud a Solitude”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12687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20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Škovercký</a:t>
            </a:r>
            <a:r>
              <a:rPr lang="cs-CZ" dirty="0" smtClean="0"/>
              <a:t>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124744"/>
            <a:ext cx="3044125" cy="495497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Emigrated to Canada </a:t>
            </a:r>
          </a:p>
          <a:p>
            <a:r>
              <a:rPr lang="en-GB" dirty="0" smtClean="0"/>
              <a:t>“The Cowards” </a:t>
            </a:r>
          </a:p>
          <a:p>
            <a:r>
              <a:rPr lang="en-GB" dirty="0" smtClean="0"/>
              <a:t>“Sins for Father Knox” </a:t>
            </a:r>
          </a:p>
          <a:p>
            <a:r>
              <a:rPr lang="en-GB" dirty="0" smtClean="0"/>
              <a:t>“Swell Season”</a:t>
            </a:r>
          </a:p>
          <a:p>
            <a:r>
              <a:rPr lang="en-GB" dirty="0" smtClean="0"/>
              <a:t>“Tank Platoon”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3407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90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Seifert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Poet – celebrated Prague, cultural heritage of the Czech Republic </a:t>
            </a:r>
          </a:p>
          <a:p>
            <a:r>
              <a:rPr lang="en-GB" dirty="0"/>
              <a:t>Won the Nobel Prize in literature in 1984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04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Franz Kafka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Born in Prague, wrote in German </a:t>
            </a:r>
          </a:p>
          <a:p>
            <a:r>
              <a:rPr lang="en-GB" dirty="0"/>
              <a:t>novels: </a:t>
            </a:r>
            <a:r>
              <a:rPr lang="en-GB" dirty="0" smtClean="0"/>
              <a:t>“The </a:t>
            </a:r>
            <a:r>
              <a:rPr lang="en-GB" dirty="0"/>
              <a:t>Trial</a:t>
            </a:r>
            <a:r>
              <a:rPr lang="en-GB" dirty="0" smtClean="0"/>
              <a:t>“</a:t>
            </a:r>
            <a:endParaRPr lang="cs-CZ" dirty="0" smtClean="0"/>
          </a:p>
          <a:p>
            <a:r>
              <a:rPr lang="en-GB" dirty="0" smtClean="0"/>
              <a:t>“The </a:t>
            </a:r>
            <a:r>
              <a:rPr lang="en-GB" dirty="0"/>
              <a:t>Castle</a:t>
            </a:r>
            <a:r>
              <a:rPr lang="en-GB" dirty="0" smtClean="0"/>
              <a:t>“</a:t>
            </a:r>
            <a:endParaRPr lang="cs-CZ" dirty="0" smtClean="0"/>
          </a:p>
          <a:p>
            <a:r>
              <a:rPr lang="en-GB" dirty="0" smtClean="0"/>
              <a:t>“America</a:t>
            </a:r>
            <a:r>
              <a:rPr lang="en-GB" dirty="0"/>
              <a:t>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55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Milan Kundera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fame with </a:t>
            </a:r>
            <a:r>
              <a:rPr lang="en-GB" dirty="0" smtClean="0"/>
              <a:t>“The Unbearable </a:t>
            </a:r>
            <a:r>
              <a:rPr lang="en-GB" dirty="0"/>
              <a:t>Lightness of Being“ (made into a film) and </a:t>
            </a:r>
            <a:r>
              <a:rPr lang="en-GB" dirty="0" smtClean="0"/>
              <a:t>“Immortality</a:t>
            </a:r>
            <a:r>
              <a:rPr lang="en-GB" dirty="0"/>
              <a:t>“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www.youtube.com/watch?v=Cn5EIGlzbqY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20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348880"/>
            <a:ext cx="4491911" cy="299273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One of the first speaks men for </a:t>
            </a:r>
            <a:r>
              <a:rPr lang="en-GB" dirty="0" err="1" smtClean="0"/>
              <a:t>Charte</a:t>
            </a:r>
            <a:r>
              <a:rPr lang="en-GB" dirty="0" smtClean="0"/>
              <a:t> 77 </a:t>
            </a:r>
          </a:p>
          <a:p>
            <a:r>
              <a:rPr lang="en-GB" dirty="0" smtClean="0"/>
              <a:t>A leading figure in Velvet Revolution </a:t>
            </a:r>
          </a:p>
          <a:p>
            <a:r>
              <a:rPr lang="en-GB" dirty="0" smtClean="0"/>
              <a:t>A president in the office until 2003 </a:t>
            </a:r>
          </a:p>
          <a:p>
            <a:r>
              <a:rPr lang="en-GB" dirty="0" smtClean="0"/>
              <a:t>A playwright- “The Garden Party“ – also performed abroad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5567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177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Alfons Mucha </a:t>
            </a:r>
          </a:p>
          <a:p>
            <a:r>
              <a:rPr lang="cs-CZ" dirty="0" smtClean="0"/>
              <a:t>František Kupka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97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399480"/>
            <a:ext cx="3662043" cy="455096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Czech-French p</a:t>
            </a:r>
            <a:r>
              <a:rPr lang="cs-CZ" dirty="0" smtClean="0"/>
              <a:t>a</a:t>
            </a:r>
            <a:r>
              <a:rPr lang="en-GB" dirty="0" smtClean="0"/>
              <a:t>inter, poster designer (unique ads for various products)</a:t>
            </a:r>
          </a:p>
          <a:p>
            <a:r>
              <a:rPr lang="en-GB" dirty="0" smtClean="0"/>
              <a:t>Art nouveau period</a:t>
            </a:r>
          </a:p>
          <a:p>
            <a:r>
              <a:rPr lang="en-GB" dirty="0" smtClean="0"/>
              <a:t>Many works created for the French actress Sarah Bernhardt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13407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9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Kupka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Mucha‘s</a:t>
            </a:r>
            <a:r>
              <a:rPr lang="en-GB" dirty="0"/>
              <a:t> contemporary</a:t>
            </a:r>
          </a:p>
          <a:p>
            <a:r>
              <a:rPr lang="en-GB" dirty="0"/>
              <a:t>An early abstract painter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39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Film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Miloš Forman </a:t>
            </a:r>
          </a:p>
          <a:p>
            <a:r>
              <a:rPr lang="cs-CZ" dirty="0" smtClean="0"/>
              <a:t>Jiří Menzel </a:t>
            </a:r>
          </a:p>
          <a:p>
            <a:r>
              <a:rPr lang="cs-CZ" dirty="0" smtClean="0"/>
              <a:t>Věra Chytilová </a:t>
            </a:r>
          </a:p>
          <a:p>
            <a:r>
              <a:rPr lang="cs-CZ" dirty="0" smtClean="0"/>
              <a:t>Zdeněk Svěrák</a:t>
            </a:r>
          </a:p>
          <a:p>
            <a:r>
              <a:rPr lang="cs-CZ" dirty="0" smtClean="0"/>
              <a:t>Jiří Trnka and Karel Zeman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87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Forman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276872"/>
            <a:ext cx="4599991" cy="306474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Emigrated to the USA </a:t>
            </a:r>
          </a:p>
          <a:p>
            <a:r>
              <a:rPr lang="en-GB" dirty="0" smtClean="0"/>
              <a:t>Directed movies in English </a:t>
            </a:r>
          </a:p>
          <a:p>
            <a:r>
              <a:rPr lang="en-GB" dirty="0" smtClean="0"/>
              <a:t>“One Flew Over the Cuckoo‘s Nest“, 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www.youtube.com/watch?v=2WSyJgydTsA</a:t>
            </a:r>
            <a:endParaRPr lang="cs-CZ" dirty="0"/>
          </a:p>
          <a:p>
            <a:r>
              <a:rPr lang="en-GB" dirty="0" smtClean="0"/>
              <a:t>“Amadeus“, “Valmont“, “Ragtime“, “The Man on the Moon“ etc.</a:t>
            </a:r>
          </a:p>
          <a:p>
            <a:r>
              <a:rPr lang="en-GB" dirty="0" smtClean="0"/>
              <a:t>Won 13 Oscars 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5567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80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Menzel, Zdeněk Svěrák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“</a:t>
            </a:r>
            <a:r>
              <a:rPr lang="en-GB" dirty="0" err="1" smtClean="0"/>
              <a:t>Kolja</a:t>
            </a:r>
            <a:r>
              <a:rPr lang="en-GB" dirty="0"/>
              <a:t>“ – Oscar for the best foreign </a:t>
            </a:r>
            <a:r>
              <a:rPr lang="en-GB" dirty="0" smtClean="0"/>
              <a:t>film</a:t>
            </a:r>
            <a:endParaRPr lang="cs-CZ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www.youtube.com/watch?v=DA8MBEj3nsU</a:t>
            </a:r>
            <a:endParaRPr lang="cs-CZ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“Closely </a:t>
            </a:r>
            <a:r>
              <a:rPr lang="en-GB" dirty="0"/>
              <a:t>Watched Trains“ – Oscar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5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Jiří Trnka, Karel Zeman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Animated and puppet films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68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Music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</a:p>
          <a:p>
            <a:r>
              <a:rPr lang="cs-CZ" dirty="0" smtClean="0"/>
              <a:t>Leoš Janáček</a:t>
            </a:r>
          </a:p>
          <a:p>
            <a:r>
              <a:rPr lang="cs-CZ" dirty="0" smtClean="0"/>
              <a:t>Bedřich Smetana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21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World-famous composer </a:t>
            </a:r>
          </a:p>
          <a:p>
            <a:r>
              <a:rPr lang="en-GB" dirty="0"/>
              <a:t>A master of the symphony</a:t>
            </a:r>
          </a:p>
          <a:p>
            <a:r>
              <a:rPr lang="en-GB" dirty="0"/>
              <a:t>Incorporated Czech folk music into his works </a:t>
            </a:r>
          </a:p>
          <a:p>
            <a:r>
              <a:rPr lang="en-GB" dirty="0"/>
              <a:t>Spent some time in the USA – </a:t>
            </a:r>
            <a:r>
              <a:rPr lang="en-GB" dirty="0" smtClean="0"/>
              <a:t>“From </a:t>
            </a:r>
            <a:r>
              <a:rPr lang="en-GB" dirty="0"/>
              <a:t>the New World“</a:t>
            </a:r>
          </a:p>
          <a:p>
            <a:r>
              <a:rPr lang="en-GB" dirty="0" smtClean="0"/>
              <a:t>“Slavonic </a:t>
            </a:r>
            <a:r>
              <a:rPr lang="en-GB" dirty="0"/>
              <a:t>Dances“, </a:t>
            </a:r>
            <a:r>
              <a:rPr lang="en-GB" dirty="0" smtClean="0"/>
              <a:t>“</a:t>
            </a:r>
            <a:r>
              <a:rPr lang="en-GB" dirty="0" err="1" smtClean="0"/>
              <a:t>Rusalka</a:t>
            </a:r>
            <a:r>
              <a:rPr lang="en-GB" dirty="0"/>
              <a:t>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25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Leoš Janáček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the styles of Moravian folk music in his operas 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Káťa</a:t>
            </a:r>
            <a:r>
              <a:rPr lang="en-GB" dirty="0" smtClean="0"/>
              <a:t> </a:t>
            </a:r>
            <a:r>
              <a:rPr lang="en-GB" dirty="0" err="1"/>
              <a:t>Kabanová</a:t>
            </a:r>
            <a:r>
              <a:rPr lang="en-GB" dirty="0"/>
              <a:t>“, </a:t>
            </a:r>
            <a:r>
              <a:rPr lang="en-GB" dirty="0" smtClean="0"/>
              <a:t>“</a:t>
            </a:r>
            <a:r>
              <a:rPr lang="en-GB" dirty="0" err="1" smtClean="0"/>
              <a:t>Věc</a:t>
            </a:r>
            <a:r>
              <a:rPr lang="en-GB" dirty="0" smtClean="0"/>
              <a:t> </a:t>
            </a:r>
            <a:r>
              <a:rPr lang="en-GB" dirty="0" err="1"/>
              <a:t>Makropulos</a:t>
            </a:r>
            <a:r>
              <a:rPr lang="en-GB" dirty="0"/>
              <a:t>“, </a:t>
            </a:r>
            <a:r>
              <a:rPr lang="en-GB" dirty="0" smtClean="0"/>
              <a:t>“</a:t>
            </a:r>
            <a:r>
              <a:rPr lang="en-GB" dirty="0" err="1" smtClean="0"/>
              <a:t>Liška</a:t>
            </a:r>
            <a:r>
              <a:rPr lang="en-GB" dirty="0" smtClean="0"/>
              <a:t> </a:t>
            </a:r>
            <a:r>
              <a:rPr lang="en-GB" dirty="0" err="1"/>
              <a:t>Bystrouška</a:t>
            </a:r>
            <a:r>
              <a:rPr lang="en-GB" dirty="0"/>
              <a:t>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10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68760"/>
            <a:ext cx="2978630" cy="481346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Based his music on Czech folk songs and dances </a:t>
            </a:r>
          </a:p>
          <a:p>
            <a:r>
              <a:rPr lang="en-GB" dirty="0" smtClean="0"/>
              <a:t>The best works while he was deaf </a:t>
            </a:r>
          </a:p>
          <a:p>
            <a:r>
              <a:rPr lang="en-GB" dirty="0" smtClean="0"/>
              <a:t>“The Bartered Bride“ – a comical portrait of Czech life</a:t>
            </a:r>
          </a:p>
          <a:p>
            <a:r>
              <a:rPr lang="en-GB" dirty="0" smtClean="0"/>
              <a:t>“My County“ – a symphonic poem – includes “Vltava“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48478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9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Sportsmen, sportswomen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Dominik Hašek </a:t>
            </a:r>
          </a:p>
          <a:p>
            <a:r>
              <a:rPr lang="cs-CZ" dirty="0" smtClean="0"/>
              <a:t>Jaromír Jágr </a:t>
            </a:r>
          </a:p>
          <a:p>
            <a:r>
              <a:rPr lang="cs-CZ" dirty="0" smtClean="0"/>
              <a:t>Martina Navrátilová </a:t>
            </a:r>
          </a:p>
          <a:p>
            <a:r>
              <a:rPr lang="cs-CZ" dirty="0" smtClean="0"/>
              <a:t>Emil Zátopek </a:t>
            </a:r>
          </a:p>
          <a:p>
            <a:r>
              <a:rPr lang="cs-CZ" dirty="0" smtClean="0"/>
              <a:t>Dana Zátopková</a:t>
            </a:r>
          </a:p>
          <a:p>
            <a:r>
              <a:rPr lang="cs-CZ" dirty="0" smtClean="0"/>
              <a:t>Jarmila Kratochvílová </a:t>
            </a:r>
          </a:p>
          <a:p>
            <a:r>
              <a:rPr lang="cs-CZ" dirty="0" smtClean="0"/>
              <a:t>Ivan Lendl</a:t>
            </a:r>
          </a:p>
          <a:p>
            <a:r>
              <a:rPr lang="cs-CZ" dirty="0" smtClean="0"/>
              <a:t>Jan Železný </a:t>
            </a:r>
          </a:p>
          <a:p>
            <a:r>
              <a:rPr lang="cs-CZ" dirty="0" smtClean="0"/>
              <a:t>Tomáš Dvořák</a:t>
            </a:r>
          </a:p>
          <a:p>
            <a:r>
              <a:rPr lang="cs-CZ" dirty="0" smtClean="0"/>
              <a:t>Roman Šebrle</a:t>
            </a:r>
          </a:p>
          <a:p>
            <a:r>
              <a:rPr lang="en-GB" dirty="0" smtClean="0"/>
              <a:t>Current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93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Dominik Hašek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0768" y="2420888"/>
            <a:ext cx="4949778" cy="335747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Ice-hock</a:t>
            </a:r>
            <a:r>
              <a:rPr lang="cs-CZ" dirty="0" smtClean="0"/>
              <a:t>e</a:t>
            </a:r>
            <a:r>
              <a:rPr lang="en-GB" dirty="0" smtClean="0"/>
              <a:t>y goal-keeper, “Dominator“</a:t>
            </a:r>
          </a:p>
          <a:p>
            <a:r>
              <a:rPr lang="en-GB" dirty="0" smtClean="0"/>
              <a:t>NHL</a:t>
            </a:r>
          </a:p>
          <a:p>
            <a:r>
              <a:rPr lang="en-GB" dirty="0" smtClean="0"/>
              <a:t>Born in Pardubice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7008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22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Jaromír Jágr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670" y="1772816"/>
            <a:ext cx="3887924" cy="415820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Ice-hockey player</a:t>
            </a:r>
          </a:p>
          <a:p>
            <a:r>
              <a:rPr lang="en-GB" dirty="0" smtClean="0"/>
              <a:t>NHL</a:t>
            </a:r>
            <a:r>
              <a:rPr lang="cs-CZ" dirty="0" smtClean="0"/>
              <a:t>, </a:t>
            </a:r>
            <a:r>
              <a:rPr lang="en-GB" dirty="0" smtClean="0"/>
              <a:t>born in </a:t>
            </a:r>
            <a:r>
              <a:rPr lang="en-GB" dirty="0" err="1" smtClean="0"/>
              <a:t>Kladno</a:t>
            </a:r>
            <a:r>
              <a:rPr lang="en-GB" dirty="0" smtClean="0"/>
              <a:t> </a:t>
            </a:r>
          </a:p>
          <a:p>
            <a:r>
              <a:rPr lang="en-GB" dirty="0" smtClean="0"/>
              <a:t>Famous for playing in Pittsburgh Penguins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2687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Martina Navrátilová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Professional tennis player </a:t>
            </a:r>
          </a:p>
          <a:p>
            <a:r>
              <a:rPr lang="en-GB" dirty="0"/>
              <a:t>Born in Prague </a:t>
            </a:r>
          </a:p>
          <a:p>
            <a:r>
              <a:rPr lang="en-GB" dirty="0"/>
              <a:t>Won Wimbledon 9 x in a row, set several records </a:t>
            </a:r>
          </a:p>
          <a:p>
            <a:r>
              <a:rPr lang="en-GB" dirty="0"/>
              <a:t>Won 164 titles in international tournaments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25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Emil Zátopek, Dana Zátopková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Javelin-thrower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Athletics </a:t>
            </a:r>
            <a:endParaRPr lang="cs-CZ" dirty="0"/>
          </a:p>
          <a:p>
            <a:r>
              <a:rPr lang="en-GB" dirty="0"/>
              <a:t>Won 3 gold medals in summer Olympics in Helsinki, 1952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82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Jarmila </a:t>
            </a:r>
            <a:r>
              <a:rPr lang="cs-CZ" dirty="0" smtClean="0"/>
              <a:t>Kratochvílová, </a:t>
            </a:r>
            <a:r>
              <a:rPr lang="cs-CZ" dirty="0"/>
              <a:t>Ivan Lendl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Professional tennis player </a:t>
            </a:r>
          </a:p>
          <a:p>
            <a:r>
              <a:rPr lang="en-GB" dirty="0"/>
              <a:t>Born in Ostrava </a:t>
            </a:r>
          </a:p>
          <a:p>
            <a:r>
              <a:rPr lang="en-GB" dirty="0"/>
              <a:t>Considered to be the best tennis player of all time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Athletics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88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Železný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311764"/>
            <a:ext cx="3835370" cy="460398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Javelin-thrower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14127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73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Tomáš Dvořák, Roman Šebrle-</a:t>
            </a:r>
            <a:r>
              <a:rPr lang="en-GB" dirty="0" smtClean="0"/>
              <a:t>decathletes 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Tomáš Dvořák</a:t>
            </a:r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Roman Šebrle</a:t>
            </a:r>
            <a:endParaRPr lang="en-GB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988840"/>
            <a:ext cx="1951144" cy="4151372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880828"/>
            <a:ext cx="2719065" cy="4078598"/>
          </a:xfrm>
        </p:spPr>
      </p:pic>
      <p:sp>
        <p:nvSpPr>
          <p:cNvPr id="8" name="TextovéPole 7"/>
          <p:cNvSpPr txBox="1"/>
          <p:nvPr/>
        </p:nvSpPr>
        <p:spPr>
          <a:xfrm>
            <a:off x="539552" y="15567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</a:p>
        </p:txBody>
      </p:sp>
    </p:spTree>
    <p:extLst>
      <p:ext uri="{BB962C8B-B14F-4D97-AF65-F5344CB8AC3E}">
        <p14:creationId xmlns:p14="http://schemas.microsoft.com/office/powerpoint/2010/main" val="238862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sportsmen/sportswomen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Barbora Špotáková</a:t>
            </a:r>
          </a:p>
          <a:p>
            <a:r>
              <a:rPr lang="cs-CZ" dirty="0" smtClean="0"/>
              <a:t>Štěpánka Hilgertová</a:t>
            </a:r>
          </a:p>
          <a:p>
            <a:r>
              <a:rPr lang="cs-CZ" dirty="0" smtClean="0"/>
              <a:t>Petra </a:t>
            </a:r>
            <a:r>
              <a:rPr lang="cs-CZ" dirty="0" err="1" smtClean="0"/>
              <a:t>Kvitová</a:t>
            </a:r>
            <a:endParaRPr lang="cs-CZ" dirty="0" smtClean="0"/>
          </a:p>
          <a:p>
            <a:r>
              <a:rPr lang="cs-CZ" dirty="0" smtClean="0"/>
              <a:t>Martina </a:t>
            </a:r>
            <a:r>
              <a:rPr lang="cs-CZ" dirty="0" err="1" smtClean="0"/>
              <a:t>Sáblíková</a:t>
            </a:r>
            <a:endParaRPr lang="cs-CZ" dirty="0" smtClean="0"/>
          </a:p>
          <a:p>
            <a:r>
              <a:rPr lang="cs-CZ" dirty="0" smtClean="0"/>
              <a:t>Radek Štěpánek</a:t>
            </a:r>
          </a:p>
          <a:p>
            <a:r>
              <a:rPr lang="cs-CZ" dirty="0" smtClean="0"/>
              <a:t>Tomáš </a:t>
            </a:r>
            <a:r>
              <a:rPr lang="cs-CZ" dirty="0" err="1" smtClean="0"/>
              <a:t>Berdych</a:t>
            </a:r>
            <a:r>
              <a:rPr lang="cs-CZ" dirty="0" smtClean="0"/>
              <a:t> </a:t>
            </a:r>
          </a:p>
          <a:p>
            <a:r>
              <a:rPr lang="cs-CZ" dirty="0" smtClean="0"/>
              <a:t>Josef Váňa </a:t>
            </a:r>
          </a:p>
          <a:p>
            <a:r>
              <a:rPr lang="cs-CZ" dirty="0" smtClean="0"/>
              <a:t>Petr Čech</a:t>
            </a:r>
          </a:p>
          <a:p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47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Scientists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Jaroslav Heyrovský </a:t>
            </a:r>
          </a:p>
          <a:p>
            <a:r>
              <a:rPr lang="cs-CZ" dirty="0" smtClean="0"/>
              <a:t>Otto Wichterle </a:t>
            </a:r>
          </a:p>
          <a:p>
            <a:r>
              <a:rPr lang="en-GB" dirty="0" smtClean="0"/>
              <a:t>Materials: Science and technology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54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Heyrovský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92175"/>
            <a:ext cx="3529192" cy="470820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Won the Nobel Prize for chemistry</a:t>
            </a:r>
          </a:p>
          <a:p>
            <a:r>
              <a:rPr lang="en-GB" dirty="0" smtClean="0"/>
              <a:t>Development and invention of the </a:t>
            </a:r>
            <a:r>
              <a:rPr lang="en-GB" dirty="0" err="1" smtClean="0"/>
              <a:t>polarographic</a:t>
            </a:r>
            <a:r>
              <a:rPr lang="en-GB" dirty="0" smtClean="0"/>
              <a:t> method (a new branch of </a:t>
            </a:r>
            <a:r>
              <a:rPr lang="en-GB" dirty="0" err="1" smtClean="0"/>
              <a:t>electroch</a:t>
            </a:r>
            <a:r>
              <a:rPr lang="cs-CZ" dirty="0" smtClean="0"/>
              <a:t>e</a:t>
            </a:r>
            <a:r>
              <a:rPr lang="en-GB" dirty="0" err="1" smtClean="0"/>
              <a:t>mistry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14127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66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Otto Wichterle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24744"/>
            <a:ext cx="3483471" cy="504153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Invented the contact lenses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12687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9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are the most famous Czech writers?</a:t>
            </a:r>
            <a:r>
              <a:rPr lang="cs-CZ" dirty="0" smtClean="0"/>
              <a:t> </a:t>
            </a:r>
            <a:r>
              <a:rPr lang="en-GB" dirty="0" smtClean="0"/>
              <a:t>Give</a:t>
            </a:r>
            <a:r>
              <a:rPr lang="cs-CZ" dirty="0" smtClean="0"/>
              <a:t> </a:t>
            </a:r>
            <a:r>
              <a:rPr lang="en-GB" dirty="0" smtClean="0"/>
              <a:t>the examples of their masterpieces. </a:t>
            </a:r>
          </a:p>
          <a:p>
            <a:r>
              <a:rPr lang="en-GB" dirty="0" smtClean="0"/>
              <a:t>Are there any famous artists? Give their names.</a:t>
            </a:r>
          </a:p>
          <a:p>
            <a:r>
              <a:rPr lang="en-GB" dirty="0" smtClean="0"/>
              <a:t>Do you know any famous film makers? Do you </a:t>
            </a:r>
            <a:r>
              <a:rPr lang="en-GB" dirty="0" err="1" smtClean="0"/>
              <a:t>reme</a:t>
            </a:r>
            <a:r>
              <a:rPr lang="cs-CZ" dirty="0" smtClean="0"/>
              <a:t>m</a:t>
            </a:r>
            <a:r>
              <a:rPr lang="en-GB" dirty="0" err="1" smtClean="0"/>
              <a:t>ber</a:t>
            </a:r>
            <a:r>
              <a:rPr lang="en-GB" dirty="0" smtClean="0"/>
              <a:t> the</a:t>
            </a:r>
            <a:r>
              <a:rPr lang="cs-CZ" dirty="0" smtClean="0"/>
              <a:t> </a:t>
            </a:r>
            <a:r>
              <a:rPr lang="en-GB" dirty="0" smtClean="0"/>
              <a:t>names of their films? </a:t>
            </a:r>
          </a:p>
          <a:p>
            <a:r>
              <a:rPr lang="en-GB" dirty="0" smtClean="0"/>
              <a:t> Who are the most famous composers? </a:t>
            </a:r>
          </a:p>
          <a:p>
            <a:r>
              <a:rPr lang="en-GB" dirty="0" smtClean="0"/>
              <a:t>Are there any famous sportsmen and sportswomen?</a:t>
            </a:r>
            <a:r>
              <a:rPr lang="cs-CZ" dirty="0" smtClean="0"/>
              <a:t> </a:t>
            </a:r>
            <a:r>
              <a:rPr lang="en-GB" dirty="0" smtClean="0"/>
              <a:t>Tell me about them + add their disciplines</a:t>
            </a:r>
            <a:r>
              <a:rPr lang="cs-CZ" dirty="0" smtClean="0"/>
              <a:t>. </a:t>
            </a:r>
            <a:endParaRPr lang="en-GB" dirty="0" smtClean="0"/>
          </a:p>
          <a:p>
            <a:r>
              <a:rPr lang="en-GB" dirty="0" smtClean="0"/>
              <a:t>Do you know any famous inventors? What did they invent?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96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Speaking on a set topic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English speaking friend asked you to tell him/her about your favourite and famous Czech writer, artist, film maker, musician, sportsman/sportswoman and scientist. Follow these points</a:t>
            </a:r>
            <a:r>
              <a:rPr lang="cs-CZ" dirty="0" smtClean="0"/>
              <a:t>:</a:t>
            </a:r>
          </a:p>
          <a:p>
            <a:r>
              <a:rPr lang="en-GB" dirty="0" smtClean="0"/>
              <a:t>Explain why he/she is your favourite one</a:t>
            </a:r>
            <a:r>
              <a:rPr lang="cs-CZ" dirty="0" smtClean="0"/>
              <a:t> (</a:t>
            </a:r>
            <a:r>
              <a:rPr lang="en-GB" dirty="0" smtClean="0"/>
              <a:t>your opinion</a:t>
            </a:r>
            <a:r>
              <a:rPr lang="cs-CZ" dirty="0" smtClean="0"/>
              <a:t>) </a:t>
            </a:r>
          </a:p>
          <a:p>
            <a:r>
              <a:rPr lang="en-GB" dirty="0" smtClean="0"/>
              <a:t>His/her masterpieces/achievements/success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05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19256" cy="4186401"/>
          </a:xfrm>
        </p:spPr>
        <p:txBody>
          <a:bodyPr>
            <a:normAutofit/>
          </a:bodyPr>
          <a:lstStyle/>
          <a:p>
            <a:r>
              <a:rPr lang="cs-CZ" sz="1200" dirty="0"/>
              <a:t>AUTOR NEUVEDEN. </a:t>
            </a:r>
            <a:r>
              <a:rPr lang="cs-CZ" sz="1200" i="1" dirty="0"/>
              <a:t>Maturita </a:t>
            </a:r>
            <a:r>
              <a:rPr lang="cs-CZ" sz="1200" i="1" dirty="0" err="1"/>
              <a:t>Card</a:t>
            </a:r>
            <a:r>
              <a:rPr lang="cs-CZ" sz="1200" i="1" dirty="0"/>
              <a:t> 25: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&lt;http://www.bridge-online.cz/maturita/</a:t>
            </a:r>
            <a:r>
              <a:rPr lang="cs-CZ" sz="1200" dirty="0" err="1"/>
              <a:t>maturitni</a:t>
            </a:r>
            <a:r>
              <a:rPr lang="cs-CZ" sz="1200" dirty="0"/>
              <a:t>-karty&gt;.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EL-HMOUDOVÁ.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Maturitní témata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Třebíč: Petra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2006, ISBN 978-80-86873-04-6.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/>
              <a:t>PERNICOVÁ Z.; LUHANOVÁ M.; PHILIPS P..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</a:t>
            </a:r>
            <a:r>
              <a:rPr lang="cs-CZ" sz="1200" dirty="0" err="1"/>
              <a:t>aitom</a:t>
            </a:r>
            <a:r>
              <a:rPr lang="cs-CZ" sz="1200" dirty="0"/>
              <a:t>/</a:t>
            </a:r>
            <a:r>
              <a:rPr lang="cs-CZ" sz="1200" dirty="0" err="1"/>
              <a:t>upload</a:t>
            </a:r>
            <a:r>
              <a:rPr lang="cs-CZ" sz="1200" dirty="0"/>
              <a:t>/maturita/</a:t>
            </a:r>
            <a:r>
              <a:rPr lang="cs-CZ" sz="1200" dirty="0" err="1"/>
              <a:t>temata</a:t>
            </a:r>
            <a:r>
              <a:rPr lang="cs-CZ" sz="1200" dirty="0"/>
              <a:t>/15_the_czech_personalities.pdf&gt;.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/>
              <a:t>ANONYMOUS</a:t>
            </a:r>
            <a:r>
              <a:rPr lang="cs-CZ" sz="1200" dirty="0"/>
              <a:t>. </a:t>
            </a:r>
            <a:r>
              <a:rPr lang="cs-CZ" sz="1200" dirty="0" smtClean="0"/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15.10.2012]. Dostupný na </a:t>
            </a:r>
            <a:r>
              <a:rPr lang="cs-CZ" sz="1200" dirty="0" smtClean="0"/>
              <a:t>WWW</a:t>
            </a:r>
            <a:r>
              <a:rPr lang="cs-CZ" sz="1200" dirty="0"/>
              <a:t> http://commons.wikimedia.org/wiki/File:Jaroslav_Ha%C5%A1ek.gif</a:t>
            </a:r>
            <a:endParaRPr lang="cs-CZ" sz="1200" dirty="0" smtClean="0"/>
          </a:p>
          <a:p>
            <a:r>
              <a:rPr lang="cs-CZ" sz="1200" dirty="0"/>
              <a:t>UNKNOWN. </a:t>
            </a:r>
            <a:r>
              <a:rPr lang="cs-CZ" sz="1200" dirty="0" smtClean="0"/>
              <a:t>[</a:t>
            </a:r>
            <a:r>
              <a:rPr lang="cs-CZ" sz="1200" dirty="0"/>
              <a:t>online]. </a:t>
            </a:r>
            <a:r>
              <a:rPr lang="cs-CZ" sz="1200" dirty="0" smtClean="0"/>
              <a:t>commons.wikimedia.org </a:t>
            </a:r>
            <a:r>
              <a:rPr lang="cs-CZ" sz="1200" dirty="0" smtClean="0"/>
              <a:t>[cit</a:t>
            </a:r>
            <a:r>
              <a:rPr lang="cs-CZ" sz="1200" dirty="0"/>
              <a:t>. 15.10.2012]. Dostupný na WWW: </a:t>
            </a:r>
            <a:r>
              <a:rPr lang="cs-CZ" sz="1200" dirty="0"/>
              <a:t>http://commons.wikimedia.org/wiki/File:Karel-capek.jpg </a:t>
            </a:r>
            <a:endParaRPr lang="cs-CZ" sz="1200" dirty="0" smtClean="0"/>
          </a:p>
          <a:p>
            <a:r>
              <a:rPr lang="pl-PL" sz="1200" dirty="0" smtClean="0"/>
              <a:t>MARIUSZ </a:t>
            </a:r>
            <a:r>
              <a:rPr lang="pl-PL" sz="1200" dirty="0"/>
              <a:t>KUBIK. </a:t>
            </a:r>
            <a:r>
              <a:rPr lang="pl-PL" sz="1200" dirty="0" smtClean="0"/>
              <a:t>Commons.wikimedia.org [online</a:t>
            </a:r>
            <a:r>
              <a:rPr lang="pl-PL" sz="1200" dirty="0"/>
              <a:t>]. [cit. 15.10.2012]. Dostupný na WWW: </a:t>
            </a:r>
            <a:r>
              <a:rPr lang="pl-PL" sz="1200" dirty="0"/>
              <a:t>http://commons.wikimedia.org/wiki/File:Bohumil_Hrabal_by_Kubik_1994_01.jpg </a:t>
            </a:r>
            <a:endParaRPr lang="pl-PL" sz="1200" dirty="0" smtClean="0"/>
          </a:p>
          <a:p>
            <a:r>
              <a:rPr lang="cs-CZ" sz="1200" dirty="0" smtClean="0"/>
              <a:t>HŮLKA</a:t>
            </a:r>
            <a:r>
              <a:rPr lang="cs-CZ" sz="1200" dirty="0"/>
              <a:t>. </a:t>
            </a:r>
            <a:r>
              <a:rPr lang="cs-CZ" sz="1200" dirty="0" smtClean="0"/>
              <a:t>[</a:t>
            </a:r>
            <a:r>
              <a:rPr lang="cs-CZ" sz="1200" dirty="0"/>
              <a:t>online]. </a:t>
            </a:r>
            <a:r>
              <a:rPr lang="pl-PL" sz="1200" dirty="0"/>
              <a:t>Commons.wikimedia.org</a:t>
            </a:r>
            <a:r>
              <a:rPr lang="cs-CZ" sz="1200" dirty="0" smtClean="0"/>
              <a:t>[cit</a:t>
            </a:r>
            <a:r>
              <a:rPr lang="cs-CZ" sz="1200" dirty="0"/>
              <a:t>. 15.10.2012]. Dostupný na WWW: </a:t>
            </a:r>
            <a:r>
              <a:rPr lang="cs-CZ" sz="1200" dirty="0"/>
              <a:t>http://commons.wikimedia.org/wiki/File:Josef_skvorecky.jpg </a:t>
            </a:r>
            <a:endParaRPr lang="cs-CZ" sz="1200" dirty="0" smtClean="0"/>
          </a:p>
          <a:p>
            <a:r>
              <a:rPr lang="cs-CZ" sz="1200" dirty="0" smtClean="0"/>
              <a:t>KOZÁK</a:t>
            </a:r>
            <a:r>
              <a:rPr lang="cs-CZ" sz="1200" dirty="0"/>
              <a:t>. </a:t>
            </a:r>
            <a:r>
              <a:rPr lang="cs-CZ" sz="1200" dirty="0" smtClean="0"/>
              <a:t>commons.wikimedia.org [online</a:t>
            </a:r>
            <a:r>
              <a:rPr lang="cs-CZ" sz="1200" dirty="0"/>
              <a:t>]. [cit. 15.10.2012]. Dostupný na WWW: </a:t>
            </a:r>
            <a:r>
              <a:rPr lang="cs-CZ" sz="1200" dirty="0"/>
              <a:t>http://commons.wikimedia.org/wiki/File:V%C3%A1clav_Havel.jpg</a:t>
            </a:r>
            <a:r>
              <a:rPr lang="cs-CZ" sz="1200" dirty="0" smtClean="0"/>
              <a:t>                                  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61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en-US" sz="1200" dirty="0"/>
              <a:t>GEORGE R. LAWRENCE CO., CHICAGO</a:t>
            </a:r>
            <a:r>
              <a:rPr lang="en-US" sz="1200" dirty="0" smtClean="0"/>
              <a:t>.</a:t>
            </a:r>
            <a:r>
              <a:rPr lang="cs-CZ" sz="1200" dirty="0" smtClean="0"/>
              <a:t> Commons.wikimedia.org </a:t>
            </a:r>
            <a:r>
              <a:rPr lang="en-US" sz="1200" dirty="0" smtClean="0"/>
              <a:t>[online</a:t>
            </a:r>
            <a:r>
              <a:rPr lang="en-US" sz="1200" dirty="0"/>
              <a:t>]. [cit. 15.10.2012].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/>
              <a:t>http://commons.wikimedia.org/wiki/File:Alfons_Mucha_LOC_3c05828u.jpg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ZFF2012. </a:t>
            </a:r>
            <a:r>
              <a:rPr lang="cs-CZ" sz="1200" dirty="0" smtClean="0"/>
              <a:t>commons.wikimedia.org [online</a:t>
            </a:r>
            <a:r>
              <a:rPr lang="cs-CZ" sz="1200" dirty="0"/>
              <a:t>]. [cit. 15.10.2012]. Dostupný na WWW: </a:t>
            </a:r>
            <a:r>
              <a:rPr lang="cs-CZ" sz="1200" dirty="0"/>
              <a:t>http://commons.wikimedia.org/wiki/File:Milosforman.jpg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1200" dirty="0"/>
              <a:t>UNKNOWN. </a:t>
            </a:r>
            <a:r>
              <a:rPr lang="cs-CZ" sz="1200" dirty="0" smtClean="0"/>
              <a:t>Commons.wikimedia.org [</a:t>
            </a:r>
            <a:r>
              <a:rPr lang="cs-CZ" sz="1200" dirty="0"/>
              <a:t>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</a:t>
            </a:r>
            <a:r>
              <a:rPr lang="cs-CZ" sz="1200" dirty="0" err="1" smtClean="0"/>
              <a:t>File:Smetana.jpg</a:t>
            </a:r>
            <a:r>
              <a:rPr lang="cs-CZ" sz="1200" dirty="0" smtClean="0"/>
              <a:t>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9. SCHMACKITY. </a:t>
            </a:r>
            <a:r>
              <a:rPr lang="cs-CZ" sz="1200" dirty="0"/>
              <a:t>Commons.wikimedia.org[online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commons.wikimedia.org/wiki/File:Ha%C5%A1ek_warm-up_2007.jpg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10</a:t>
            </a:r>
            <a:r>
              <a:rPr lang="cs-CZ" sz="1200" dirty="0"/>
              <a:t>. S.YUME. </a:t>
            </a:r>
            <a:r>
              <a:rPr lang="cs-CZ" sz="1200" dirty="0" smtClean="0"/>
              <a:t>Commons.wikimedia.org [</a:t>
            </a:r>
            <a:r>
              <a:rPr lang="cs-CZ" sz="1200" dirty="0"/>
              <a:t>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://commons.wikimedia.org/wiki/File:Jarom%C3%ADr_J%C3%A1gr_Russia_vs._</a:t>
            </a:r>
            <a:r>
              <a:rPr lang="cs-CZ" sz="1200" dirty="0" smtClean="0"/>
              <a:t>Czech_Republic_2010_Olympics.jpg.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11</a:t>
            </a:r>
            <a:r>
              <a:rPr lang="cs-CZ" sz="1200" dirty="0"/>
              <a:t>. DAVID SEDLECKÝ. </a:t>
            </a:r>
            <a:r>
              <a:rPr lang="cs-CZ" sz="1200" dirty="0" smtClean="0"/>
              <a:t>Commons.wikimedia.org [</a:t>
            </a:r>
            <a:r>
              <a:rPr lang="cs-CZ" sz="1200" dirty="0"/>
              <a:t>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</a:t>
            </a:r>
            <a:r>
              <a:rPr lang="cs-CZ" sz="1200" dirty="0" err="1"/>
              <a:t>File</a:t>
            </a:r>
            <a:r>
              <a:rPr lang="cs-CZ" sz="1200" dirty="0"/>
              <a:t>:%</a:t>
            </a:r>
            <a:r>
              <a:rPr lang="cs-CZ" sz="1200" dirty="0" smtClean="0"/>
              <a:t>C5%BDelezn%C3%BD_2012.JPG.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12</a:t>
            </a:r>
            <a:r>
              <a:rPr lang="cs-CZ" sz="1200" dirty="0"/>
              <a:t>. FINNEYE. </a:t>
            </a:r>
            <a:r>
              <a:rPr lang="cs-CZ" sz="1200" dirty="0"/>
              <a:t>Commons.wikimedia.org[online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</a:t>
            </a:r>
            <a:r>
              <a:rPr lang="cs-CZ" sz="1200" dirty="0" err="1" smtClean="0"/>
              <a:t>File:ThomasDvorak.jpg</a:t>
            </a:r>
            <a:r>
              <a:rPr lang="cs-CZ" sz="1200" dirty="0" smtClean="0"/>
              <a:t>. 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2494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sz="1200" dirty="0"/>
              <a:t>FINNEYE. </a:t>
            </a:r>
            <a:r>
              <a:rPr lang="cs-CZ" sz="1200" dirty="0" smtClean="0"/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://commons.wikimedia.org/wiki/File:Roman_%</a:t>
            </a:r>
            <a:r>
              <a:rPr lang="cs-CZ" sz="1200" dirty="0" smtClean="0"/>
              <a:t>C5%A0ebrle_2005.jpg.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14. ARCHIV ÚFCH J.HEYROVSKÉHO AV ČR, V.V.I.. </a:t>
            </a:r>
            <a:r>
              <a:rPr lang="cs-CZ" sz="1200" dirty="0" smtClean="0"/>
              <a:t>Commons.wikimedia.org [</a:t>
            </a:r>
            <a:r>
              <a:rPr lang="cs-CZ" sz="1200" dirty="0"/>
              <a:t>online</a:t>
            </a:r>
            <a:r>
              <a:rPr lang="cs-CZ" sz="1200" dirty="0"/>
              <a:t>]. [cit. 15.10.2012].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</a:t>
            </a:r>
            <a:r>
              <a:rPr lang="cs-CZ" sz="1200" dirty="0" err="1" smtClean="0"/>
              <a:t>File:Heyrovsky_Jaroslav.jpg</a:t>
            </a:r>
            <a:r>
              <a:rPr lang="cs-CZ" sz="1200" dirty="0" smtClean="0"/>
              <a:t>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15. </a:t>
            </a:r>
            <a:r>
              <a:rPr lang="pt-BR" sz="1200" dirty="0"/>
              <a:t>AUTOR NEUVEDEN. </a:t>
            </a:r>
            <a:r>
              <a:rPr lang="cs-CZ" sz="1200" dirty="0" smtClean="0"/>
              <a:t>Commons.wikimedia.org </a:t>
            </a:r>
            <a:r>
              <a:rPr lang="pt-BR" sz="1200" dirty="0" smtClean="0"/>
              <a:t>[online</a:t>
            </a:r>
            <a:r>
              <a:rPr lang="pt-BR" sz="1200" dirty="0"/>
              <a:t>]. [cit. 15.10.2012]. Dostupný na WWW: </a:t>
            </a:r>
            <a:r>
              <a:rPr lang="pt-BR" sz="1200" dirty="0" smtClean="0"/>
              <a:t>http</a:t>
            </a:r>
            <a:r>
              <a:rPr lang="pt-BR" sz="1200" dirty="0"/>
              <a:t>://commons.wikimedia.org/wiki/File:Prof._Ing._RTDr._</a:t>
            </a:r>
            <a:r>
              <a:rPr lang="pt-BR" sz="1200" dirty="0" smtClean="0"/>
              <a:t>Otto_Wichterle.jpg.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                        Veškeré </a:t>
            </a:r>
            <a:r>
              <a:rPr lang="cs-CZ" sz="1200" dirty="0"/>
              <a:t>hypertextové odkazy jsou platné ke dni vytvoření díla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51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453</TotalTime>
  <Words>1488</Words>
  <Application>Microsoft Office PowerPoint</Application>
  <PresentationFormat>Předvádění na obrazovce (4:3)</PresentationFormat>
  <Paragraphs>242</Paragraphs>
  <Slides>40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Motiv1</vt:lpstr>
      <vt:lpstr>Famous czechs </vt:lpstr>
      <vt:lpstr>Anotace </vt:lpstr>
      <vt:lpstr>Contents </vt:lpstr>
      <vt:lpstr>Literature </vt:lpstr>
      <vt:lpstr>Jaroslav Hašek </vt:lpstr>
      <vt:lpstr>Karel Čapek </vt:lpstr>
      <vt:lpstr>Bohumil Hrabal</vt:lpstr>
      <vt:lpstr>Josef Škovercký </vt:lpstr>
      <vt:lpstr>Jaroslav Seifert </vt:lpstr>
      <vt:lpstr>Franz Kafka </vt:lpstr>
      <vt:lpstr>Milan Kundera</vt:lpstr>
      <vt:lpstr>Václav Havel </vt:lpstr>
      <vt:lpstr>Arts </vt:lpstr>
      <vt:lpstr>Alfons Mucha </vt:lpstr>
      <vt:lpstr>František Kupka </vt:lpstr>
      <vt:lpstr>Film</vt:lpstr>
      <vt:lpstr>Miloš Forman </vt:lpstr>
      <vt:lpstr>Jiří Menzel, Zdeněk Svěrák </vt:lpstr>
      <vt:lpstr>Jiří Trnka, Karel Zeman </vt:lpstr>
      <vt:lpstr>Music </vt:lpstr>
      <vt:lpstr>Antonín Dvořák</vt:lpstr>
      <vt:lpstr>Leoš Janáček</vt:lpstr>
      <vt:lpstr>Bedřich Smetana </vt:lpstr>
      <vt:lpstr>Sportsmen, sportswomen </vt:lpstr>
      <vt:lpstr>Dominik Hašek</vt:lpstr>
      <vt:lpstr>Jaromír Jágr </vt:lpstr>
      <vt:lpstr>Martina Navrátilová</vt:lpstr>
      <vt:lpstr>Emil Zátopek, Dana Zátopková</vt:lpstr>
      <vt:lpstr>Jarmila Kratochvílová, Ivan Lendl</vt:lpstr>
      <vt:lpstr>Jan Železný</vt:lpstr>
      <vt:lpstr>Tomáš Dvořák, Roman Šebrle-decathletes </vt:lpstr>
      <vt:lpstr>Current sportsmen/sportswomen </vt:lpstr>
      <vt:lpstr>Scientists</vt:lpstr>
      <vt:lpstr>Jaroslav Heyrovský</vt:lpstr>
      <vt:lpstr>Otto Wichterle </vt:lpstr>
      <vt:lpstr>Questions </vt:lpstr>
      <vt:lpstr>Speaking on a set topic </vt:lpstr>
      <vt:lpstr>Zdroje a seznam použité literatury</vt:lpstr>
      <vt:lpstr>Zdroje a seznam použité literatury</vt:lpstr>
      <vt:lpstr>Zdroje a seznam použité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ht</cp:lastModifiedBy>
  <cp:revision>52</cp:revision>
  <dcterms:created xsi:type="dcterms:W3CDTF">2012-08-03T09:49:53Z</dcterms:created>
  <dcterms:modified xsi:type="dcterms:W3CDTF">2013-01-18T13:53:55Z</dcterms:modified>
</cp:coreProperties>
</file>