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8" r:id="rId12"/>
    <p:sldId id="266" r:id="rId13"/>
    <p:sldId id="267" r:id="rId14"/>
    <p:sldId id="268" r:id="rId15"/>
    <p:sldId id="269" r:id="rId16"/>
    <p:sldId id="271" r:id="rId17"/>
    <p:sldId id="273" r:id="rId18"/>
    <p:sldId id="274" r:id="rId19"/>
    <p:sldId id="275" r:id="rId20"/>
    <p:sldId id="276" r:id="rId21"/>
    <p:sldId id="277" r:id="rId22"/>
    <p:sldId id="283" r:id="rId23"/>
    <p:sldId id="284" r:id="rId24"/>
    <p:sldId id="285" r:id="rId25"/>
    <p:sldId id="286" r:id="rId26"/>
    <p:sldId id="287" r:id="rId27"/>
    <p:sldId id="278" r:id="rId28"/>
    <p:sldId id="279" r:id="rId29"/>
    <p:sldId id="280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3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55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000"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hangingPunct="1"/>
            <a:r>
              <a:rPr lang="cs-CZ" sz="1000"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1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22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4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06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03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10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63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3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33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2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13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85231DE4-F8D2-444F-9759-A582EE60475A}" type="datetimeFigureOut">
              <a:rPr lang="en-GB" smtClean="0"/>
              <a:t>18/01/2013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059CF2E4-B016-4A18-9604-13CE2D08F80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3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034" name="TextovéPole 10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14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jpeg"/><Relationship Id="rId4" Type="http://schemas.openxmlformats.org/officeDocument/2006/relationships/image" Target="../media/image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Czech </a:t>
            </a:r>
            <a:r>
              <a:rPr lang="en-GB" dirty="0" smtClean="0"/>
              <a:t>attractions 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Zuzana Hnátová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544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Kód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VY_32_INOVACE_1.AJ.07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CZ.1.07/1.5.00/34.0114</a:t>
            </a: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Vytvořeno: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říjen 2012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3. ročník  a 4. 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- čtyřleté gymnázium (RVP-G)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                     Septima a Oktáva - osmileté gymnázium (RVP-G)</a:t>
            </a:r>
          </a:p>
          <a:p>
            <a:pPr mar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oblast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: Jazyk a jazyková komunikace</a:t>
            </a:r>
          </a:p>
          <a:p>
            <a:pPr marL="0" indent="0">
              <a:buNone/>
            </a:pP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obor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Anglický jazyk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Tematický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okruh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12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Czech Republic –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Czech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attractions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Anotace: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Tento materiál byl vytvořen jako téma pro maturitní okruh: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Česká republika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na Gymnáziu a 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 JŠ Svitavy přibližně na jednu, popřípadě více vyučovacích hodin (pro výklad i opakování – 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shrnutí učiva). Obsahuje jednak přehled faktografických údajů, tak i anglickou ustálenou 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terminologii, doplněné o interaktivní cvičení: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obrázky – identifikace a popis, otázky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Je primárně zaměřen na dva poslední ročníky gymnázia, i přesto se dá využít i v nižších ročnících 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         osmiletého i čtyřletého studia vcelku nebo jeho jednotlivé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části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interaktivní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</a:rPr>
              <a:t>tabule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949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UNESCO </a:t>
            </a:r>
            <a:r>
              <a:rPr lang="cs-CZ" dirty="0"/>
              <a:t>= </a:t>
            </a:r>
            <a:r>
              <a:rPr lang="en-GB" dirty="0" smtClean="0"/>
              <a:t>United Nations Educational, Scientific and Cultural Organisation</a:t>
            </a:r>
          </a:p>
          <a:p>
            <a:r>
              <a:rPr lang="en-GB" dirty="0" smtClean="0"/>
              <a:t>National parks </a:t>
            </a:r>
            <a:r>
              <a:rPr lang="cs-CZ" dirty="0" smtClean="0"/>
              <a:t>and </a:t>
            </a:r>
            <a:r>
              <a:rPr lang="en-GB" dirty="0" smtClean="0"/>
              <a:t>Protected Landscape Areas</a:t>
            </a:r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69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UNESCO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Historical Centre of Prague </a:t>
            </a:r>
          </a:p>
          <a:p>
            <a:r>
              <a:rPr lang="en-GB" dirty="0" smtClean="0"/>
              <a:t>The Historical Centre of </a:t>
            </a:r>
            <a:r>
              <a:rPr lang="en-GB" dirty="0" err="1" smtClean="0"/>
              <a:t>Český</a:t>
            </a:r>
            <a:r>
              <a:rPr lang="en-GB" dirty="0" smtClean="0"/>
              <a:t> </a:t>
            </a:r>
            <a:r>
              <a:rPr lang="en-GB" dirty="0" err="1" smtClean="0"/>
              <a:t>Krumlov</a:t>
            </a:r>
            <a:r>
              <a:rPr lang="en-GB" dirty="0" smtClean="0"/>
              <a:t> </a:t>
            </a:r>
          </a:p>
          <a:p>
            <a:r>
              <a:rPr lang="en-GB" dirty="0" smtClean="0"/>
              <a:t>The Historical Centre of </a:t>
            </a:r>
            <a:r>
              <a:rPr lang="en-GB" dirty="0" err="1" smtClean="0"/>
              <a:t>Telč</a:t>
            </a:r>
            <a:r>
              <a:rPr lang="en-GB" dirty="0" smtClean="0"/>
              <a:t> </a:t>
            </a:r>
          </a:p>
          <a:p>
            <a:r>
              <a:rPr lang="en-GB" dirty="0" smtClean="0"/>
              <a:t>The </a:t>
            </a:r>
            <a:r>
              <a:rPr lang="en-GB" dirty="0" err="1" smtClean="0"/>
              <a:t>Pilg</a:t>
            </a:r>
            <a:r>
              <a:rPr lang="cs-CZ" dirty="0" smtClean="0"/>
              <a:t>r</a:t>
            </a:r>
            <a:r>
              <a:rPr lang="en-GB" dirty="0" smtClean="0"/>
              <a:t>image Church of Jan </a:t>
            </a:r>
            <a:r>
              <a:rPr lang="en-GB" dirty="0" err="1" smtClean="0"/>
              <a:t>Nepomucký</a:t>
            </a:r>
            <a:r>
              <a:rPr lang="en-GB" dirty="0" smtClean="0"/>
              <a:t> in </a:t>
            </a:r>
            <a:r>
              <a:rPr lang="en-GB" dirty="0" err="1" smtClean="0"/>
              <a:t>Zelená</a:t>
            </a:r>
            <a:r>
              <a:rPr lang="en-GB" dirty="0" smtClean="0"/>
              <a:t> </a:t>
            </a:r>
            <a:r>
              <a:rPr lang="en-GB" dirty="0" err="1" smtClean="0"/>
              <a:t>Hora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Kutná</a:t>
            </a:r>
            <a:r>
              <a:rPr lang="en-GB" dirty="0" smtClean="0"/>
              <a:t> </a:t>
            </a:r>
            <a:r>
              <a:rPr lang="en-GB" dirty="0" err="1" smtClean="0"/>
              <a:t>Hora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Lednice-Valtice</a:t>
            </a:r>
            <a:r>
              <a:rPr lang="en-GB" dirty="0" smtClean="0"/>
              <a:t> Cultural Landscape </a:t>
            </a:r>
          </a:p>
          <a:p>
            <a:r>
              <a:rPr lang="en-GB" dirty="0" err="1" smtClean="0"/>
              <a:t>Holašovice</a:t>
            </a:r>
            <a:r>
              <a:rPr lang="en-GB" dirty="0" smtClean="0"/>
              <a:t> </a:t>
            </a:r>
          </a:p>
          <a:p>
            <a:r>
              <a:rPr lang="en-GB" dirty="0" err="1" smtClean="0"/>
              <a:t>Kroměříž</a:t>
            </a:r>
            <a:r>
              <a:rPr lang="en-GB" dirty="0" smtClean="0"/>
              <a:t> Castle and Gardens</a:t>
            </a:r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230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UNESCO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Litomyšl</a:t>
            </a:r>
            <a:r>
              <a:rPr lang="en-GB" dirty="0" smtClean="0"/>
              <a:t> Castle </a:t>
            </a:r>
          </a:p>
          <a:p>
            <a:r>
              <a:rPr lang="en-GB" dirty="0" smtClean="0"/>
              <a:t>The Holy Trinity Column</a:t>
            </a:r>
            <a:r>
              <a:rPr lang="cs-CZ" dirty="0" smtClean="0"/>
              <a:t> in</a:t>
            </a:r>
            <a:r>
              <a:rPr lang="en-GB" dirty="0" smtClean="0"/>
              <a:t> Olomouc </a:t>
            </a:r>
          </a:p>
          <a:p>
            <a:r>
              <a:rPr lang="en-GB" dirty="0" smtClean="0"/>
              <a:t>Villa T</a:t>
            </a:r>
            <a:r>
              <a:rPr lang="cs-CZ" dirty="0" smtClean="0"/>
              <a:t>u</a:t>
            </a:r>
            <a:r>
              <a:rPr lang="en-GB" dirty="0" err="1" smtClean="0"/>
              <a:t>gendgat</a:t>
            </a:r>
            <a:r>
              <a:rPr lang="en-GB" dirty="0" smtClean="0"/>
              <a:t> in Brno </a:t>
            </a:r>
          </a:p>
          <a:p>
            <a:r>
              <a:rPr lang="en-GB" dirty="0" err="1" smtClean="0"/>
              <a:t>Třebíč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0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839787"/>
          </a:xfrm>
        </p:spPr>
        <p:txBody>
          <a:bodyPr/>
          <a:lstStyle/>
          <a:p>
            <a:r>
              <a:rPr lang="en-GB" dirty="0"/>
              <a:t>The Historical Centre of Prague 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772816"/>
            <a:ext cx="4455675" cy="2963024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top Czech destination</a:t>
            </a:r>
          </a:p>
          <a:p>
            <a:r>
              <a:rPr lang="en-GB" dirty="0" smtClean="0"/>
              <a:t>Monuments: St. Vitus Cathedral, Charles Bridge, Prague Castle</a:t>
            </a:r>
            <a:r>
              <a:rPr lang="cs-CZ" dirty="0" smtClean="0"/>
              <a:t> </a:t>
            </a:r>
            <a:r>
              <a:rPr lang="en-GB" dirty="0" err="1" smtClean="0"/>
              <a:t>etc</a:t>
            </a:r>
            <a:r>
              <a:rPr lang="cs-CZ" dirty="0" smtClean="0"/>
              <a:t>.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148478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3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Historical Centre of </a:t>
            </a:r>
            <a:r>
              <a:rPr lang="en-GB" dirty="0" err="1"/>
              <a:t>Český</a:t>
            </a:r>
            <a:r>
              <a:rPr lang="en-GB" dirty="0"/>
              <a:t> </a:t>
            </a:r>
            <a:r>
              <a:rPr lang="en-GB" dirty="0" err="1"/>
              <a:t>Krumlov</a:t>
            </a:r>
            <a:r>
              <a:rPr lang="en-GB" dirty="0"/>
              <a:t> 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648" y="1628800"/>
            <a:ext cx="4678065" cy="3508548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A castle and a chateaux complex + well-preserved historical centre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11967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82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Historical Centre of </a:t>
            </a:r>
            <a:r>
              <a:rPr lang="en-GB" dirty="0" err="1"/>
              <a:t>Telč</a:t>
            </a:r>
            <a:r>
              <a:rPr lang="en-GB" dirty="0"/>
              <a:t>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44824"/>
            <a:ext cx="4372943" cy="2929872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town‘s square = a combination of Renaissance and Baroque styles</a:t>
            </a:r>
          </a:p>
          <a:p>
            <a:r>
              <a:rPr lang="en-GB" dirty="0" smtClean="0"/>
              <a:t>Arcades, </a:t>
            </a:r>
            <a:r>
              <a:rPr lang="en-GB" dirty="0" err="1" smtClean="0"/>
              <a:t>sgrafitti</a:t>
            </a:r>
            <a:endParaRPr lang="en-GB" dirty="0" smtClean="0"/>
          </a:p>
          <a:p>
            <a:r>
              <a:rPr lang="en-GB" dirty="0" smtClean="0"/>
              <a:t>A chateaux 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12687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177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/>
              <a:t>The </a:t>
            </a:r>
            <a:r>
              <a:rPr lang="en-GB" sz="2000" dirty="0" err="1"/>
              <a:t>Pilg</a:t>
            </a:r>
            <a:r>
              <a:rPr lang="cs-CZ" sz="2000" dirty="0"/>
              <a:t>r</a:t>
            </a:r>
            <a:r>
              <a:rPr lang="en-GB" sz="2000" dirty="0"/>
              <a:t>image Church of Jan </a:t>
            </a:r>
            <a:r>
              <a:rPr lang="en-GB" sz="2000" dirty="0" err="1"/>
              <a:t>Nepomucký</a:t>
            </a:r>
            <a:r>
              <a:rPr lang="en-GB" sz="2000" dirty="0"/>
              <a:t> in </a:t>
            </a:r>
            <a:r>
              <a:rPr lang="en-GB" sz="2000" dirty="0" err="1"/>
              <a:t>Zelená</a:t>
            </a:r>
            <a:r>
              <a:rPr lang="en-GB" sz="2000" dirty="0"/>
              <a:t> </a:t>
            </a:r>
            <a:r>
              <a:rPr lang="en-GB" sz="2000" dirty="0" err="1" smtClean="0"/>
              <a:t>Hora</a:t>
            </a:r>
            <a:endParaRPr lang="en-GB" sz="20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783" y="1196752"/>
            <a:ext cx="3325140" cy="4966981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Built in the shape of star by </a:t>
            </a:r>
            <a:r>
              <a:rPr lang="en-GB" dirty="0" err="1" smtClean="0"/>
              <a:t>Santini</a:t>
            </a:r>
            <a:r>
              <a:rPr lang="en-GB" dirty="0" smtClean="0"/>
              <a:t> - </a:t>
            </a:r>
            <a:r>
              <a:rPr lang="en-GB" dirty="0" err="1" smtClean="0"/>
              <a:t>Aichl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13407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71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Kutná</a:t>
            </a:r>
            <a:r>
              <a:rPr lang="en-GB" dirty="0"/>
              <a:t> </a:t>
            </a:r>
            <a:r>
              <a:rPr lang="en-GB" dirty="0" err="1"/>
              <a:t>Hora</a:t>
            </a:r>
            <a:r>
              <a:rPr lang="en-GB" dirty="0"/>
              <a:t> 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844824"/>
            <a:ext cx="4800534" cy="36004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Famous for the historical centre and the Church of St. Barbara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126876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590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Lednice-Valtice</a:t>
            </a:r>
            <a:r>
              <a:rPr lang="en-GB" dirty="0"/>
              <a:t> Cultural Landscape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001" y="1600200"/>
            <a:ext cx="4363576" cy="434908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Combination of Neo-Gothic style and Baroque style is situated in the largest park of the CR</a:t>
            </a:r>
          </a:p>
          <a:p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51920" y="15567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4420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Holašovice</a:t>
            </a:r>
            <a:r>
              <a:rPr lang="en-GB" dirty="0"/>
              <a:t>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916832"/>
            <a:ext cx="4741483" cy="316494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village in south Bohemia </a:t>
            </a:r>
          </a:p>
          <a:p>
            <a:r>
              <a:rPr lang="en-GB" dirty="0" smtClean="0"/>
              <a:t>A rural style architecture = a folk Baroque 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11967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667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839787"/>
          </a:xfrm>
        </p:spPr>
        <p:txBody>
          <a:bodyPr/>
          <a:lstStyle/>
          <a:p>
            <a:r>
              <a:rPr lang="en-GB" dirty="0" err="1"/>
              <a:t>Kroměříž</a:t>
            </a:r>
            <a:r>
              <a:rPr lang="en-GB" dirty="0"/>
              <a:t> Castle and Gardens</a:t>
            </a:r>
            <a:r>
              <a:rPr lang="cs-CZ" dirty="0"/>
              <a:t>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0808"/>
            <a:ext cx="4070581" cy="3052936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Baroque architecture </a:t>
            </a:r>
          </a:p>
          <a:p>
            <a:r>
              <a:rPr lang="en-GB" dirty="0" smtClean="0"/>
              <a:t>An example of period's landscaping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95936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5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Litomyšl</a:t>
            </a:r>
            <a:r>
              <a:rPr lang="en-GB" dirty="0"/>
              <a:t> Castle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73" y="1234302"/>
            <a:ext cx="3719264" cy="495902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The Renaissance architecture </a:t>
            </a:r>
          </a:p>
          <a:p>
            <a:r>
              <a:rPr lang="en-GB" dirty="0" smtClean="0"/>
              <a:t>Venue for cultural events, mainly for Smetana‘s </a:t>
            </a:r>
            <a:r>
              <a:rPr lang="en-GB" dirty="0" err="1" smtClean="0"/>
              <a:t>Litomyšl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9952" y="126876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803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Holy Trinity Column</a:t>
            </a:r>
            <a:r>
              <a:rPr lang="cs-CZ" dirty="0"/>
              <a:t> in</a:t>
            </a:r>
            <a:r>
              <a:rPr lang="en-GB" dirty="0"/>
              <a:t> Olomouc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762" y="1638092"/>
            <a:ext cx="4787238" cy="3513832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4062224" cy="3998976"/>
          </a:xfrm>
        </p:spPr>
        <p:txBody>
          <a:bodyPr/>
          <a:lstStyle/>
          <a:p>
            <a:r>
              <a:rPr lang="en-GB" dirty="0" smtClean="0"/>
              <a:t>One of the tallest Baroque memorial columns in the CR – a monument to a plague epidemic in the 18th century</a:t>
            </a:r>
          </a:p>
          <a:p>
            <a:r>
              <a:rPr lang="en-GB" dirty="0" smtClean="0"/>
              <a:t>The town itself: medieval town with astrological clock 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126876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850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614" y="438265"/>
            <a:ext cx="8229600" cy="839787"/>
          </a:xfrm>
        </p:spPr>
        <p:txBody>
          <a:bodyPr/>
          <a:lstStyle/>
          <a:p>
            <a:r>
              <a:rPr lang="cs-CZ" dirty="0" smtClean="0"/>
              <a:t>Třebíč </a:t>
            </a:r>
            <a:endParaRPr lang="en-GB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68" y="1412776"/>
            <a:ext cx="3467236" cy="4622982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06" y="1600200"/>
            <a:ext cx="3578570" cy="4419719"/>
          </a:xfrm>
        </p:spPr>
      </p:pic>
      <p:sp>
        <p:nvSpPr>
          <p:cNvPr id="5" name="TextovéPole 4"/>
          <p:cNvSpPr txBox="1"/>
          <p:nvPr/>
        </p:nvSpPr>
        <p:spPr>
          <a:xfrm>
            <a:off x="323528" y="9087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141277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71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Parks </a:t>
            </a:r>
            <a:endParaRPr lang="en-GB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88840"/>
            <a:ext cx="5184825" cy="3888618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Krkonoše </a:t>
            </a:r>
          </a:p>
          <a:p>
            <a:r>
              <a:rPr lang="cs-CZ" dirty="0" smtClean="0"/>
              <a:t>Šumava </a:t>
            </a:r>
          </a:p>
          <a:p>
            <a:r>
              <a:rPr lang="cs-CZ" dirty="0" smtClean="0"/>
              <a:t>Podyjí</a:t>
            </a:r>
          </a:p>
          <a:p>
            <a:r>
              <a:rPr lang="cs-CZ" dirty="0" smtClean="0"/>
              <a:t>České Švýcarsko </a:t>
            </a: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13407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9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Protected Landscape Areas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Třeboňsko </a:t>
            </a:r>
          </a:p>
          <a:p>
            <a:r>
              <a:rPr lang="cs-CZ" dirty="0" smtClean="0"/>
              <a:t>Blanský les </a:t>
            </a:r>
          </a:p>
          <a:p>
            <a:r>
              <a:rPr lang="cs-CZ" dirty="0" smtClean="0"/>
              <a:t>Blaník</a:t>
            </a:r>
          </a:p>
          <a:p>
            <a:r>
              <a:rPr lang="cs-CZ" dirty="0" smtClean="0"/>
              <a:t>Český kras </a:t>
            </a:r>
          </a:p>
          <a:p>
            <a:r>
              <a:rPr lang="cs-CZ" dirty="0" smtClean="0"/>
              <a:t>Křivoklátsko</a:t>
            </a:r>
          </a:p>
          <a:p>
            <a:r>
              <a:rPr lang="cs-CZ" dirty="0" smtClean="0"/>
              <a:t>Slavkovský les </a:t>
            </a:r>
          </a:p>
          <a:p>
            <a:r>
              <a:rPr lang="cs-CZ" dirty="0" smtClean="0"/>
              <a:t>České středohoří</a:t>
            </a:r>
          </a:p>
          <a:p>
            <a:r>
              <a:rPr lang="cs-CZ" dirty="0" smtClean="0"/>
              <a:t>Kokořínsko</a:t>
            </a:r>
          </a:p>
          <a:p>
            <a:r>
              <a:rPr lang="cs-CZ" dirty="0" smtClean="0"/>
              <a:t>Labské pískovce </a:t>
            </a:r>
          </a:p>
          <a:p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Lužické hory</a:t>
            </a:r>
          </a:p>
          <a:p>
            <a:r>
              <a:rPr lang="cs-CZ" dirty="0" smtClean="0"/>
              <a:t>Jizerské hory</a:t>
            </a:r>
          </a:p>
          <a:p>
            <a:r>
              <a:rPr lang="cs-CZ" dirty="0" smtClean="0"/>
              <a:t>Český ráj</a:t>
            </a:r>
          </a:p>
          <a:p>
            <a:r>
              <a:rPr lang="cs-CZ" dirty="0" smtClean="0"/>
              <a:t>Broumovsko</a:t>
            </a:r>
          </a:p>
          <a:p>
            <a:r>
              <a:rPr lang="cs-CZ" dirty="0" smtClean="0"/>
              <a:t>Železné hory</a:t>
            </a:r>
          </a:p>
          <a:p>
            <a:r>
              <a:rPr lang="cs-CZ" dirty="0" smtClean="0"/>
              <a:t>Žďárské vrchy </a:t>
            </a:r>
          </a:p>
          <a:p>
            <a:r>
              <a:rPr lang="cs-CZ" dirty="0" smtClean="0"/>
              <a:t>Orlické hory </a:t>
            </a:r>
          </a:p>
          <a:p>
            <a:r>
              <a:rPr lang="cs-CZ" dirty="0" smtClean="0"/>
              <a:t>Jeseníky</a:t>
            </a:r>
          </a:p>
          <a:p>
            <a:r>
              <a:rPr lang="cs-CZ" dirty="0" smtClean="0"/>
              <a:t>Poodří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15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Beskydy</a:t>
            </a:r>
          </a:p>
          <a:p>
            <a:r>
              <a:rPr lang="cs-CZ" dirty="0" smtClean="0"/>
              <a:t>Litovelské Pomoraví</a:t>
            </a:r>
          </a:p>
          <a:p>
            <a:r>
              <a:rPr lang="cs-CZ" dirty="0" smtClean="0"/>
              <a:t>Moravský kras </a:t>
            </a:r>
          </a:p>
          <a:p>
            <a:r>
              <a:rPr lang="cs-CZ" dirty="0" smtClean="0"/>
              <a:t>Bílé Karpaty </a:t>
            </a:r>
          </a:p>
          <a:p>
            <a:r>
              <a:rPr lang="cs-CZ" dirty="0" smtClean="0"/>
              <a:t>Pálava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512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</a:t>
            </a:r>
            <a:endParaRPr lang="en-GB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Český ráj</a:t>
            </a:r>
            <a:endParaRPr lang="en-GB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Moravský kras </a:t>
            </a:r>
            <a:endParaRPr lang="en-GB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5" y="2204864"/>
            <a:ext cx="4506713" cy="3002597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54116"/>
            <a:ext cx="3294112" cy="4392149"/>
          </a:xfrm>
        </p:spPr>
      </p:pic>
      <p:sp>
        <p:nvSpPr>
          <p:cNvPr id="8" name="TextovéPole 7"/>
          <p:cNvSpPr txBox="1"/>
          <p:nvPr/>
        </p:nvSpPr>
        <p:spPr>
          <a:xfrm>
            <a:off x="0" y="1484784"/>
            <a:ext cx="9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119675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27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Identification and description of the pictures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and describe the following pictures in detail. What can you tell about them in general?</a:t>
            </a:r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752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401px-Kostel_sv._Jana_Nepomuckého_(Žďár_nad_Sázavou),_Zelená_hora,_Žďár_nad_Sázavou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038" y="457200"/>
            <a:ext cx="1912937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450px-Litomysl_castl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138" y="457200"/>
            <a:ext cx="2143125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 descr="450px-Tr-castle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738" y="3543300"/>
            <a:ext cx="2143125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485px-Trebic-synagoga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413" y="3543300"/>
            <a:ext cx="2312987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5004048" y="64186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3704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Holašovice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74" y="764704"/>
            <a:ext cx="3737325" cy="24944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800px-Kutna_Hora_1094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743228"/>
            <a:ext cx="3428628" cy="2571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 descr="800px-Prague_Castle_as_seen_at_night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469766"/>
            <a:ext cx="3836032" cy="2551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 descr="800px-Telč_005"/>
          <p:cNvPicPr>
            <a:picLocks noGrp="1" noChangeAspect="1"/>
          </p:cNvPicPr>
          <p:nvPr isPhoto="1"/>
        </p:nvPicPr>
        <p:blipFill>
          <a:blip r:embed="rId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554257"/>
            <a:ext cx="3499180" cy="2344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16219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oly_Trinity_Column-histor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108" y="1916832"/>
            <a:ext cx="3520171" cy="2569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Kroměříž,_Arcibiskupský_zámek_(13)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055" y="1916832"/>
            <a:ext cx="3425957" cy="25694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1643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national parks do you know?</a:t>
            </a:r>
          </a:p>
          <a:p>
            <a:r>
              <a:rPr lang="en-GB" dirty="0" smtClean="0"/>
              <a:t>Can you name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en-GB" dirty="0" smtClean="0"/>
              <a:t>protected landscape areas of the Czech Republic</a:t>
            </a:r>
            <a:r>
              <a:rPr lang="cs-CZ" dirty="0" smtClean="0"/>
              <a:t>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455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seznam použité literatury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Pictures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USER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KARNEYLI ON EN.WIKIPEDIA.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[online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]. [cit. 10.10.2012]. Dostupný na WWW: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commons.wikimedia.org/wiki/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File:Prague_Castle_as_seen_at_night.jpg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Zdroj: vlastní </a:t>
            </a:r>
          </a:p>
          <a:p>
            <a:r>
              <a:rPr lang="it-IT" sz="1200" dirty="0"/>
              <a:t>RICHENZA.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Commons.wikimedia.org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200" dirty="0" smtClean="0"/>
              <a:t>[</a:t>
            </a:r>
            <a:r>
              <a:rPr lang="it-IT" sz="1200" dirty="0"/>
              <a:t>online]. </a:t>
            </a:r>
            <a:r>
              <a:rPr lang="it-IT" sz="1200" dirty="0" smtClean="0"/>
              <a:t>[</a:t>
            </a:r>
            <a:r>
              <a:rPr lang="it-IT" sz="1200" dirty="0"/>
              <a:t>cit. 10.10.2012]. Dostupný na WWW: </a:t>
            </a:r>
            <a:r>
              <a:rPr lang="it-IT" sz="1200" dirty="0" smtClean="0"/>
              <a:t>http</a:t>
            </a:r>
            <a:r>
              <a:rPr lang="it-IT" sz="1200" dirty="0"/>
              <a:t>://</a:t>
            </a:r>
            <a:r>
              <a:rPr lang="it-IT" sz="1200" dirty="0" smtClean="0"/>
              <a:t>commons.wikimedia.org/wiki/File:Tel%C4%8D_005.jpg. </a:t>
            </a:r>
            <a:endParaRPr lang="cs-CZ" sz="1200" dirty="0" smtClean="0"/>
          </a:p>
          <a:p>
            <a:r>
              <a:rPr lang="cs-CZ" sz="1200" dirty="0"/>
              <a:t>BJALEK MICHAL. </a:t>
            </a:r>
            <a:r>
              <a:rPr lang="cs-CZ" sz="1200" dirty="0" smtClean="0"/>
              <a:t>Commons.wikimedia.org [online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://commons.wikimedia.org/wiki/File:Kostel_sv._Jana_Nepomuck%C3%A9ho_%28%C5%BD%C4%8F%C3%A1r_nad_S%C3%A1zavou%29,_Zelen%C3%A1_hora,_%</a:t>
            </a:r>
            <a:r>
              <a:rPr lang="cs-CZ" sz="1200" dirty="0" smtClean="0"/>
              <a:t>C5%BD%C4%8F%C3%A1r_nad_S%C3%A1zavou_3.JPG.</a:t>
            </a:r>
            <a:endParaRPr lang="cs-CZ" sz="1200" dirty="0" smtClean="0"/>
          </a:p>
          <a:p>
            <a:r>
              <a:rPr lang="nl-NL" sz="1200" dirty="0"/>
              <a:t>JACQUESVERLAEKEN. </a:t>
            </a:r>
            <a:r>
              <a:rPr lang="cs-CZ" sz="1200" dirty="0"/>
              <a:t>Commons.wikimedia.org</a:t>
            </a:r>
            <a:r>
              <a:rPr lang="nl-NL" sz="1200" dirty="0" smtClean="0"/>
              <a:t>[online</a:t>
            </a:r>
            <a:r>
              <a:rPr lang="nl-NL" sz="1200" dirty="0"/>
              <a:t>]. [cit. 10.10.2012]. Dostupný na WWW: </a:t>
            </a:r>
            <a:r>
              <a:rPr lang="nl-NL" sz="1200" dirty="0" smtClean="0"/>
              <a:t>http</a:t>
            </a:r>
            <a:r>
              <a:rPr lang="nl-NL" sz="1200" dirty="0"/>
              <a:t>://</a:t>
            </a:r>
            <a:r>
              <a:rPr lang="nl-NL" sz="1200" dirty="0" smtClean="0"/>
              <a:t>commons.wikimedia.org/wiki/File:Kutna_Hora_10944.jpg.</a:t>
            </a:r>
            <a:endParaRPr lang="cs-CZ" sz="1200" dirty="0" smtClean="0"/>
          </a:p>
          <a:p>
            <a:r>
              <a:rPr lang="cs-CZ" sz="1200" dirty="0"/>
              <a:t>DILIGENT. </a:t>
            </a:r>
            <a:r>
              <a:rPr lang="cs-CZ" sz="1200" i="1" dirty="0"/>
              <a:t>commons.wikimedia.org</a:t>
            </a:r>
            <a:r>
              <a:rPr lang="cs-CZ" sz="1200" dirty="0"/>
              <a:t> [online]. [cit. 18.1.2013]. Dostupný na WWW: http://commons.wikimedia.org/wiki/File:Lednice_castle.jpg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/>
              <a:t>ANDY HAWKINS. </a:t>
            </a:r>
            <a:r>
              <a:rPr lang="cs-CZ" sz="1200" dirty="0"/>
              <a:t>Commons.wikimedia.org[online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</a:t>
            </a:r>
            <a:r>
              <a:rPr lang="cs-CZ" sz="1200" dirty="0" smtClean="0"/>
              <a:t>commons.wikimedia.org/wiki/File:Hola%C5%A1ovice.jpg.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seznam použité literatury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 RADIM HOLIŠ. </a:t>
            </a:r>
            <a:r>
              <a:rPr lang="cs-CZ" sz="1200" dirty="0"/>
              <a:t>Commons.wikimedia.org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[online]. [cit. 10.10.2012]. Dostupný na WWW: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://commons.wikimedia.org/wiki/File:Krom%C4%9B%C5%99%C3%AD%C5%BE,_Arcibiskupsk%C3%BD_z%C3%A1mek_%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2813%29.jpg.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cs-CZ" sz="1200" dirty="0"/>
              <a:t>TWISP. </a:t>
            </a:r>
            <a:r>
              <a:rPr lang="cs-CZ" sz="1200" dirty="0" smtClean="0"/>
              <a:t>Commons.wikimedia.org [</a:t>
            </a:r>
            <a:r>
              <a:rPr lang="cs-CZ" sz="1200" dirty="0"/>
              <a:t>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</a:t>
            </a:r>
            <a:r>
              <a:rPr lang="cs-CZ" sz="1200" dirty="0" smtClean="0"/>
              <a:t>commons.wikimedia.org/wiki/</a:t>
            </a:r>
            <a:r>
              <a:rPr lang="cs-CZ" sz="1200" dirty="0" err="1" smtClean="0"/>
              <a:t>File:Litomysl_castle.jpg</a:t>
            </a:r>
            <a:r>
              <a:rPr lang="cs-CZ" sz="1200" dirty="0" smtClean="0"/>
              <a:t>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pt-BR" sz="1200" dirty="0"/>
              <a:t>AUTOR NEUVEDEN. </a:t>
            </a:r>
            <a:r>
              <a:rPr lang="cs-CZ" sz="1200" dirty="0" smtClean="0"/>
              <a:t>Commons.wikimedia.org </a:t>
            </a:r>
            <a:r>
              <a:rPr lang="pt-BR" sz="1200" dirty="0" smtClean="0"/>
              <a:t>[online</a:t>
            </a:r>
            <a:r>
              <a:rPr lang="pt-BR" sz="1200" dirty="0"/>
              <a:t>]. [cit. 10.10.2012]. Dostupný na WWW: </a:t>
            </a:r>
            <a:r>
              <a:rPr lang="pt-BR" sz="1200" dirty="0" smtClean="0"/>
              <a:t>http</a:t>
            </a:r>
            <a:r>
              <a:rPr lang="pt-BR" sz="1200" dirty="0"/>
              <a:t>://</a:t>
            </a:r>
            <a:r>
              <a:rPr lang="pt-BR" sz="1200" dirty="0" smtClean="0"/>
              <a:t>commons.wikimedia.org/wiki/File:Holy_Trinity_Column-history.jpg.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cs-CZ" sz="1200" dirty="0"/>
              <a:t>CS:WIKIPEDISTA:Z.E.O. </a:t>
            </a:r>
            <a:r>
              <a:rPr lang="cs-CZ" sz="1200" dirty="0" smtClean="0"/>
              <a:t>Commons.wikimedia.org [</a:t>
            </a:r>
            <a:r>
              <a:rPr lang="cs-CZ" sz="1200" dirty="0"/>
              <a:t>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</a:t>
            </a:r>
            <a:r>
              <a:rPr lang="cs-CZ" sz="1200" dirty="0" smtClean="0"/>
              <a:t>commons.wikimedia.org/wiki/</a:t>
            </a:r>
            <a:r>
              <a:rPr lang="cs-CZ" sz="1200" dirty="0" err="1" smtClean="0"/>
              <a:t>File:Trebic-synagoga.jpg</a:t>
            </a:r>
            <a:r>
              <a:rPr lang="cs-CZ" sz="1200" dirty="0" smtClean="0"/>
              <a:t>.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cs-CZ" sz="1200" dirty="0"/>
              <a:t>RIA SVOBODA. </a:t>
            </a:r>
            <a:r>
              <a:rPr lang="cs-CZ" sz="1200" dirty="0" smtClean="0"/>
              <a:t>Commons.wikimedia.org [</a:t>
            </a:r>
            <a:r>
              <a:rPr lang="cs-CZ" sz="1200" dirty="0"/>
              <a:t>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</a:t>
            </a:r>
            <a:r>
              <a:rPr lang="cs-CZ" sz="1200" dirty="0" smtClean="0"/>
              <a:t>commons.wikimedia.org/wiki/</a:t>
            </a:r>
            <a:r>
              <a:rPr lang="cs-CZ" sz="1200" dirty="0" err="1" smtClean="0"/>
              <a:t>File:Tr-castle.jpg</a:t>
            </a:r>
            <a:r>
              <a:rPr lang="cs-CZ" sz="1200" dirty="0" smtClean="0"/>
              <a:t>.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13. zdroj: vlastní </a:t>
            </a:r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cs-CZ" sz="1200" dirty="0"/>
              <a:t>TMV23. </a:t>
            </a:r>
            <a:r>
              <a:rPr lang="cs-CZ" sz="1200" dirty="0" smtClean="0"/>
              <a:t>Commons.wikimedia.org [</a:t>
            </a:r>
            <a:r>
              <a:rPr lang="cs-CZ" sz="1200" dirty="0"/>
              <a:t>online</a:t>
            </a:r>
            <a:r>
              <a:rPr lang="cs-CZ" sz="1200" dirty="0"/>
              <a:t>]. [cit. 10.10.2012]. Dostupný na WWW: </a:t>
            </a:r>
            <a:r>
              <a:rPr lang="cs-CZ" sz="1200" dirty="0" smtClean="0"/>
              <a:t>http</a:t>
            </a:r>
            <a:r>
              <a:rPr lang="cs-CZ" sz="1200" dirty="0"/>
              <a:t>://commons.wikimedia.org/wiki/</a:t>
            </a:r>
            <a:r>
              <a:rPr lang="cs-CZ" sz="1200" dirty="0" err="1"/>
              <a:t>File</a:t>
            </a:r>
            <a:r>
              <a:rPr lang="cs-CZ" sz="1200" dirty="0"/>
              <a:t>:%C4%8Cesk%C3%BD_r%C3%A1j_-_</a:t>
            </a:r>
            <a:r>
              <a:rPr lang="cs-CZ" sz="1200" dirty="0" smtClean="0"/>
              <a:t>Trosky.jpg.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15. </a:t>
            </a:r>
            <a:r>
              <a:rPr lang="pl-PL" sz="1200" dirty="0"/>
              <a:t>PODZEMNIK. </a:t>
            </a:r>
            <a:r>
              <a:rPr lang="cs-CZ" sz="1200" dirty="0" smtClean="0"/>
              <a:t>Commons.wikimedia.org </a:t>
            </a:r>
            <a:r>
              <a:rPr lang="pl-PL" sz="1200" dirty="0" smtClean="0"/>
              <a:t>[online</a:t>
            </a:r>
            <a:r>
              <a:rPr lang="pl-PL" sz="1200" dirty="0"/>
              <a:t>]. [cit. 10.10.2012]. Dostupný na WWW: </a:t>
            </a:r>
            <a:r>
              <a:rPr lang="pl-PL" sz="1200" dirty="0" smtClean="0"/>
              <a:t>http</a:t>
            </a:r>
            <a:r>
              <a:rPr lang="pl-PL" sz="1200" dirty="0"/>
              <a:t>://commons.wikimedia.org/wiki/File:Moravsk%C3%BD_kras,_</a:t>
            </a:r>
            <a:r>
              <a:rPr lang="pl-PL" sz="1200" dirty="0" smtClean="0"/>
              <a:t>B%C3%BD%C4%8D%C3%AD_sk%C3%A1la.JPG.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8502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a seznam použité literatury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dirty="0" smtClean="0"/>
              <a:t>EL-HMOUDOVÁ</a:t>
            </a:r>
            <a:r>
              <a:rPr lang="cs-CZ" sz="1200" dirty="0"/>
              <a:t>. </a:t>
            </a:r>
            <a:r>
              <a:rPr lang="cs-CZ" sz="1200" i="1" dirty="0"/>
              <a:t>Maturitní témata</a:t>
            </a:r>
            <a:r>
              <a:rPr lang="cs-CZ" sz="1200" dirty="0"/>
              <a:t>. Třebíč: Petra </a:t>
            </a:r>
            <a:r>
              <a:rPr lang="cs-CZ" sz="1200" dirty="0" err="1"/>
              <a:t>Velanová</a:t>
            </a:r>
            <a:r>
              <a:rPr lang="cs-CZ" sz="1200" dirty="0"/>
              <a:t>, 2006, ISBN 978-80-86873-04-6. </a:t>
            </a:r>
            <a:endParaRPr lang="cs-CZ" sz="1200" dirty="0" smtClean="0"/>
          </a:p>
          <a:p>
            <a:r>
              <a:rPr lang="cs-CZ" sz="1200" dirty="0"/>
              <a:t>SMITH-DLOUHÁ a kol. </a:t>
            </a:r>
            <a:r>
              <a:rPr lang="cs-CZ" sz="1200" i="1" dirty="0"/>
              <a:t>Angličtina – otázky a odpovědi .. Nejen k maturitě</a:t>
            </a:r>
            <a:r>
              <a:rPr lang="cs-CZ" sz="1200" dirty="0"/>
              <a:t>. Dubicko: INFOA, 2008, ISBN 978-80-7240-489-6</a:t>
            </a:r>
            <a:r>
              <a:rPr lang="cs-CZ" sz="1200"/>
              <a:t>. </a:t>
            </a:r>
            <a:endParaRPr lang="cs-CZ" sz="1200" smtClean="0"/>
          </a:p>
          <a:p>
            <a:endParaRPr lang="cs-CZ" sz="1200" dirty="0" smtClean="0"/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5740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198</TotalTime>
  <Words>851</Words>
  <Application>Microsoft Office PowerPoint</Application>
  <PresentationFormat>Předvádění na obrazovce (4:3)</PresentationFormat>
  <Paragraphs>143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Motiv1</vt:lpstr>
      <vt:lpstr>Czech attractions </vt:lpstr>
      <vt:lpstr>Anotace </vt:lpstr>
      <vt:lpstr>Contents </vt:lpstr>
      <vt:lpstr>UNESCO </vt:lpstr>
      <vt:lpstr>UNESCO</vt:lpstr>
      <vt:lpstr>The Historical Centre of Prague </vt:lpstr>
      <vt:lpstr>The Historical Centre of Český Krumlov </vt:lpstr>
      <vt:lpstr>The Historical Centre of Telč </vt:lpstr>
      <vt:lpstr>The Pilgrimage Church of Jan Nepomucký in Zelená Hora</vt:lpstr>
      <vt:lpstr>Kutná Hora </vt:lpstr>
      <vt:lpstr>Lednice-Valtice Cultural Landscape</vt:lpstr>
      <vt:lpstr>Holašovice </vt:lpstr>
      <vt:lpstr>Kroměříž Castle and Gardens </vt:lpstr>
      <vt:lpstr>Litomyšl Castle </vt:lpstr>
      <vt:lpstr>The Holy Trinity Column in Olomouc </vt:lpstr>
      <vt:lpstr>Třebíč </vt:lpstr>
      <vt:lpstr>National Parks </vt:lpstr>
      <vt:lpstr>Protected Landscape Areas </vt:lpstr>
      <vt:lpstr>PLA</vt:lpstr>
      <vt:lpstr>PLA</vt:lpstr>
      <vt:lpstr>PLA</vt:lpstr>
      <vt:lpstr>Identification and description of the pictures </vt:lpstr>
      <vt:lpstr>Prezentace aplikace PowerPoint</vt:lpstr>
      <vt:lpstr>Prezentace aplikace PowerPoint</vt:lpstr>
      <vt:lpstr>Prezentace aplikace PowerPoint</vt:lpstr>
      <vt:lpstr>Questions </vt:lpstr>
      <vt:lpstr>Zdroje a seznam použité literatury</vt:lpstr>
      <vt:lpstr>Zdroje a seznam použité literatury</vt:lpstr>
      <vt:lpstr>Zdroje a seznam použité literatury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Czech republic </dc:title>
  <dc:creator>pc</dc:creator>
  <cp:lastModifiedBy>ht</cp:lastModifiedBy>
  <cp:revision>32</cp:revision>
  <dcterms:created xsi:type="dcterms:W3CDTF">2012-08-08T14:04:22Z</dcterms:created>
  <dcterms:modified xsi:type="dcterms:W3CDTF">2013-01-18T14:02:38Z</dcterms:modified>
</cp:coreProperties>
</file>