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87" r:id="rId3"/>
    <p:sldId id="257" r:id="rId4"/>
    <p:sldId id="258" r:id="rId5"/>
    <p:sldId id="259" r:id="rId6"/>
    <p:sldId id="261" r:id="rId7"/>
    <p:sldId id="282" r:id="rId8"/>
    <p:sldId id="283" r:id="rId9"/>
    <p:sldId id="265" r:id="rId10"/>
    <p:sldId id="277" r:id="rId11"/>
    <p:sldId id="268" r:id="rId12"/>
    <p:sldId id="270" r:id="rId13"/>
    <p:sldId id="271" r:id="rId14"/>
    <p:sldId id="272" r:id="rId15"/>
    <p:sldId id="285" r:id="rId16"/>
    <p:sldId id="286" r:id="rId17"/>
    <p:sldId id="274" r:id="rId18"/>
    <p:sldId id="280" r:id="rId19"/>
    <p:sldId id="281" r:id="rId20"/>
    <p:sldId id="275" r:id="rId21"/>
    <p:sldId id="288" r:id="rId22"/>
    <p:sldId id="276" r:id="rId23"/>
    <p:sldId id="28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>
        <p:scale>
          <a:sx n="75" d="100"/>
          <a:sy n="75" d="100"/>
        </p:scale>
        <p:origin x="-136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B3FDC-4BC1-40D5-8DEF-EFBDAAB8984A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F9259-9FB7-4B0C-97F8-7BA1E6040D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327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F9259-9FB7-4B0C-97F8-7BA1E6040D8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89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3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5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000"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hangingPunct="1"/>
            <a:r>
              <a:rPr lang="cs-CZ" sz="1000"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1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26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4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06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91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963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3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02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1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678E07AD-3E2E-4C2A-8354-29DD2E7C05DE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88A93DAC-1E87-49B3-AA87-108491D1DF8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034" name="TextovéPole 10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Regions and major cities 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Zuzana Hnátová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951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Kód Dumu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VY_32_INOVACE_1.AJ.08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CZ.1.07/1.5.00/34.0114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Vytvořeno: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říjen 2012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3. ročník  a 4. 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čtyřleté gymnázium (RVP-G)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Septima a Oktáva - osmileté gymnázium (RVP-G)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Jazyk a jazyková komunikace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Anglický jazyk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Tematický okruh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1200" b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Czech Republic –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Regions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and major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cities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Anotace: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Tento materiál byl vytvořen jako téma pro maturitní okruh: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Česká republika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Gymnáziu a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JŠ Svitavy přibližně na jednu, popřípadě více vyučovacích hodin (pro výklad i opakování –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shrnutí učiva). Obsahuje jednak přehled faktografických údajů, tak i anglickou ustálenou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terminologii, doplněné o interaktivní cvičení: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pPr lvl="0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Je primárně zaměřen na dva poslední ročníky gymnázia, i přesto se dá využít i v nižších ročnících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osmiletého i čtyřletého studia vcelku nebo jeho jednotlivé části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Pomůcky: interaktivní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tabule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8304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Regions </a:t>
            </a:r>
          </a:p>
          <a:p>
            <a:r>
              <a:rPr lang="en-GB" dirty="0" smtClean="0"/>
              <a:t>Major Cities</a:t>
            </a:r>
            <a:endParaRPr lang="cs-CZ" dirty="0" smtClean="0"/>
          </a:p>
          <a:p>
            <a:r>
              <a:rPr lang="en-GB" dirty="0" smtClean="0"/>
              <a:t>Czech attractions in general</a:t>
            </a:r>
            <a:r>
              <a:rPr lang="cs-CZ" dirty="0" smtClean="0"/>
              <a:t> 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68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Regions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broad/historical cultural regions:</a:t>
            </a:r>
          </a:p>
          <a:p>
            <a:r>
              <a:rPr lang="en-GB" dirty="0" smtClean="0"/>
              <a:t>Bohemia (west)</a:t>
            </a:r>
          </a:p>
          <a:p>
            <a:r>
              <a:rPr lang="en-GB" dirty="0" smtClean="0"/>
              <a:t>Moravia (east)</a:t>
            </a:r>
          </a:p>
          <a:p>
            <a:r>
              <a:rPr lang="en-GB" dirty="0" smtClean="0"/>
              <a:t>Silesia (north-east)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en-GB" dirty="0" smtClean="0"/>
              <a:t>subdivided into smaller parts (east, west, south, north, middle)</a:t>
            </a:r>
            <a:endParaRPr lang="cs-CZ" dirty="0"/>
          </a:p>
          <a:p>
            <a:r>
              <a:rPr lang="cs-CZ" dirty="0" smtClean="0"/>
              <a:t>- </a:t>
            </a:r>
            <a:r>
              <a:rPr lang="en-GB" dirty="0" smtClean="0"/>
              <a:t>differences among these regions (</a:t>
            </a:r>
            <a:r>
              <a:rPr lang="en-GB" dirty="0" err="1" smtClean="0"/>
              <a:t>viz</a:t>
            </a:r>
            <a:r>
              <a:rPr lang="en-GB" dirty="0" smtClean="0"/>
              <a:t> introduction, basic facts – the CR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57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Bohemia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</a:t>
            </a:r>
            <a:r>
              <a:rPr lang="en-GB" dirty="0" err="1" smtClean="0"/>
              <a:t>ich</a:t>
            </a:r>
            <a:r>
              <a:rPr lang="cs-CZ" dirty="0" smtClean="0"/>
              <a:t> </a:t>
            </a:r>
            <a:r>
              <a:rPr lang="en-GB" dirty="0" smtClean="0"/>
              <a:t>in castles – collections of period furniture, paintings, hunting equipment</a:t>
            </a:r>
          </a:p>
          <a:p>
            <a:r>
              <a:rPr lang="en-GB" dirty="0" smtClean="0"/>
              <a:t>West Bohemia – spa towns </a:t>
            </a:r>
          </a:p>
          <a:p>
            <a:r>
              <a:rPr lang="en-GB" dirty="0" smtClean="0"/>
              <a:t>South Bohemia – mountains, lakes, ponds, historical towns </a:t>
            </a:r>
          </a:p>
          <a:p>
            <a:r>
              <a:rPr lang="en-GB" dirty="0" smtClean="0"/>
              <a:t>North Bohemia – mountains, industrials towns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West Bohemia – spa towns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Triangle of spa towns:</a:t>
            </a:r>
          </a:p>
          <a:p>
            <a:r>
              <a:rPr lang="en-GB" dirty="0">
                <a:solidFill>
                  <a:schemeClr val="accent5"/>
                </a:solidFill>
              </a:rPr>
              <a:t>Karlovy Vary </a:t>
            </a:r>
            <a:r>
              <a:rPr lang="en-GB" dirty="0"/>
              <a:t>– founded in the 14th century by Charles IV.</a:t>
            </a:r>
            <a:r>
              <a:rPr lang="cs-CZ" dirty="0" smtClean="0"/>
              <a:t>, </a:t>
            </a:r>
            <a:r>
              <a:rPr lang="en-GB" dirty="0" smtClean="0"/>
              <a:t>gallbladder, stomach, liver disorders</a:t>
            </a:r>
            <a:r>
              <a:rPr lang="cs-CZ" dirty="0" smtClean="0"/>
              <a:t>, </a:t>
            </a:r>
            <a:r>
              <a:rPr lang="en-GB" dirty="0"/>
              <a:t>famous International Film </a:t>
            </a:r>
            <a:r>
              <a:rPr lang="en-GB" dirty="0" smtClean="0"/>
              <a:t>Festival</a:t>
            </a:r>
            <a:r>
              <a:rPr lang="cs-CZ" dirty="0" smtClean="0"/>
              <a:t>, </a:t>
            </a:r>
            <a:r>
              <a:rPr lang="en-GB" dirty="0" smtClean="0"/>
              <a:t>herbal </a:t>
            </a:r>
            <a:r>
              <a:rPr lang="en-GB" dirty="0" err="1" smtClean="0"/>
              <a:t>liquer</a:t>
            </a:r>
            <a:r>
              <a:rPr lang="cs-CZ" dirty="0" smtClean="0"/>
              <a:t>, </a:t>
            </a:r>
            <a:r>
              <a:rPr lang="cs-CZ" dirty="0" err="1" smtClean="0"/>
              <a:t>wafers</a:t>
            </a:r>
            <a:endParaRPr lang="en-GB" dirty="0"/>
          </a:p>
          <a:p>
            <a:r>
              <a:rPr lang="en-GB" dirty="0" err="1">
                <a:solidFill>
                  <a:schemeClr val="accent5"/>
                </a:solidFill>
              </a:rPr>
              <a:t>Mariánské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 err="1">
                <a:solidFill>
                  <a:schemeClr val="accent5"/>
                </a:solidFill>
              </a:rPr>
              <a:t>Lázně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/>
              <a:t>– numerous parks, flower </a:t>
            </a:r>
            <a:r>
              <a:rPr lang="en-GB" dirty="0" smtClean="0"/>
              <a:t>beds</a:t>
            </a:r>
            <a:r>
              <a:rPr lang="cs-CZ" dirty="0" smtClean="0"/>
              <a:t>, </a:t>
            </a:r>
            <a:r>
              <a:rPr lang="en-GB" dirty="0" smtClean="0"/>
              <a:t>pine forest, hot springs since 16th c.</a:t>
            </a:r>
            <a:r>
              <a:rPr lang="cs-CZ" dirty="0" smtClean="0"/>
              <a:t>, </a:t>
            </a:r>
            <a:r>
              <a:rPr lang="en-GB" dirty="0" smtClean="0"/>
              <a:t>kidney d., asthma</a:t>
            </a:r>
          </a:p>
          <a:p>
            <a:r>
              <a:rPr lang="en-GB" dirty="0" err="1" smtClean="0">
                <a:solidFill>
                  <a:schemeClr val="accent5"/>
                </a:solidFill>
              </a:rPr>
              <a:t>Františkovy</a:t>
            </a:r>
            <a:r>
              <a:rPr lang="en-GB" dirty="0" smtClean="0">
                <a:solidFill>
                  <a:schemeClr val="accent5"/>
                </a:solidFill>
              </a:rPr>
              <a:t> </a:t>
            </a:r>
            <a:r>
              <a:rPr lang="en-GB" dirty="0" err="1">
                <a:solidFill>
                  <a:schemeClr val="accent5"/>
                </a:solidFill>
              </a:rPr>
              <a:t>Lázně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cs-CZ" dirty="0"/>
              <a:t>– in </a:t>
            </a:r>
            <a:r>
              <a:rPr lang="en-GB" dirty="0"/>
              <a:t>the middle of woods, </a:t>
            </a:r>
            <a:r>
              <a:rPr lang="en-GB" dirty="0" smtClean="0"/>
              <a:t>parks</a:t>
            </a:r>
            <a:r>
              <a:rPr lang="cs-CZ" dirty="0" smtClean="0"/>
              <a:t>, </a:t>
            </a:r>
            <a:r>
              <a:rPr lang="en-GB" dirty="0" smtClean="0"/>
              <a:t>the smallest</a:t>
            </a:r>
            <a:r>
              <a:rPr lang="cs-CZ" dirty="0" smtClean="0"/>
              <a:t>, </a:t>
            </a:r>
            <a:r>
              <a:rPr lang="en-GB" dirty="0" smtClean="0"/>
              <a:t>heart diseases</a:t>
            </a:r>
            <a:endParaRPr lang="cs-CZ" dirty="0" smtClean="0"/>
          </a:p>
          <a:p>
            <a:r>
              <a:rPr lang="en-GB" dirty="0" smtClean="0"/>
              <a:t>Well- preserved towns</a:t>
            </a:r>
            <a:r>
              <a:rPr lang="cs-CZ" dirty="0" smtClean="0"/>
              <a:t>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42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96752"/>
            <a:ext cx="6440264" cy="4830198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6926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12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Mariánské Lázně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340768"/>
            <a:ext cx="6222335" cy="4666753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9087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33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South Bohemia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</a:rPr>
              <a:t>The </a:t>
            </a:r>
            <a:r>
              <a:rPr lang="en-GB" dirty="0" err="1" smtClean="0">
                <a:solidFill>
                  <a:srgbClr val="C00000"/>
                </a:solidFill>
              </a:rPr>
              <a:t>Šumava</a:t>
            </a:r>
            <a:r>
              <a:rPr lang="en-GB" dirty="0" smtClean="0">
                <a:solidFill>
                  <a:srgbClr val="C00000"/>
                </a:solidFill>
              </a:rPr>
              <a:t> Mountains </a:t>
            </a:r>
            <a:r>
              <a:rPr lang="en-GB" dirty="0" smtClean="0"/>
              <a:t>– nicknamed the Gr</a:t>
            </a:r>
            <a:r>
              <a:rPr lang="cs-CZ" dirty="0" smtClean="0"/>
              <a:t>e</a:t>
            </a:r>
            <a:r>
              <a:rPr lang="en-GB" dirty="0" smtClean="0"/>
              <a:t>en Roof of Europe</a:t>
            </a:r>
            <a:r>
              <a:rPr lang="cs-CZ" dirty="0" smtClean="0"/>
              <a:t>, </a:t>
            </a:r>
            <a:r>
              <a:rPr lang="en-GB" dirty="0" smtClean="0"/>
              <a:t>covered with wonderful woods and swamps, </a:t>
            </a:r>
            <a:r>
              <a:rPr lang="en-GB" dirty="0" smtClean="0">
                <a:solidFill>
                  <a:srgbClr val="C00000"/>
                </a:solidFill>
              </a:rPr>
              <a:t>the </a:t>
            </a:r>
            <a:r>
              <a:rPr lang="en-GB" dirty="0" err="1" smtClean="0">
                <a:solidFill>
                  <a:srgbClr val="C00000"/>
                </a:solidFill>
              </a:rPr>
              <a:t>Boubín</a:t>
            </a:r>
            <a:r>
              <a:rPr lang="en-GB" dirty="0" smtClean="0">
                <a:solidFill>
                  <a:srgbClr val="C00000"/>
                </a:solidFill>
              </a:rPr>
              <a:t> primeval forest </a:t>
            </a:r>
            <a:r>
              <a:rPr lang="cs-CZ" dirty="0" smtClean="0"/>
              <a:t>– </a:t>
            </a:r>
            <a:r>
              <a:rPr lang="en-GB" dirty="0" smtClean="0"/>
              <a:t>virgin forest – protected nature reserves</a:t>
            </a:r>
            <a:r>
              <a:rPr lang="cs-CZ" dirty="0" smtClean="0"/>
              <a:t>, </a:t>
            </a:r>
            <a:r>
              <a:rPr lang="en-GB" dirty="0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Lipno Dam</a:t>
            </a:r>
            <a:r>
              <a:rPr lang="cs-CZ" dirty="0" smtClean="0"/>
              <a:t> – </a:t>
            </a:r>
            <a:r>
              <a:rPr lang="en-GB" dirty="0" smtClean="0"/>
              <a:t>a popular recreation area</a:t>
            </a:r>
          </a:p>
          <a:p>
            <a:r>
              <a:rPr lang="en-GB" dirty="0" smtClean="0"/>
              <a:t>Lakes – fish breeding, </a:t>
            </a:r>
            <a:r>
              <a:rPr lang="en-GB" dirty="0" err="1" smtClean="0">
                <a:solidFill>
                  <a:srgbClr val="C00000"/>
                </a:solidFill>
              </a:rPr>
              <a:t>Rožmberk</a:t>
            </a:r>
            <a:r>
              <a:rPr lang="en-GB" dirty="0" smtClean="0"/>
              <a:t> – the largest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Třeboň</a:t>
            </a:r>
            <a:r>
              <a:rPr lang="cs-CZ" dirty="0" smtClean="0"/>
              <a:t> – </a:t>
            </a:r>
            <a:r>
              <a:rPr lang="en-GB" dirty="0" smtClean="0"/>
              <a:t>carps, a peat bath </a:t>
            </a:r>
          </a:p>
          <a:p>
            <a:r>
              <a:rPr lang="en-GB" dirty="0" err="1" smtClean="0">
                <a:solidFill>
                  <a:srgbClr val="C00000"/>
                </a:solidFill>
              </a:rPr>
              <a:t>Tábor</a:t>
            </a:r>
            <a:r>
              <a:rPr lang="en-GB" dirty="0" smtClean="0"/>
              <a:t> – the </a:t>
            </a:r>
            <a:r>
              <a:rPr lang="en-GB" dirty="0" err="1" smtClean="0"/>
              <a:t>Hussite</a:t>
            </a:r>
            <a:r>
              <a:rPr lang="en-GB" dirty="0" smtClean="0"/>
              <a:t> Wars (14th)</a:t>
            </a:r>
            <a:r>
              <a:rPr lang="cs-CZ" dirty="0" smtClean="0"/>
              <a:t>, </a:t>
            </a:r>
            <a:r>
              <a:rPr lang="en-GB" dirty="0" smtClean="0"/>
              <a:t>the winding streets – to confuse invaders</a:t>
            </a:r>
          </a:p>
          <a:p>
            <a:r>
              <a:rPr lang="en-GB" dirty="0" err="1" smtClean="0">
                <a:solidFill>
                  <a:srgbClr val="C00000"/>
                </a:solidFill>
              </a:rPr>
              <a:t>České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en-GB" dirty="0" err="1" smtClean="0">
                <a:solidFill>
                  <a:srgbClr val="C00000"/>
                </a:solidFill>
              </a:rPr>
              <a:t>Budějovice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Budweiser</a:t>
            </a:r>
            <a:r>
              <a:rPr lang="cs-CZ" dirty="0" smtClean="0"/>
              <a:t> b</a:t>
            </a:r>
            <a:r>
              <a:rPr lang="en-GB" dirty="0" err="1" smtClean="0"/>
              <a:t>eer</a:t>
            </a:r>
            <a:r>
              <a:rPr lang="en-GB" dirty="0" smtClean="0"/>
              <a:t> production</a:t>
            </a:r>
            <a:endParaRPr lang="cs-CZ" dirty="0" smtClean="0"/>
          </a:p>
          <a:p>
            <a:r>
              <a:rPr lang="cs-CZ" dirty="0">
                <a:solidFill>
                  <a:srgbClr val="C00000"/>
                </a:solidFill>
              </a:rPr>
              <a:t>Plzeň</a:t>
            </a:r>
            <a:r>
              <a:rPr lang="en-GB" dirty="0"/>
              <a:t> – </a:t>
            </a:r>
            <a:r>
              <a:rPr lang="cs-CZ" dirty="0" err="1" smtClean="0"/>
              <a:t>Pilsner</a:t>
            </a:r>
            <a:r>
              <a:rPr lang="cs-CZ" dirty="0" smtClean="0"/>
              <a:t> </a:t>
            </a:r>
            <a:r>
              <a:rPr lang="en-GB" dirty="0" smtClean="0"/>
              <a:t>beer production</a:t>
            </a:r>
            <a:r>
              <a:rPr lang="cs-CZ" dirty="0" smtClean="0"/>
              <a:t>, </a:t>
            </a:r>
            <a:r>
              <a:rPr lang="en-GB" dirty="0" smtClean="0"/>
              <a:t>home to puppets</a:t>
            </a:r>
            <a:r>
              <a:rPr lang="cs-CZ" dirty="0" smtClean="0"/>
              <a:t> Spejbl </a:t>
            </a:r>
            <a:r>
              <a:rPr lang="en-GB" dirty="0" smtClean="0"/>
              <a:t>and</a:t>
            </a:r>
            <a:r>
              <a:rPr lang="cs-CZ" dirty="0" smtClean="0"/>
              <a:t> Hurvínek</a:t>
            </a:r>
          </a:p>
        </p:txBody>
      </p:sp>
    </p:spTree>
    <p:extLst>
      <p:ext uri="{BB962C8B-B14F-4D97-AF65-F5344CB8AC3E}">
        <p14:creationId xmlns:p14="http://schemas.microsoft.com/office/powerpoint/2010/main" val="395519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South Bohemia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C00000"/>
                </a:solidFill>
              </a:rPr>
              <a:t>Písek</a:t>
            </a:r>
            <a:r>
              <a:rPr lang="en-GB" dirty="0"/>
              <a:t> – its bridge – the second oldest one in Central Europe </a:t>
            </a:r>
          </a:p>
          <a:p>
            <a:r>
              <a:rPr lang="en-GB" dirty="0" err="1">
                <a:solidFill>
                  <a:srgbClr val="C00000"/>
                </a:solidFill>
              </a:rPr>
              <a:t>Český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Krumlov</a:t>
            </a:r>
            <a:r>
              <a:rPr lang="en-GB" dirty="0">
                <a:solidFill>
                  <a:srgbClr val="C00000"/>
                </a:solidFill>
              </a:rPr>
              <a:t>, </a:t>
            </a:r>
            <a:r>
              <a:rPr lang="en-GB" dirty="0" err="1">
                <a:solidFill>
                  <a:srgbClr val="C00000"/>
                </a:solidFill>
              </a:rPr>
              <a:t>Domažlice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GB" dirty="0"/>
              <a:t>Amazing castles, chateaux</a:t>
            </a:r>
            <a:r>
              <a:rPr lang="cs-CZ" dirty="0"/>
              <a:t> (Hluboká, Lednice)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2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 and </a:t>
            </a:r>
            <a:r>
              <a:rPr lang="en-GB" dirty="0" smtClean="0"/>
              <a:t>its bridge </a:t>
            </a:r>
            <a:endParaRPr lang="en-GB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268760"/>
            <a:ext cx="3246445" cy="4869667"/>
          </a:xfrm>
        </p:spPr>
      </p:pic>
      <p:sp>
        <p:nvSpPr>
          <p:cNvPr id="6" name="TextovéPole 5"/>
          <p:cNvSpPr txBox="1"/>
          <p:nvPr/>
        </p:nvSpPr>
        <p:spPr>
          <a:xfrm>
            <a:off x="1691680" y="14847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77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North Bohemia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700808"/>
            <a:ext cx="4646645" cy="348498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The </a:t>
            </a:r>
            <a:r>
              <a:rPr lang="en-GB" dirty="0" err="1">
                <a:solidFill>
                  <a:schemeClr val="accent5"/>
                </a:solidFill>
              </a:rPr>
              <a:t>Krkonoše</a:t>
            </a:r>
            <a:r>
              <a:rPr lang="en-GB" dirty="0">
                <a:solidFill>
                  <a:schemeClr val="accent5"/>
                </a:solidFill>
              </a:rPr>
              <a:t> Mountains </a:t>
            </a:r>
            <a:r>
              <a:rPr lang="en-GB" dirty="0"/>
              <a:t>with </a:t>
            </a:r>
            <a:r>
              <a:rPr lang="en-GB" dirty="0" err="1">
                <a:solidFill>
                  <a:schemeClr val="accent5"/>
                </a:solidFill>
              </a:rPr>
              <a:t>Sněžka</a:t>
            </a:r>
            <a:endParaRPr lang="en-GB" dirty="0">
              <a:solidFill>
                <a:schemeClr val="accent5"/>
              </a:solidFill>
            </a:endParaRPr>
          </a:p>
          <a:p>
            <a:r>
              <a:rPr lang="en-GB" dirty="0"/>
              <a:t>Industrial cities – </a:t>
            </a:r>
            <a:r>
              <a:rPr lang="en-GB" dirty="0">
                <a:solidFill>
                  <a:schemeClr val="accent5"/>
                </a:solidFill>
              </a:rPr>
              <a:t>Liberec, </a:t>
            </a:r>
            <a:r>
              <a:rPr lang="en-GB" dirty="0" err="1">
                <a:solidFill>
                  <a:schemeClr val="accent5"/>
                </a:solidFill>
              </a:rPr>
              <a:t>Jablonec</a:t>
            </a:r>
            <a:r>
              <a:rPr lang="en-GB" dirty="0">
                <a:solidFill>
                  <a:schemeClr val="accent5"/>
                </a:solidFill>
              </a:rPr>
              <a:t>, </a:t>
            </a:r>
            <a:r>
              <a:rPr lang="en-GB" dirty="0" err="1">
                <a:solidFill>
                  <a:schemeClr val="accent5"/>
                </a:solidFill>
              </a:rPr>
              <a:t>Ústí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 err="1">
                <a:solidFill>
                  <a:schemeClr val="accent5"/>
                </a:solidFill>
              </a:rPr>
              <a:t>nad</a:t>
            </a:r>
            <a:r>
              <a:rPr lang="en-GB" dirty="0">
                <a:solidFill>
                  <a:schemeClr val="accent5"/>
                </a:solidFill>
              </a:rPr>
              <a:t> Labem</a:t>
            </a:r>
            <a:r>
              <a:rPr lang="en-GB" dirty="0"/>
              <a:t>, surrounded by the </a:t>
            </a:r>
            <a:r>
              <a:rPr lang="en-GB" dirty="0" err="1"/>
              <a:t>Lužické</a:t>
            </a:r>
            <a:r>
              <a:rPr lang="en-GB" dirty="0"/>
              <a:t> Mountains, the </a:t>
            </a:r>
            <a:r>
              <a:rPr lang="en-GB" dirty="0" err="1"/>
              <a:t>Jizerské</a:t>
            </a:r>
            <a:r>
              <a:rPr lang="en-GB" dirty="0"/>
              <a:t> Mountains  x  air pollution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63888" y="15567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05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Moravia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Wine farming, wine cellars – popular with tourists</a:t>
            </a:r>
          </a:p>
          <a:p>
            <a:r>
              <a:rPr lang="en-GB" dirty="0" smtClean="0"/>
              <a:t>South – the Moravian Karst, Brno</a:t>
            </a:r>
            <a:r>
              <a:rPr lang="cs-CZ" dirty="0" smtClean="0"/>
              <a:t>, Znojmo, Mikulov, Věstonice </a:t>
            </a:r>
          </a:p>
          <a:p>
            <a:r>
              <a:rPr lang="cs-CZ" dirty="0" err="1" smtClean="0"/>
              <a:t>Middle</a:t>
            </a:r>
            <a:r>
              <a:rPr lang="cs-CZ" dirty="0" smtClean="0"/>
              <a:t> - </a:t>
            </a:r>
            <a:r>
              <a:rPr lang="en-GB" dirty="0" err="1"/>
              <a:t>Haná</a:t>
            </a:r>
            <a:r>
              <a:rPr lang="en-GB" dirty="0"/>
              <a:t>, </a:t>
            </a:r>
            <a:r>
              <a:rPr lang="en-GB" dirty="0" err="1"/>
              <a:t>Olomou</a:t>
            </a:r>
            <a:r>
              <a:rPr lang="cs-CZ" dirty="0"/>
              <a:t>c</a:t>
            </a:r>
            <a:endParaRPr lang="en-GB" dirty="0" smtClean="0"/>
          </a:p>
          <a:p>
            <a:r>
              <a:rPr lang="en-GB" dirty="0" smtClean="0"/>
              <a:t>North</a:t>
            </a:r>
            <a:r>
              <a:rPr lang="cs-CZ" dirty="0" smtClean="0"/>
              <a:t> -</a:t>
            </a:r>
            <a:r>
              <a:rPr lang="en-GB" dirty="0" smtClean="0"/>
              <a:t> Ostrava, mountains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022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</a:t>
            </a:r>
            <a:r>
              <a:rPr lang="en-GB" dirty="0" smtClean="0"/>
              <a:t>he </a:t>
            </a:r>
            <a:r>
              <a:rPr lang="en-GB" dirty="0"/>
              <a:t>Moravian Karst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Underground caves – stalactites, stalagmites</a:t>
            </a:r>
          </a:p>
          <a:p>
            <a:r>
              <a:rPr lang="en-GB" dirty="0" smtClean="0"/>
              <a:t>Underground river </a:t>
            </a:r>
            <a:r>
              <a:rPr lang="en-GB" dirty="0" smtClean="0">
                <a:solidFill>
                  <a:srgbClr val="C00000"/>
                </a:solidFill>
              </a:rPr>
              <a:t>the </a:t>
            </a:r>
            <a:r>
              <a:rPr lang="en-GB" dirty="0" err="1" smtClean="0">
                <a:solidFill>
                  <a:srgbClr val="C00000"/>
                </a:solidFill>
              </a:rPr>
              <a:t>Punkva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en-GB" dirty="0" smtClean="0"/>
              <a:t>– boat trips </a:t>
            </a:r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Macocha</a:t>
            </a:r>
            <a:r>
              <a:rPr lang="cs-CZ" dirty="0" smtClean="0"/>
              <a:t> – </a:t>
            </a:r>
            <a:r>
              <a:rPr lang="en-GB" dirty="0" smtClean="0"/>
              <a:t>abyss about 138m deep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2687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79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Founded in the 9th century</a:t>
            </a:r>
          </a:p>
          <a:p>
            <a:r>
              <a:rPr lang="en-GB" dirty="0"/>
              <a:t>Fortified city many battles in the past</a:t>
            </a:r>
            <a:endParaRPr lang="cs-CZ" dirty="0"/>
          </a:p>
          <a:p>
            <a:r>
              <a:rPr lang="cs-CZ" dirty="0">
                <a:solidFill>
                  <a:schemeClr val="accent5"/>
                </a:solidFill>
              </a:rPr>
              <a:t>Špilberk </a:t>
            </a:r>
            <a:r>
              <a:rPr lang="cs-CZ" dirty="0" err="1">
                <a:solidFill>
                  <a:schemeClr val="accent5"/>
                </a:solidFill>
              </a:rPr>
              <a:t>Castle</a:t>
            </a:r>
            <a:endParaRPr lang="en-GB" dirty="0">
              <a:solidFill>
                <a:schemeClr val="accent5"/>
              </a:solidFill>
            </a:endParaRPr>
          </a:p>
          <a:p>
            <a:r>
              <a:rPr lang="en-GB" dirty="0"/>
              <a:t>„the capital of Moravia“</a:t>
            </a:r>
          </a:p>
          <a:p>
            <a:r>
              <a:rPr lang="en-GB" dirty="0"/>
              <a:t>„Moravian Manchester“ – fast industrialization in the 19th century</a:t>
            </a:r>
          </a:p>
          <a:p>
            <a:r>
              <a:rPr lang="en-GB" dirty="0"/>
              <a:t>University city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73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Znojmo, Mikulov, Věstonice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2"/>
                </a:solidFill>
              </a:rPr>
              <a:t>Znojmo</a:t>
            </a:r>
            <a:r>
              <a:rPr lang="cs-CZ" dirty="0"/>
              <a:t> - </a:t>
            </a:r>
            <a:r>
              <a:rPr lang="en-GB" dirty="0"/>
              <a:t>gherkins</a:t>
            </a:r>
          </a:p>
          <a:p>
            <a:r>
              <a:rPr lang="en-GB" dirty="0" err="1">
                <a:solidFill>
                  <a:schemeClr val="accent2"/>
                </a:solidFill>
              </a:rPr>
              <a:t>Mikulov</a:t>
            </a:r>
            <a:r>
              <a:rPr lang="en-GB" dirty="0"/>
              <a:t> – famous wine town</a:t>
            </a:r>
          </a:p>
          <a:p>
            <a:r>
              <a:rPr lang="en-GB" dirty="0" err="1">
                <a:solidFill>
                  <a:srgbClr val="C00000"/>
                </a:solidFill>
              </a:rPr>
              <a:t>Věstonice</a:t>
            </a:r>
            <a:r>
              <a:rPr lang="en-GB" dirty="0"/>
              <a:t> – archaeological site – </a:t>
            </a:r>
            <a:r>
              <a:rPr lang="en-GB" dirty="0" err="1"/>
              <a:t>Věstonická</a:t>
            </a:r>
            <a:r>
              <a:rPr lang="en-GB" dirty="0"/>
              <a:t> </a:t>
            </a:r>
            <a:r>
              <a:rPr lang="en-GB" dirty="0" err="1"/>
              <a:t>Venuše</a:t>
            </a:r>
            <a:r>
              <a:rPr lang="en-GB" dirty="0"/>
              <a:t> – a female figure – one of the oldest ceramic figures was found there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1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Bohemia 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132856"/>
            <a:ext cx="4861353" cy="3220645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Haná</a:t>
            </a:r>
            <a:r>
              <a:rPr lang="cs-CZ" dirty="0" smtClean="0"/>
              <a:t> </a:t>
            </a:r>
            <a:r>
              <a:rPr lang="en-GB" dirty="0" smtClean="0"/>
              <a:t>– agricultural area</a:t>
            </a:r>
            <a:r>
              <a:rPr lang="cs-CZ" dirty="0" smtClean="0"/>
              <a:t>, </a:t>
            </a:r>
            <a:r>
              <a:rPr lang="en-GB" dirty="0" smtClean="0"/>
              <a:t>known for its dialect, folk costumes</a:t>
            </a:r>
          </a:p>
          <a:p>
            <a:r>
              <a:rPr lang="en-GB" dirty="0" smtClean="0">
                <a:solidFill>
                  <a:schemeClr val="accent5"/>
                </a:solidFill>
              </a:rPr>
              <a:t>Olomouc</a:t>
            </a:r>
            <a:r>
              <a:rPr lang="en-GB" dirty="0" smtClean="0"/>
              <a:t> – university city</a:t>
            </a:r>
            <a:endParaRPr lang="cs-CZ" dirty="0" smtClean="0"/>
          </a:p>
          <a:p>
            <a:r>
              <a:rPr lang="cs-CZ" dirty="0" smtClean="0">
                <a:solidFill>
                  <a:schemeClr val="accent5"/>
                </a:solidFill>
              </a:rPr>
              <a:t>Loštice</a:t>
            </a:r>
            <a:r>
              <a:rPr lang="cs-CZ" dirty="0" smtClean="0"/>
              <a:t> – </a:t>
            </a:r>
            <a:r>
              <a:rPr lang="en-GB" dirty="0" smtClean="0"/>
              <a:t>a soft yellowish cheese with strong smell is produced there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3407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406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North Moravia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844824"/>
            <a:ext cx="4739401" cy="320501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Ostrava</a:t>
            </a:r>
            <a:r>
              <a:rPr lang="en-GB" dirty="0"/>
              <a:t>, university, industry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en-GB" dirty="0" smtClean="0"/>
              <a:t>metallurgy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1"/>
                </a:solidFill>
              </a:rPr>
              <a:t>music festival </a:t>
            </a:r>
            <a:r>
              <a:rPr lang="en-GB" dirty="0" smtClean="0"/>
              <a:t>Colours of </a:t>
            </a:r>
            <a:r>
              <a:rPr lang="cs-CZ" dirty="0" smtClean="0"/>
              <a:t>Ostrava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>
                <a:solidFill>
                  <a:schemeClr val="accent2"/>
                </a:solidFill>
              </a:rPr>
              <a:t>The </a:t>
            </a:r>
            <a:r>
              <a:rPr lang="en-GB" dirty="0" err="1" smtClean="0">
                <a:solidFill>
                  <a:schemeClr val="accent2"/>
                </a:solidFill>
              </a:rPr>
              <a:t>Jeseníky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en-GB" dirty="0" smtClean="0">
                <a:solidFill>
                  <a:schemeClr val="accent2"/>
                </a:solidFill>
              </a:rPr>
              <a:t>Mountains</a:t>
            </a:r>
            <a:r>
              <a:rPr lang="en-GB" dirty="0" smtClean="0"/>
              <a:t> – </a:t>
            </a:r>
            <a:r>
              <a:rPr lang="en-GB" dirty="0" smtClean="0">
                <a:solidFill>
                  <a:schemeClr val="accent2"/>
                </a:solidFill>
              </a:rPr>
              <a:t>the </a:t>
            </a:r>
            <a:r>
              <a:rPr lang="en-GB" dirty="0" err="1" smtClean="0">
                <a:solidFill>
                  <a:schemeClr val="accent2"/>
                </a:solidFill>
              </a:rPr>
              <a:t>Dlouhé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Stráně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smtClean="0"/>
              <a:t>hydroelectric power plant, </a:t>
            </a:r>
            <a:r>
              <a:rPr lang="en-GB" dirty="0" err="1" smtClean="0">
                <a:solidFill>
                  <a:schemeClr val="accent2"/>
                </a:solidFill>
              </a:rPr>
              <a:t>Lázně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Jeseník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smtClean="0"/>
              <a:t>– </a:t>
            </a:r>
            <a:r>
              <a:rPr lang="en-GB" dirty="0" err="1" smtClean="0"/>
              <a:t>Vincenz</a:t>
            </a:r>
            <a:r>
              <a:rPr lang="en-GB" dirty="0" smtClean="0"/>
              <a:t> </a:t>
            </a:r>
            <a:r>
              <a:rPr lang="en-GB" dirty="0" err="1" smtClean="0"/>
              <a:t>Priessnitz</a:t>
            </a:r>
            <a:r>
              <a:rPr lang="en-GB" dirty="0" smtClean="0"/>
              <a:t> – modern hydrotherapy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126876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18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North Moravia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639" y="2060848"/>
            <a:ext cx="4745361" cy="3179391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/>
                </a:solidFill>
              </a:rPr>
              <a:t>the </a:t>
            </a:r>
            <a:r>
              <a:rPr lang="en-GB" dirty="0" err="1">
                <a:solidFill>
                  <a:schemeClr val="accent5"/>
                </a:solidFill>
              </a:rPr>
              <a:t>Beskydy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 smtClean="0">
                <a:solidFill>
                  <a:schemeClr val="accent5"/>
                </a:solidFill>
              </a:rPr>
              <a:t>Mountains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  <a:r>
              <a:rPr lang="cs-CZ" dirty="0" smtClean="0"/>
              <a:t>– </a:t>
            </a:r>
            <a:r>
              <a:rPr lang="en-GB" dirty="0" smtClean="0"/>
              <a:t>the highest peak </a:t>
            </a:r>
            <a:r>
              <a:rPr lang="en-GB" dirty="0" err="1" smtClean="0"/>
              <a:t>Radhošť</a:t>
            </a:r>
            <a:r>
              <a:rPr lang="en-GB" dirty="0" smtClean="0"/>
              <a:t> – said to be a home of pagan god </a:t>
            </a:r>
            <a:r>
              <a:rPr lang="en-GB" dirty="0" err="1" smtClean="0"/>
              <a:t>Radegast</a:t>
            </a:r>
            <a:endParaRPr lang="en-GB" dirty="0" smtClean="0"/>
          </a:p>
          <a:p>
            <a:r>
              <a:rPr lang="en-GB" dirty="0" err="1" smtClean="0">
                <a:solidFill>
                  <a:schemeClr val="accent5"/>
                </a:solidFill>
              </a:rPr>
              <a:t>Rožnov</a:t>
            </a:r>
            <a:r>
              <a:rPr lang="en-GB" dirty="0" smtClean="0">
                <a:solidFill>
                  <a:schemeClr val="accent5"/>
                </a:solidFill>
              </a:rPr>
              <a:t> pod </a:t>
            </a:r>
            <a:r>
              <a:rPr lang="en-GB" dirty="0" err="1" smtClean="0">
                <a:solidFill>
                  <a:schemeClr val="accent5"/>
                </a:solidFill>
              </a:rPr>
              <a:t>Radhoštěm</a:t>
            </a:r>
            <a:r>
              <a:rPr lang="en-GB" dirty="0" smtClean="0">
                <a:solidFill>
                  <a:schemeClr val="accent5"/>
                </a:solidFill>
              </a:rPr>
              <a:t> </a:t>
            </a:r>
            <a:r>
              <a:rPr lang="en-GB" dirty="0" smtClean="0"/>
              <a:t>– open-air museum of </a:t>
            </a:r>
            <a:r>
              <a:rPr lang="en-GB" dirty="0" err="1" smtClean="0"/>
              <a:t>Wallachian</a:t>
            </a:r>
            <a:r>
              <a:rPr lang="en-GB" dirty="0" smtClean="0"/>
              <a:t> folk architecture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119675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86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Czech attractions in general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Mountains – ski resorts – lifts, cableways, ski-renting facilities</a:t>
            </a:r>
          </a:p>
          <a:p>
            <a:r>
              <a:rPr lang="en-GB" dirty="0" smtClean="0"/>
              <a:t>Climbing, fishing, hiking, back-packing, sailing, boating, cycling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  <a:endParaRPr lang="en-GB" dirty="0" smtClean="0"/>
          </a:p>
          <a:p>
            <a:r>
              <a:rPr lang="en-GB" dirty="0" smtClean="0"/>
              <a:t>Folk festivals –</a:t>
            </a:r>
            <a:r>
              <a:rPr lang="cs-CZ" dirty="0" smtClean="0"/>
              <a:t> Domažlice, Strážnice </a:t>
            </a:r>
          </a:p>
          <a:p>
            <a:r>
              <a:rPr lang="en-GB" dirty="0" smtClean="0"/>
              <a:t>Music festivals – Spring Prague Music Festival, </a:t>
            </a:r>
            <a:r>
              <a:rPr lang="en-GB" dirty="0" err="1" smtClean="0"/>
              <a:t>Smetanova</a:t>
            </a:r>
            <a:r>
              <a:rPr lang="en-GB" dirty="0" smtClean="0"/>
              <a:t> </a:t>
            </a:r>
            <a:r>
              <a:rPr lang="en-GB" dirty="0" err="1" smtClean="0"/>
              <a:t>Litomyšl</a:t>
            </a:r>
            <a:r>
              <a:rPr lang="en-GB" dirty="0" smtClean="0"/>
              <a:t>, rock festivals</a:t>
            </a:r>
          </a:p>
          <a:p>
            <a:r>
              <a:rPr lang="en-GB" dirty="0" smtClean="0"/>
              <a:t>Mineral spring water drinking </a:t>
            </a:r>
            <a:endParaRPr lang="cs-CZ" dirty="0" smtClean="0"/>
          </a:p>
          <a:p>
            <a:r>
              <a:rPr lang="en-GB" dirty="0" smtClean="0"/>
              <a:t>Czech beer – famous all over the world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01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friend from Norway is coming to visit you in the Czech Republic. You should plan a weekend that you will spend together</a:t>
            </a:r>
            <a:r>
              <a:rPr lang="cs-CZ" dirty="0" smtClean="0"/>
              <a:t>. </a:t>
            </a:r>
            <a:r>
              <a:rPr lang="en-GB" dirty="0" smtClean="0"/>
              <a:t>Include the following points:</a:t>
            </a:r>
            <a:endParaRPr lang="cs-CZ" dirty="0" smtClean="0"/>
          </a:p>
          <a:p>
            <a:r>
              <a:rPr lang="en-GB" dirty="0" smtClean="0"/>
              <a:t>First, choose the</a:t>
            </a:r>
            <a:r>
              <a:rPr lang="cs-CZ" dirty="0" smtClean="0"/>
              <a:t> region </a:t>
            </a:r>
            <a:endParaRPr lang="en-GB" dirty="0" smtClean="0"/>
          </a:p>
          <a:p>
            <a:r>
              <a:rPr lang="en-GB" dirty="0" smtClean="0"/>
              <a:t>Where to go and what places of interest would you visit and why </a:t>
            </a:r>
          </a:p>
          <a:p>
            <a:r>
              <a:rPr lang="en-GB" dirty="0" smtClean="0"/>
              <a:t>What to do if it is rainy/sunny </a:t>
            </a:r>
          </a:p>
          <a:p>
            <a:r>
              <a:rPr lang="en-GB" dirty="0" smtClean="0"/>
              <a:t>How to relax after a long day of sightseeing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1535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/>
              <a:t>SMITH-DLOUHÁ a kol. </a:t>
            </a:r>
            <a:r>
              <a:rPr lang="cs-CZ" sz="1200" i="1" dirty="0"/>
              <a:t>Angličtina – otázky a odpovědi .. Nejen k maturitě</a:t>
            </a:r>
            <a:r>
              <a:rPr lang="cs-CZ" sz="1200" dirty="0"/>
              <a:t>. Dubicko: INFOA, 2008, ISBN 978-80-7240-489-6. </a:t>
            </a:r>
            <a:endParaRPr lang="cs-CZ" sz="1200" dirty="0" smtClean="0"/>
          </a:p>
          <a:p>
            <a:r>
              <a:rPr lang="cs-CZ" sz="1200" dirty="0" smtClean="0"/>
              <a:t>EL-HMOUDOVÁ</a:t>
            </a:r>
            <a:r>
              <a:rPr lang="cs-CZ" sz="1200" dirty="0"/>
              <a:t>. </a:t>
            </a:r>
            <a:r>
              <a:rPr lang="cs-CZ" sz="1200" i="1" dirty="0"/>
              <a:t>Maturitní témata</a:t>
            </a:r>
            <a:r>
              <a:rPr lang="cs-CZ" sz="1200" dirty="0"/>
              <a:t>. Třebíč: Petra </a:t>
            </a:r>
            <a:r>
              <a:rPr lang="cs-CZ" sz="1200" dirty="0" err="1"/>
              <a:t>Velanová</a:t>
            </a:r>
            <a:r>
              <a:rPr lang="cs-CZ" sz="1200" dirty="0"/>
              <a:t>, 2006, ISBN 978-80-86873-04-6.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/>
              <a:t>Maturita </a:t>
            </a:r>
            <a:r>
              <a:rPr lang="cs-CZ" sz="1200" i="1" dirty="0" err="1"/>
              <a:t>Card</a:t>
            </a:r>
            <a:r>
              <a:rPr lang="cs-CZ" sz="1200" i="1" dirty="0"/>
              <a:t> 25: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&lt;http://www.bridge-online.cz/maturita/</a:t>
            </a:r>
            <a:r>
              <a:rPr lang="cs-CZ" sz="1200" dirty="0" err="1"/>
              <a:t>maturitni</a:t>
            </a:r>
            <a:r>
              <a:rPr lang="cs-CZ" sz="1200" dirty="0"/>
              <a:t>-karty&gt;.</a:t>
            </a:r>
          </a:p>
          <a:p>
            <a:pPr marL="0" indent="0"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PTGDUDVA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13.10.2012].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://commons.wikimedia.org/wiki/File:F%C3%A1jl-_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Karlovy_Vary.jpg.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12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pt-BR" sz="1200" dirty="0" smtClean="0"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pt-BR" sz="1200" dirty="0">
                <a:latin typeface="Times New Roman" pitchFamily="18" charset="0"/>
                <a:cs typeface="Times New Roman" pitchFamily="18" charset="0"/>
              </a:rPr>
              <a:t>]. [cit. 13.10.2012]. Dostupný na WWW: </a:t>
            </a:r>
            <a:r>
              <a:rPr lang="pt-BR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pt-BR" sz="1200" dirty="0">
                <a:latin typeface="Times New Roman" pitchFamily="18" charset="0"/>
                <a:cs typeface="Times New Roman" pitchFamily="18" charset="0"/>
              </a:rPr>
              <a:t>://commons.wikimedia.org/wiki/File:Mari%C3%A1nsk%C3%A9_l%C3%A1zn%C4%9B_%28Czech_town%29_-_</a:t>
            </a:r>
            <a:r>
              <a:rPr lang="pt-BR" sz="1200" dirty="0" smtClean="0">
                <a:latin typeface="Times New Roman" pitchFamily="18" charset="0"/>
                <a:cs typeface="Times New Roman" pitchFamily="18" charset="0"/>
              </a:rPr>
              <a:t>colonnade.jpg.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USER:AKTRON.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[online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]. [cit. 13.10.2012].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://commons.wikimedia.org/wiki/File:P%C3%ADsek,_Kamenn%C3%BD_most,_Socha_I_%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28jih%29.jpg.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51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08912" cy="4186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1200" dirty="0"/>
              <a:t>CS:ŠJŮ.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200" dirty="0" smtClean="0"/>
              <a:t>[online</a:t>
            </a:r>
            <a:r>
              <a:rPr lang="cs-CZ" sz="1200" dirty="0"/>
              <a:t>]. [cit. 13.10.2012].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://commons.wikimedia.org/wiki/File:Sn%C4%9B%C5%BEka,_</a:t>
            </a:r>
            <a:r>
              <a:rPr lang="cs-CZ" sz="1200" dirty="0" smtClean="0"/>
              <a:t>z_R%C5%AF%C5%BEov%C3%A9_hory.jpg.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1200" dirty="0"/>
              <a:t>PAJAST.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cs-CZ" sz="1200" dirty="0" smtClean="0"/>
              <a:t>[online</a:t>
            </a:r>
            <a:r>
              <a:rPr lang="cs-CZ" sz="1200" dirty="0"/>
              <a:t>]. [cit. 13.10.2012].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</a:t>
            </a:r>
            <a:r>
              <a:rPr lang="cs-CZ" sz="1200" dirty="0" err="1" smtClean="0"/>
              <a:t>File:Punkva_lodicky.JPG</a:t>
            </a:r>
            <a:r>
              <a:rPr lang="cs-CZ" sz="1200" dirty="0" smtClean="0"/>
              <a:t>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sz="1200" dirty="0"/>
              <a:t>DORONENKO.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cs-CZ" sz="1200" dirty="0" smtClean="0"/>
              <a:t>[online</a:t>
            </a:r>
            <a:r>
              <a:rPr lang="cs-CZ" sz="1200" dirty="0"/>
              <a:t>]. [cit. 13.10.2012].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commons.wikimedia.org/wiki/File:Tvaruzky01.jpg.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1200" dirty="0"/>
              <a:t>PETR ŠTEFEK.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cs-CZ" sz="1200" dirty="0" smtClean="0"/>
              <a:t>[online</a:t>
            </a:r>
            <a:r>
              <a:rPr lang="cs-CZ" sz="1200" dirty="0"/>
              <a:t>]. [cit. 13.10.2012]. Dostupný na WWW: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commons.wikimedia.org/wiki/File:20050124_Vitkovice_blast_furnace.jpg.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1200" dirty="0"/>
              <a:t>BJALEK MICHAL.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Commons.wikimedia.org </a:t>
            </a:r>
            <a:r>
              <a:rPr lang="cs-CZ" sz="1200" dirty="0" smtClean="0"/>
              <a:t>[online</a:t>
            </a:r>
            <a:r>
              <a:rPr lang="cs-CZ" sz="1200" dirty="0"/>
              <a:t>]. [cit. 13.10.2012]. Dostupný na WWW: </a:t>
            </a:r>
            <a:r>
              <a:rPr lang="cs-CZ" sz="1200" dirty="0"/>
              <a:t>http://commons.wikimedia.org/wiki/File:Muzeum_-_skanzen_(Ro%C5%BEnov_pod_Radho%C5%A1t%C4%9Bm).JPG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96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295</TotalTime>
  <Words>1103</Words>
  <Application>Microsoft Office PowerPoint</Application>
  <PresentationFormat>Předvádění na obrazovce (4:3)</PresentationFormat>
  <Paragraphs>125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Motiv1</vt:lpstr>
      <vt:lpstr>Regions and major cities </vt:lpstr>
      <vt:lpstr>Anotace </vt:lpstr>
      <vt:lpstr>Contents </vt:lpstr>
      <vt:lpstr>Regions</vt:lpstr>
      <vt:lpstr>Bohemia </vt:lpstr>
      <vt:lpstr>West Bohemia – spa towns </vt:lpstr>
      <vt:lpstr>Karlovy Vary </vt:lpstr>
      <vt:lpstr>Mariánské Lázně </vt:lpstr>
      <vt:lpstr>South Bohemia </vt:lpstr>
      <vt:lpstr>South Bohemia</vt:lpstr>
      <vt:lpstr>Písek and its bridge </vt:lpstr>
      <vt:lpstr>North Bohemia</vt:lpstr>
      <vt:lpstr>Moravia </vt:lpstr>
      <vt:lpstr>The Moravian Karst</vt:lpstr>
      <vt:lpstr>Brno</vt:lpstr>
      <vt:lpstr>Znojmo, Mikulov, Věstonice</vt:lpstr>
      <vt:lpstr>Middle Bohemia </vt:lpstr>
      <vt:lpstr>North Moravia</vt:lpstr>
      <vt:lpstr>North Moravia</vt:lpstr>
      <vt:lpstr>Czech attractions in general</vt:lpstr>
      <vt:lpstr>Presentation </vt:lpstr>
      <vt:lpstr>Zdroje a seznam použité literatury</vt:lpstr>
      <vt:lpstr>Zdroje a seznam použité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ht</cp:lastModifiedBy>
  <cp:revision>36</cp:revision>
  <dcterms:created xsi:type="dcterms:W3CDTF">2012-08-09T11:40:40Z</dcterms:created>
  <dcterms:modified xsi:type="dcterms:W3CDTF">2013-01-18T14:09:43Z</dcterms:modified>
</cp:coreProperties>
</file>