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72" r:id="rId3"/>
    <p:sldId id="256" r:id="rId4"/>
    <p:sldId id="257" r:id="rId5"/>
    <p:sldId id="258" r:id="rId6"/>
    <p:sldId id="262" r:id="rId7"/>
    <p:sldId id="263" r:id="rId8"/>
    <p:sldId id="259" r:id="rId9"/>
    <p:sldId id="264" r:id="rId10"/>
    <p:sldId id="261" r:id="rId11"/>
    <p:sldId id="260" r:id="rId12"/>
    <p:sldId id="265" r:id="rId13"/>
    <p:sldId id="266" r:id="rId14"/>
    <p:sldId id="267" r:id="rId15"/>
    <p:sldId id="269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4D45D8-49F0-46A6-A4BB-157DFE6EC6FA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28047F4-1B40-4809-91A3-B499C771E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4D45D8-49F0-46A6-A4BB-157DFE6EC6FA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8047F4-1B40-4809-91A3-B499C771E1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4D45D8-49F0-46A6-A4BB-157DFE6EC6FA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8047F4-1B40-4809-91A3-B499C771E1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4D45D8-49F0-46A6-A4BB-157DFE6EC6FA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8047F4-1B40-4809-91A3-B499C771E1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4D45D8-49F0-46A6-A4BB-157DFE6EC6FA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8047F4-1B40-4809-91A3-B499C771E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4D45D8-49F0-46A6-A4BB-157DFE6EC6FA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8047F4-1B40-4809-91A3-B499C771E1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4D45D8-49F0-46A6-A4BB-157DFE6EC6FA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8047F4-1B40-4809-91A3-B499C771E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4D45D8-49F0-46A6-A4BB-157DFE6EC6FA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8047F4-1B40-4809-91A3-B499C771E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4D45D8-49F0-46A6-A4BB-157DFE6EC6FA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28047F4-1B40-4809-91A3-B499C771E1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4D45D8-49F0-46A6-A4BB-157DFE6EC6FA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8047F4-1B40-4809-91A3-B499C771E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4D45D8-49F0-46A6-A4BB-157DFE6EC6FA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8047F4-1B40-4809-91A3-B499C771E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4D45D8-49F0-46A6-A4BB-157DFE6EC6FA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28047F4-1B40-4809-91A3-B499C771E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trips dir="r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5741"/>
                <a:gridCol w="4645099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Book Antiqua" pitchFamily="18" charset="0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Book Antiqua" pitchFamily="18" charset="0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Mgr. Alena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Přibíková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F8 - 5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4.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 1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. 2011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8.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Člověk a příroda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Fyzika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Práce,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 energie, teplo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Tepelná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Book Antiqua" pitchFamily="18" charset="0"/>
                        </a:rPr>
                        <a:t> výměna prouděním</a:t>
                      </a:r>
                      <a:endParaRPr lang="cs-CZ" dirty="0">
                        <a:solidFill>
                          <a:schemeClr val="tx1"/>
                        </a:solidFill>
                        <a:latin typeface="Book Antiqua" pitchFamily="18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Book Antiqua" pitchFamily="18" charset="0"/>
                <a:cs typeface="Times New Roman" pitchFamily="18" charset="0"/>
              </a:rPr>
              <a:t>Výkladová prezentace – v úvodní části je zařazeno opakování základních informací o teple, tepelném vodiči, izolantu</a:t>
            </a:r>
          </a:p>
          <a:p>
            <a:r>
              <a:rPr lang="cs-CZ" dirty="0" smtClean="0">
                <a:latin typeface="Book Antiqua" pitchFamily="18" charset="0"/>
                <a:cs typeface="Times New Roman" pitchFamily="18" charset="0"/>
              </a:rPr>
              <a:t>Vzorec pro výpočet tepla</a:t>
            </a:r>
          </a:p>
          <a:p>
            <a:r>
              <a:rPr lang="cs-CZ" dirty="0" smtClean="0">
                <a:latin typeface="Book Antiqua" pitchFamily="18" charset="0"/>
                <a:cs typeface="Times New Roman" pitchFamily="18" charset="0"/>
              </a:rPr>
              <a:t>Během výkladu – provádění několika pokusů a stanovení závěrů</a:t>
            </a:r>
          </a:p>
          <a:p>
            <a:endParaRPr lang="cs-CZ" dirty="0" smtClean="0">
              <a:latin typeface="Book Antiqua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Book Antiqua" pitchFamily="18" charset="0"/>
              </a:rPr>
              <a:t>Anotace</a:t>
            </a:r>
            <a:endParaRPr lang="cs-CZ" dirty="0">
              <a:latin typeface="Book Antiqua" pitchFamily="18" charset="0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Tepelná výměna prouděním</a:t>
            </a:r>
            <a:endParaRPr lang="cs-CZ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Book Antiqua" pitchFamily="18" charset="0"/>
              </a:rPr>
              <a:t>Tepelná výměna vedením</a:t>
            </a:r>
          </a:p>
          <a:p>
            <a:r>
              <a:rPr lang="cs-CZ" sz="4000" dirty="0" smtClean="0">
                <a:latin typeface="Book Antiqua" pitchFamily="18" charset="0"/>
              </a:rPr>
              <a:t>Tepelný vodič</a:t>
            </a:r>
          </a:p>
          <a:p>
            <a:r>
              <a:rPr lang="cs-CZ" sz="4000" dirty="0" smtClean="0">
                <a:latin typeface="Book Antiqua" pitchFamily="18" charset="0"/>
              </a:rPr>
              <a:t>Tepelný izolant</a:t>
            </a:r>
          </a:p>
          <a:p>
            <a:r>
              <a:rPr lang="cs-CZ" sz="4000" dirty="0" smtClean="0">
                <a:latin typeface="Book Antiqua" pitchFamily="18" charset="0"/>
              </a:rPr>
              <a:t>Teplo</a:t>
            </a:r>
          </a:p>
          <a:p>
            <a:r>
              <a:rPr lang="cs-CZ" sz="4000" dirty="0" smtClean="0">
                <a:latin typeface="Book Antiqua" pitchFamily="18" charset="0"/>
              </a:rPr>
              <a:t>Měrná tepelná kapacita látky</a:t>
            </a:r>
          </a:p>
          <a:p>
            <a:r>
              <a:rPr lang="cs-CZ" sz="4000" dirty="0" smtClean="0">
                <a:latin typeface="Book Antiqua" pitchFamily="18" charset="0"/>
              </a:rPr>
              <a:t>Q = m . c . (t - t</a:t>
            </a:r>
            <a:r>
              <a:rPr lang="cs-CZ" sz="4000" baseline="-25000" dirty="0" smtClean="0">
                <a:latin typeface="Book Antiqua" pitchFamily="18" charset="0"/>
              </a:rPr>
              <a:t>o </a:t>
            </a:r>
            <a:r>
              <a:rPr lang="cs-CZ" sz="4000" dirty="0" smtClean="0">
                <a:latin typeface="Book Antiqua" pitchFamily="18" charset="0"/>
              </a:rPr>
              <a:t>)</a:t>
            </a:r>
          </a:p>
          <a:p>
            <a:endParaRPr lang="cs-CZ" sz="40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u="sng" dirty="0" smtClean="0">
                <a:effectLst/>
                <a:latin typeface="Book Antiqua" pitchFamily="18" charset="0"/>
              </a:rPr>
              <a:t>Opakování</a:t>
            </a:r>
            <a:endParaRPr lang="cs-CZ" sz="5400" u="sng" dirty="0">
              <a:effectLst/>
              <a:latin typeface="Book Antiqua" pitchFamily="18" charset="0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Book Antiqua" pitchFamily="18" charset="0"/>
              </a:rPr>
              <a:t>Voda = špatný vodič tepla</a:t>
            </a:r>
          </a:p>
          <a:p>
            <a:r>
              <a:rPr lang="cs-CZ" sz="3600" dirty="0" smtClean="0">
                <a:latin typeface="Book Antiqua" pitchFamily="18" charset="0"/>
              </a:rPr>
              <a:t>Jak je možné zahřát vodu v konvici na čaj ohříváním zdola?</a:t>
            </a:r>
          </a:p>
          <a:p>
            <a:r>
              <a:rPr lang="cs-CZ" sz="3600" dirty="0" smtClean="0">
                <a:latin typeface="Book Antiqua" pitchFamily="18" charset="0"/>
              </a:rPr>
              <a:t>Zahřívání urychlíme mícháním</a:t>
            </a:r>
          </a:p>
          <a:p>
            <a:r>
              <a:rPr lang="cs-CZ" sz="3600" dirty="0" smtClean="0">
                <a:latin typeface="Book Antiqua" pitchFamily="18" charset="0"/>
              </a:rPr>
              <a:t>Může se voda promíchávat sama?</a:t>
            </a:r>
            <a:endParaRPr lang="cs-CZ" sz="36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u="sng" dirty="0" smtClean="0">
                <a:effectLst/>
                <a:latin typeface="Book Antiqua" pitchFamily="18" charset="0"/>
              </a:rPr>
              <a:t>Zahřívání vody</a:t>
            </a:r>
            <a:endParaRPr lang="cs-CZ" sz="5400" u="sng" dirty="0">
              <a:effectLst/>
              <a:latin typeface="Book Antiqua" pitchFamily="18" charset="0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>
                <a:latin typeface="Book Antiqua" pitchFamily="18" charset="0"/>
              </a:rPr>
              <a:t>Zahříváním</a:t>
            </a:r>
            <a:r>
              <a:rPr lang="cs-CZ" sz="3600" dirty="0" smtClean="0">
                <a:latin typeface="Book Antiqua" pitchFamily="18" charset="0"/>
              </a:rPr>
              <a:t> se kapaliny </a:t>
            </a:r>
            <a:r>
              <a:rPr lang="cs-CZ" sz="3600" b="1" dirty="0" smtClean="0">
                <a:latin typeface="Book Antiqua" pitchFamily="18" charset="0"/>
              </a:rPr>
              <a:t>roztahují</a:t>
            </a:r>
            <a:r>
              <a:rPr lang="cs-CZ" sz="3600" dirty="0" smtClean="0">
                <a:latin typeface="Book Antiqua" pitchFamily="18" charset="0"/>
              </a:rPr>
              <a:t>, a tím </a:t>
            </a:r>
            <a:r>
              <a:rPr lang="cs-CZ" sz="3600" b="1" dirty="0" smtClean="0">
                <a:latin typeface="Book Antiqua" pitchFamily="18" charset="0"/>
              </a:rPr>
              <a:t>zmenšují</a:t>
            </a:r>
            <a:r>
              <a:rPr lang="cs-CZ" sz="3600" dirty="0" smtClean="0">
                <a:latin typeface="Book Antiqua" pitchFamily="18" charset="0"/>
              </a:rPr>
              <a:t> svoji </a:t>
            </a:r>
            <a:r>
              <a:rPr lang="cs-CZ" sz="3600" b="1" dirty="0" smtClean="0">
                <a:latin typeface="Book Antiqua" pitchFamily="18" charset="0"/>
              </a:rPr>
              <a:t>hustotu</a:t>
            </a:r>
            <a:endParaRPr lang="cs-CZ" sz="3600" dirty="0" smtClean="0">
              <a:latin typeface="Book Antiqua" pitchFamily="18" charset="0"/>
            </a:endParaRPr>
          </a:p>
          <a:p>
            <a:r>
              <a:rPr lang="cs-CZ" sz="3600" b="1" dirty="0" smtClean="0">
                <a:latin typeface="Book Antiqua" pitchFamily="18" charset="0"/>
              </a:rPr>
              <a:t>Studená voda </a:t>
            </a:r>
            <a:r>
              <a:rPr lang="cs-CZ" sz="3600" dirty="0" smtClean="0">
                <a:latin typeface="Book Antiqua" pitchFamily="18" charset="0"/>
              </a:rPr>
              <a:t>má větší hustotu  - </a:t>
            </a:r>
            <a:r>
              <a:rPr lang="cs-CZ" sz="3600" b="1" dirty="0" smtClean="0">
                <a:latin typeface="Book Antiqua" pitchFamily="18" charset="0"/>
              </a:rPr>
              <a:t>je těžší</a:t>
            </a:r>
            <a:r>
              <a:rPr lang="cs-CZ" sz="3600" dirty="0" smtClean="0">
                <a:latin typeface="Book Antiqua" pitchFamily="18" charset="0"/>
              </a:rPr>
              <a:t>, a proto působením gravitační síly </a:t>
            </a:r>
            <a:r>
              <a:rPr lang="cs-CZ" sz="3600" b="1" dirty="0" smtClean="0">
                <a:latin typeface="Book Antiqua" pitchFamily="18" charset="0"/>
              </a:rPr>
              <a:t>klesá dolů</a:t>
            </a:r>
            <a:endParaRPr lang="cs-CZ" sz="3600" b="1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u="sng" dirty="0" smtClean="0">
                <a:effectLst/>
                <a:latin typeface="Book Antiqua" pitchFamily="18" charset="0"/>
              </a:rPr>
              <a:t>Zahřívání vody</a:t>
            </a:r>
            <a:endParaRPr lang="cs-CZ" sz="5400" u="sng" dirty="0">
              <a:effectLst/>
              <a:latin typeface="Book Antiqua" pitchFamily="18" charset="0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>
                <a:latin typeface="Book Antiqua" pitchFamily="18" charset="0"/>
              </a:rPr>
              <a:t>Teplejší voda o menší hustotě je vytlačována vztlakovou silou nahoru</a:t>
            </a:r>
          </a:p>
          <a:p>
            <a:r>
              <a:rPr lang="cs-CZ" sz="3600" dirty="0" smtClean="0">
                <a:latin typeface="Book Antiqua" pitchFamily="18" charset="0"/>
              </a:rPr>
              <a:t>Ohřátá voda stoupá nahoru a po ochlazení klesá zase dolů – tím se promíchává a prohřívá</a:t>
            </a:r>
          </a:p>
          <a:p>
            <a:r>
              <a:rPr lang="cs-CZ" sz="3600" dirty="0" smtClean="0">
                <a:latin typeface="Book Antiqua" pitchFamily="18" charset="0"/>
              </a:rPr>
              <a:t>Tento způsob přenosu tepla, kdy proudí  teplá kapalina, nazýváme </a:t>
            </a:r>
            <a:r>
              <a:rPr lang="cs-CZ" sz="3600" b="1" dirty="0" smtClean="0">
                <a:latin typeface="Book Antiqua" pitchFamily="18" charset="0"/>
              </a:rPr>
              <a:t>tepelná výměna prouděním</a:t>
            </a:r>
            <a:endParaRPr lang="cs-CZ" sz="3600" b="1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u="sng" dirty="0" smtClean="0">
                <a:effectLst/>
                <a:latin typeface="Book Antiqua" pitchFamily="18" charset="0"/>
              </a:rPr>
              <a:t>Zahřívání vody</a:t>
            </a:r>
            <a:endParaRPr lang="cs-CZ" sz="5400" u="sng" dirty="0">
              <a:effectLst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ocuments and Settings\Aleš\Plocha\skenovat0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1120" t="12231" r="11040" b="4130"/>
          <a:stretch>
            <a:fillRect/>
          </a:stretch>
        </p:blipFill>
        <p:spPr bwMode="auto">
          <a:xfrm>
            <a:off x="142844" y="142852"/>
            <a:ext cx="4786346" cy="65722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00694" y="857232"/>
            <a:ext cx="3429024" cy="5000660"/>
          </a:xfrm>
        </p:spPr>
        <p:txBody>
          <a:bodyPr>
            <a:normAutofit/>
          </a:bodyPr>
          <a:lstStyle/>
          <a:p>
            <a:r>
              <a:rPr lang="cs-CZ" sz="3600" b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Zahřívání</a:t>
            </a:r>
            <a:r>
              <a:rPr lang="cs-CZ" sz="3600" b="0" dirty="0" smtClean="0"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vody </a:t>
            </a:r>
            <a:r>
              <a:rPr lang="cs-CZ" sz="3600" b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prouděním</a:t>
            </a:r>
            <a:r>
              <a:rPr lang="cs-CZ" sz="3600" b="0" dirty="0" smtClean="0"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- </a:t>
            </a:r>
            <a:br>
              <a:rPr lang="cs-CZ" sz="3600" b="0" dirty="0" smtClean="0"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</a:br>
            <a:r>
              <a:rPr lang="cs-CZ" sz="3600" b="0" dirty="0" smtClean="0">
                <a:solidFill>
                  <a:schemeClr val="tx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zahřátá voda stoupá v trubici směrem vzhůru</a:t>
            </a:r>
            <a:endParaRPr lang="cs-CZ" sz="3600" b="0" dirty="0"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71472" y="357188"/>
            <a:ext cx="7358091" cy="5768975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Při tepelné výměně vedením </a:t>
            </a:r>
            <a:r>
              <a:rPr lang="cs-CZ" sz="3600" dirty="0" smtClean="0">
                <a:latin typeface="Book Antiqua" pitchFamily="18" charset="0"/>
              </a:rPr>
              <a:t>(mezi dvěma dotýkajícími se tělesy) se předává jen pohybová energie mezi částicemi teplejšího a chladnějšího tělesa, ale tělesa se nepřemisťují</a:t>
            </a:r>
          </a:p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Při tepelné výměně prouděním </a:t>
            </a:r>
            <a:r>
              <a:rPr lang="cs-CZ" sz="3600" dirty="0" smtClean="0">
                <a:latin typeface="Book Antiqua" pitchFamily="18" charset="0"/>
              </a:rPr>
              <a:t>dochází k pohybu kapalin (podobně probíhá i u plynných látek)</a:t>
            </a:r>
          </a:p>
          <a:p>
            <a:endParaRPr lang="cs-CZ" sz="3600" dirty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Documents and Settings\Aleš\Plocha\skenovat0003.jpg"/>
          <p:cNvPicPr>
            <a:picLocks noChangeAspect="1" noChangeArrowheads="1"/>
          </p:cNvPicPr>
          <p:nvPr/>
        </p:nvPicPr>
        <p:blipFill>
          <a:blip r:embed="rId2" cstate="print"/>
          <a:srcRect l="21478" t="25825" r="5623" b="3376"/>
          <a:stretch>
            <a:fillRect/>
          </a:stretch>
        </p:blipFill>
        <p:spPr bwMode="auto">
          <a:xfrm rot="10800000">
            <a:off x="-1" y="1500174"/>
            <a:ext cx="5572133" cy="5357826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Princip teplovodního ústředního topení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5715008" y="1214422"/>
            <a:ext cx="2714644" cy="156966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Zásobník přebytečné vody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5643570" y="3071810"/>
            <a:ext cx="2571768" cy="584775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Teplá voda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5643570" y="3929066"/>
            <a:ext cx="2714644" cy="1077218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Proudění vzduchu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5786446" y="5214950"/>
            <a:ext cx="3071834" cy="584775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Studená voda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</p:txBody>
      </p:sp>
      <p:sp>
        <p:nvSpPr>
          <p:cNvPr id="9" name="Šipka doleva 8"/>
          <p:cNvSpPr/>
          <p:nvPr/>
        </p:nvSpPr>
        <p:spPr>
          <a:xfrm>
            <a:off x="4714876" y="1643050"/>
            <a:ext cx="1121284" cy="127442"/>
          </a:xfrm>
          <a:prstGeom prst="lef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11" name="Šipka doleva 10"/>
          <p:cNvSpPr/>
          <p:nvPr/>
        </p:nvSpPr>
        <p:spPr>
          <a:xfrm>
            <a:off x="4572000" y="3214686"/>
            <a:ext cx="1121284" cy="12744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eva 11"/>
          <p:cNvSpPr/>
          <p:nvPr/>
        </p:nvSpPr>
        <p:spPr>
          <a:xfrm>
            <a:off x="3857620" y="4286256"/>
            <a:ext cx="1764226" cy="127442"/>
          </a:xfrm>
          <a:prstGeom prst="lef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eva 12"/>
          <p:cNvSpPr/>
          <p:nvPr/>
        </p:nvSpPr>
        <p:spPr>
          <a:xfrm>
            <a:off x="4714876" y="5500702"/>
            <a:ext cx="1121284" cy="127442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51" grpId="0" animBg="1"/>
      <p:bldP spid="2052" grpId="0" animBg="1"/>
      <p:bldP spid="2053" grpId="0" animBg="1"/>
      <p:bldP spid="2054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D:\Documents and Settings\Aleš\Plocha\skenovat0004.jpg"/>
          <p:cNvPicPr>
            <a:picLocks noChangeAspect="1" noChangeArrowheads="1"/>
          </p:cNvPicPr>
          <p:nvPr/>
        </p:nvPicPr>
        <p:blipFill>
          <a:blip r:embed="rId2" cstate="print"/>
          <a:srcRect l="5535" t="17500" r="3717" b="12500"/>
          <a:stretch>
            <a:fillRect/>
          </a:stretch>
        </p:blipFill>
        <p:spPr bwMode="auto">
          <a:xfrm>
            <a:off x="0" y="1285860"/>
            <a:ext cx="9108301" cy="5572140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Book Antiqua" pitchFamily="18" charset="0"/>
              </a:rPr>
              <a:t>Bez pohybu křídel, podobně jako větroň bez motoru</a:t>
            </a:r>
          </a:p>
          <a:p>
            <a:r>
              <a:rPr lang="cs-CZ" sz="3600" dirty="0" smtClean="0">
                <a:latin typeface="Book Antiqua" pitchFamily="18" charset="0"/>
              </a:rPr>
              <a:t>Využívá vzestupných proudů teplého vzduchu</a:t>
            </a:r>
            <a:endParaRPr lang="cs-CZ" sz="36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u="sng" dirty="0" smtClean="0">
                <a:effectLst/>
                <a:latin typeface="Book Antiqua" pitchFamily="18" charset="0"/>
              </a:rPr>
              <a:t>Plachtění ptáků</a:t>
            </a:r>
            <a:endParaRPr lang="cs-CZ" sz="5400" u="sng" dirty="0">
              <a:effectLst/>
              <a:latin typeface="Book Antiqua" pitchFamily="18" charset="0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Book Antiqua" pitchFamily="18" charset="0"/>
              </a:rPr>
              <a:t>Vzniká nerovnoměrným zahříváním povrchu Země</a:t>
            </a:r>
          </a:p>
          <a:p>
            <a:r>
              <a:rPr lang="cs-CZ" sz="3600" dirty="0" smtClean="0">
                <a:latin typeface="Book Antiqua" pitchFamily="18" charset="0"/>
              </a:rPr>
              <a:t>Rozdíly v zahřívání nastávají např. mezi vodní plochou a pobřežím</a:t>
            </a:r>
          </a:p>
          <a:p>
            <a:r>
              <a:rPr lang="cs-CZ" sz="3600" dirty="0" smtClean="0">
                <a:latin typeface="Book Antiqua" pitchFamily="18" charset="0"/>
              </a:rPr>
              <a:t>Písek je ve dne rozpálený, ale voda má mnohem menší teplotu</a:t>
            </a:r>
          </a:p>
          <a:p>
            <a:r>
              <a:rPr lang="cs-CZ" sz="3600" dirty="0" smtClean="0">
                <a:latin typeface="Book Antiqua" pitchFamily="18" charset="0"/>
              </a:rPr>
              <a:t>Víme proč?</a:t>
            </a:r>
            <a:endParaRPr lang="cs-CZ" sz="36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u="sng" dirty="0" smtClean="0">
                <a:effectLst/>
                <a:latin typeface="Book Antiqua" pitchFamily="18" charset="0"/>
              </a:rPr>
              <a:t>Vítr</a:t>
            </a:r>
            <a:endParaRPr lang="cs-CZ" sz="5400" u="sng" dirty="0">
              <a:effectLst/>
              <a:latin typeface="Book Antiqua" pitchFamily="18" charset="0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:\Documents and Settings\Aleš\Plocha\skenovat0005.jpg"/>
          <p:cNvPicPr>
            <a:picLocks noChangeAspect="1" noChangeArrowheads="1"/>
          </p:cNvPicPr>
          <p:nvPr/>
        </p:nvPicPr>
        <p:blipFill>
          <a:blip r:embed="rId2" cstate="print"/>
          <a:srcRect l="-545" t="1491" r="3717" b="15030"/>
          <a:stretch>
            <a:fillRect/>
          </a:stretch>
        </p:blipFill>
        <p:spPr bwMode="auto">
          <a:xfrm>
            <a:off x="0" y="1323177"/>
            <a:ext cx="9144000" cy="545156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u="sng" dirty="0" smtClean="0">
                <a:effectLst/>
                <a:latin typeface="Book Antiqua" pitchFamily="18" charset="0"/>
              </a:rPr>
              <a:t>Vznik větru na pobřeží</a:t>
            </a:r>
            <a:endParaRPr lang="cs-CZ" sz="5400" u="sng" dirty="0">
              <a:effectLst/>
              <a:latin typeface="Book Antiqua" pitchFamily="18" charset="0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:\Documents and Settings\Aleš\Plocha\skenovat0006.jpg"/>
          <p:cNvPicPr>
            <a:picLocks noChangeAspect="1" noChangeArrowheads="1"/>
          </p:cNvPicPr>
          <p:nvPr/>
        </p:nvPicPr>
        <p:blipFill>
          <a:blip r:embed="rId2" cstate="print"/>
          <a:srcRect l="13702" t="10750" r="7299" b="21695"/>
          <a:stretch>
            <a:fillRect/>
          </a:stretch>
        </p:blipFill>
        <p:spPr bwMode="auto">
          <a:xfrm rot="10800000">
            <a:off x="5357818" y="214290"/>
            <a:ext cx="3571900" cy="652110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614866" cy="4525963"/>
          </a:xfrm>
        </p:spPr>
        <p:txBody>
          <a:bodyPr>
            <a:noAutofit/>
          </a:bodyPr>
          <a:lstStyle/>
          <a:p>
            <a:r>
              <a:rPr lang="cs-CZ" sz="3600" dirty="0" smtClean="0">
                <a:latin typeface="Book Antiqua" pitchFamily="18" charset="0"/>
              </a:rPr>
              <a:t>V blízkosti ledu se voda ochladí (tepelná výměna vedením) a klesá dolů</a:t>
            </a:r>
          </a:p>
          <a:p>
            <a:r>
              <a:rPr lang="cs-CZ" sz="3600" dirty="0" smtClean="0">
                <a:latin typeface="Book Antiqua" pitchFamily="18" charset="0"/>
              </a:rPr>
              <a:t>Teplejší voda stoupá ode dna nahoru</a:t>
            </a:r>
            <a:endParaRPr lang="cs-CZ" sz="36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u="sng" dirty="0" smtClean="0">
                <a:effectLst/>
                <a:latin typeface="Book Antiqua" pitchFamily="18" charset="0"/>
              </a:rPr>
              <a:t>Ochlazování kapalin</a:t>
            </a:r>
            <a:endParaRPr lang="cs-CZ" sz="5400" u="sng" dirty="0">
              <a:effectLst/>
              <a:latin typeface="Book Antiqua" pitchFamily="18" charset="0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latin typeface="Book Antiqua" pitchFamily="18" charset="0"/>
              </a:rPr>
              <a:t>Nastává v kapalinách a plynech</a:t>
            </a:r>
          </a:p>
          <a:p>
            <a:r>
              <a:rPr lang="cs-CZ" sz="4000" dirty="0" smtClean="0">
                <a:latin typeface="Book Antiqua" pitchFamily="18" charset="0"/>
              </a:rPr>
              <a:t>Teplejší části kapaliny nebo plynu stoupají nahoru a chladnější klesají dolů</a:t>
            </a:r>
          </a:p>
          <a:p>
            <a:r>
              <a:rPr lang="cs-CZ" sz="4000" dirty="0" smtClean="0">
                <a:latin typeface="Book Antiqua" pitchFamily="18" charset="0"/>
              </a:rPr>
              <a:t>Je spojena se samovolným promícháváním kapaliny nebo plynu</a:t>
            </a:r>
            <a:endParaRPr lang="cs-CZ" sz="40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u="sng" dirty="0" smtClean="0">
                <a:effectLst/>
                <a:latin typeface="Book Antiqua" pitchFamily="18" charset="0"/>
              </a:rPr>
              <a:t>Tepelná výměna prouděním</a:t>
            </a:r>
            <a:endParaRPr lang="cs-CZ" sz="4800" u="sng" dirty="0">
              <a:effectLst/>
              <a:latin typeface="Book Antiqua" pitchFamily="18" charset="0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Book Antiqua" pitchFamily="18" charset="0"/>
              </a:rPr>
              <a:t>Fyzika pro 8. ročník</a:t>
            </a:r>
            <a:r>
              <a:rPr lang="cs-CZ" sz="2800" dirty="0" smtClean="0">
                <a:latin typeface="Book Antiqua" pitchFamily="18" charset="0"/>
              </a:rPr>
              <a:t>, R</a:t>
            </a:r>
            <a:r>
              <a:rPr lang="cs-CZ" sz="2800" dirty="0" smtClean="0">
                <a:latin typeface="Book Antiqua" pitchFamily="18" charset="0"/>
              </a:rPr>
              <a:t>. Kolářová, J. </a:t>
            </a:r>
            <a:r>
              <a:rPr lang="cs-CZ" sz="2800" dirty="0" err="1" smtClean="0">
                <a:latin typeface="Book Antiqua" pitchFamily="18" charset="0"/>
              </a:rPr>
              <a:t>Bohuněk</a:t>
            </a:r>
            <a:r>
              <a:rPr lang="cs-CZ" sz="2800" dirty="0" smtClean="0">
                <a:latin typeface="Book Antiqua" pitchFamily="18" charset="0"/>
              </a:rPr>
              <a:t>, nakladatelství </a:t>
            </a:r>
            <a:r>
              <a:rPr lang="cs-CZ" sz="2800" dirty="0" err="1" smtClean="0">
                <a:latin typeface="Book Antiqua" pitchFamily="18" charset="0"/>
              </a:rPr>
              <a:t>Prometheus</a:t>
            </a:r>
            <a:endParaRPr lang="cs-CZ" sz="2800" dirty="0" smtClean="0">
              <a:latin typeface="Book Antiqua" pitchFamily="18" charset="0"/>
            </a:endParaRPr>
          </a:p>
          <a:p>
            <a:r>
              <a:rPr lang="cs-CZ" sz="2800" dirty="0" smtClean="0">
                <a:latin typeface="Book Antiqua" pitchFamily="18" charset="0"/>
              </a:rPr>
              <a:t>Naskenované obrázky str. 64-67</a:t>
            </a:r>
            <a:endParaRPr lang="cs-CZ" sz="2800" dirty="0">
              <a:latin typeface="Book Antiqua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u="sng" dirty="0" smtClean="0">
                <a:effectLst/>
                <a:latin typeface="Book Antiqua" pitchFamily="18" charset="0"/>
              </a:rPr>
              <a:t>Zdroje</a:t>
            </a:r>
            <a:endParaRPr lang="cs-CZ" sz="5400" u="sng" dirty="0">
              <a:effectLst/>
              <a:latin typeface="Book Antiqua" pitchFamily="18" charset="0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141</TotalTime>
  <Words>399</Words>
  <Application>Microsoft Office PowerPoint</Application>
  <PresentationFormat>Předvádění na obrazovce (4:3)</PresentationFormat>
  <Paragraphs>71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Shluk</vt:lpstr>
      <vt:lpstr>Snímek 1</vt:lpstr>
      <vt:lpstr>Anotace</vt:lpstr>
      <vt:lpstr>Tepelná výměna prouděním</vt:lpstr>
      <vt:lpstr>Opakování</vt:lpstr>
      <vt:lpstr>Zahřívání vody</vt:lpstr>
      <vt:lpstr>Zahřívání vody</vt:lpstr>
      <vt:lpstr>Zahřívání vody</vt:lpstr>
      <vt:lpstr>Zahřívání vody prouděním -  zahřátá voda stoupá v trubici směrem vzhůru</vt:lpstr>
      <vt:lpstr>Snímek 9</vt:lpstr>
      <vt:lpstr>Princip teplovodního ústředního topení</vt:lpstr>
      <vt:lpstr>Plachtění ptáků</vt:lpstr>
      <vt:lpstr>Vítr</vt:lpstr>
      <vt:lpstr>Vznik větru na pobřeží</vt:lpstr>
      <vt:lpstr>Ochlazování kapalin</vt:lpstr>
      <vt:lpstr>Tepelná výměna prouděním</vt:lpstr>
      <vt:lpstr>Zdroje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Tepelná výměna prouděním</dc:title>
  <dc:subject>Fyzika 8</dc:subject>
  <dc:creator>Přibíková</dc:creator>
  <cp:lastModifiedBy>Aleš</cp:lastModifiedBy>
  <cp:revision>20</cp:revision>
  <dcterms:created xsi:type="dcterms:W3CDTF">2010-12-21T07:25:40Z</dcterms:created>
  <dcterms:modified xsi:type="dcterms:W3CDTF">2013-01-30T18:13:41Z</dcterms:modified>
</cp:coreProperties>
</file>