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70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B14EE7-D1F6-4453-9B03-2345F7391607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94E02B-7E51-45FE-8A86-CC1378A655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594326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100" name="Zástupný symbol pro záhlaví 4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9DD9FF-5488-425A-A5F9-B0FB7E1CA9D2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43438" y="1196975"/>
            <a:ext cx="4176712" cy="650875"/>
          </a:xfrm>
        </p:spPr>
        <p:txBody>
          <a:bodyPr/>
          <a:lstStyle/>
          <a:p>
            <a:pPr eaLnBrk="1" hangingPunct="1"/>
            <a:r>
              <a:rPr lang="cs-CZ" sz="2800" smtClean="0"/>
              <a:t>Digitální</a:t>
            </a:r>
            <a:r>
              <a:rPr lang="cs-CZ" sz="2400" smtClean="0"/>
              <a:t> </a:t>
            </a:r>
            <a:r>
              <a:rPr lang="cs-CZ" sz="2800" smtClean="0"/>
              <a:t>učební</a:t>
            </a:r>
            <a:r>
              <a:rPr lang="cs-CZ" sz="2400" smtClean="0"/>
              <a:t> </a:t>
            </a:r>
            <a:r>
              <a:rPr lang="cs-CZ" sz="2800" smtClean="0"/>
              <a:t>materiál</a:t>
            </a:r>
            <a:endParaRPr lang="cs-CZ" sz="2400" smtClean="0"/>
          </a:p>
        </p:txBody>
      </p:sp>
      <p:pic>
        <p:nvPicPr>
          <p:cNvPr id="2051" name="Obrázek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603875" cy="13684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88913"/>
            <a:ext cx="94615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86" name="Group 3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34185711"/>
              </p:ext>
            </p:extLst>
          </p:nvPr>
        </p:nvGraphicFramePr>
        <p:xfrm>
          <a:off x="323850" y="1844675"/>
          <a:ext cx="8496300" cy="4683127"/>
        </p:xfrm>
        <a:graphic>
          <a:graphicData uri="http://schemas.openxmlformats.org/drawingml/2006/table">
            <a:tbl>
              <a:tblPr/>
              <a:tblGrid>
                <a:gridCol w="1263650"/>
                <a:gridCol w="1544638"/>
                <a:gridCol w="2016125"/>
                <a:gridCol w="2305050"/>
                <a:gridCol w="863600"/>
                <a:gridCol w="503237"/>
              </a:tblGrid>
              <a:tr h="3413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Název projektu: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Inovace vzdělávání na SPŠ a VOŠ Písek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Číslo projektu: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CZ.1.07/1.5.00/34.0010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9413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Škola: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Střední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průmyslová škola a Vyšší odborná škola, Písek, Karla Čapka 402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Předmět: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OBN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 gridSpan="3">
                  <a:txBody>
                    <a:bodyPr/>
                    <a:lstStyle/>
                    <a:p>
                      <a:pPr marL="0" marR="0" lvl="0" indent="12065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Téma: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Křesťanství</a:t>
                      </a:r>
                    </a:p>
                  </a:txBody>
                  <a:tcPr marL="31790" marR="3179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3850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Tematický okruh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Člověk v lidském společenství</a:t>
                      </a: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 gridSpan="2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Jméno autora: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Mgr. Ludmila Klavíková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Datum tvorby: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leden 2013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42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Kód materiálu: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OPVK_1.5_DUM_III/2_OBN_KA002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Soubor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09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VYSTUPY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/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VY_32_INOVACE_OBN_KA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002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728787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 Seznámení se vznikem a historií křesťanství, Biblí, křesťanskými rituály a křesťanskými svátky.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732843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Křesťanství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Historie, Bible, křest, eucharistie, </a:t>
            </a:r>
          </a:p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křesťanské svátky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Křesťanství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 nejrozšířenější světové  monoteistické náboženství, navazuje na judaismus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vzniká v 1. – 2. st. n. l.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své učení odvozuje od historické postavy 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Ježíše</a:t>
            </a:r>
            <a:br>
              <a:rPr lang="cs-CZ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z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Nazareta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který kolem roku 30 n.l. veřejně působil jako kazatel a reformátor židovství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jeho vystupování římské politické autority natolik popouzelo, že byl zatčen a odsouzen k smrti ukřižováním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křesťané považují Ježíše za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Božího syna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jehož příchod na zem předpověděli již starozákonní proroci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věří, že třetí den po své smrti vstal z mrtvých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vystoupil k Bohu-Otci (Stvořiteli světa, Hospodinu) na nebesa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svou smrtí tak vykoupil hříchy člověka (proto je nazýván Spasitel, Kristus, Mesiáš)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svatou  Trojici, kterou křesťané vyznávají, doplňuje  Duch svatý, na „trojjediného“ Boha se křesťané obracejí prostřednictvím  modlitby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křesťané byli pronásledováni, roku 313 císař Konstantin I. toto pronásledování ukončil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Milánským dekretem (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legalizace křesťanství v římské říši)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4. století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se křesťanství stává oficiálním náboženstvím římské říše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Bible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základním spisem křesťanství je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Bible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Bible se skládá ze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Starého zákona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(Tanach-39 knih), který sdílí křesťanství s judaismem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z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Nového zákona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(27 knih, 4 části),  který hovoří o životě a působení Ježíše z  Nazareta  (4 evangelia) a o počátcích křesťanského hnutí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Křest, eucharistie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křesťanem se člověk stává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přijetím křtu vodou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to je symbol vzkříšení do nového života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vrcholem křesťanské bohoslužby je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eucharistie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(přijímání), kdy křesťan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 památku poslední večeře Páně přijímá chleba (případně víno) jako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tělo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krev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 Kristovo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křesťané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věří v posmrtný život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očekávají, že se jednoho dne  Kristus vrátí na zem, pak bude následovat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konec světa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poslední soud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při němž bude každý člověk souzen podle svého jednání a dostane se buď k Bohu do nebe, nebo do věčného zatracení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 křesťanská společenství  se používá označení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církev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průběhu historie křesťanství se vytvořily 3 směry: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katolictví, protestantství, pravoslaví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pravoslavná církev nepřijala papežství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nesouhlasila se zaváděním latiny do národních bohoslužeb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vedle Bible je pravoslavné učení uchováno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kánonech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(pravidla stanovená na církevních sněmech) či spisech církevních Otců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Svátky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Advent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– 4 týdny, které předcházejí svátku příchodu Ježíše Krista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Vánoce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– narození Ježíše Krista (25.12.,ortodoxní církve 6.1.)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Velikonoce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– nejdůležitější křesťanský svátek, </a:t>
            </a: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Květná neděle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– příjezd J. do Jeruzaléma, </a:t>
            </a: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Zelený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čtvrtek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–poslední večeře s učedníky, </a:t>
            </a: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Velký pátek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– ukřižování, smrt, J. je pohřben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Svátky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Den nanebevzetí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– po svém zmrtvýchvstání byl Ježíš 40 dní se svými učedníky, pak vystoupil z Olivetské hory k Bohu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Svatodušní svátky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– označují příchod Ducha svatého a slaví se padesátý den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 Velikonocích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Neděle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– sváteční den, Bůh odpočíval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 stvoření světa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Literatura: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DVOŘÁK, Jan. </a:t>
            </a:r>
            <a:r>
              <a:rPr lang="cs-CZ" i="1" dirty="0">
                <a:latin typeface="Times New Roman" pitchFamily="18" charset="0"/>
                <a:cs typeface="Times New Roman" pitchFamily="18" charset="0"/>
              </a:rPr>
              <a:t>Odmaturuj! ze společenských věd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Aktualiz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vyd. 1. Brno: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Didaktis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c2008, 256 s. Odmaturuj!. ISBN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978-80-7358-122-0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ZUBÍKOVÁ, Zdeňka a Renáta DRÁBOVÁ. </a:t>
            </a:r>
            <a:r>
              <a:rPr lang="cs-CZ" i="1" dirty="0">
                <a:latin typeface="Times New Roman" pitchFamily="18" charset="0"/>
                <a:cs typeface="Times New Roman" pitchFamily="18" charset="0"/>
              </a:rPr>
              <a:t>Společenské vědy v kostce: pro střední školy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1. vyd. Havlíčkův Brod: Fragment, 2007, 188 s. V kostce (Fragment). ISBN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978-802-5301-906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Otázky, úkoly: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Přibližte životní osudy papeže Jana Pavla II. a papeže Benedikta XVI.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Sestavte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pravidla Desatero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Božích přikázání. Jsou stále aktuální? Je možné je aktualizovat vzhledem k současné společnosti?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</TotalTime>
  <Words>524</Words>
  <Application>Microsoft Office PowerPoint</Application>
  <PresentationFormat>Předvádění na obrazovce (4:3)</PresentationFormat>
  <Paragraphs>56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Digitální učební materiál</vt:lpstr>
      <vt:lpstr>Křesťanství</vt:lpstr>
      <vt:lpstr>Křesťanství</vt:lpstr>
      <vt:lpstr>Snímek 4</vt:lpstr>
      <vt:lpstr>Snímek 5</vt:lpstr>
      <vt:lpstr>Bible</vt:lpstr>
      <vt:lpstr>Křest, eucharistie</vt:lpstr>
      <vt:lpstr>Snímek 8</vt:lpstr>
      <vt:lpstr>Snímek 9</vt:lpstr>
      <vt:lpstr>Svátky</vt:lpstr>
      <vt:lpstr>Svátky</vt:lpstr>
      <vt:lpstr>Literatura:</vt:lpstr>
      <vt:lpstr>Otázky, úkoly:</vt:lpstr>
    </vt:vector>
  </TitlesOfParts>
  <Company>SPS/VOS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Judaismus</dc:title>
  <dc:creator>Ludmila Klavíková</dc:creator>
  <cp:lastModifiedBy>siroky</cp:lastModifiedBy>
  <cp:revision>26</cp:revision>
  <dcterms:created xsi:type="dcterms:W3CDTF">2013-01-12T06:13:35Z</dcterms:created>
  <dcterms:modified xsi:type="dcterms:W3CDTF">2013-01-30T13:44:54Z</dcterms:modified>
</cp:coreProperties>
</file>