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3" r:id="rId2"/>
    <p:sldId id="256" r:id="rId3"/>
    <p:sldId id="257" r:id="rId4"/>
    <p:sldId id="258" r:id="rId5"/>
    <p:sldId id="262" r:id="rId6"/>
    <p:sldId id="261" r:id="rId7"/>
    <p:sldId id="263" r:id="rId8"/>
    <p:sldId id="265" r:id="rId9"/>
    <p:sldId id="260" r:id="rId10"/>
    <p:sldId id="264" r:id="rId11"/>
    <p:sldId id="275" r:id="rId12"/>
    <p:sldId id="266" r:id="rId13"/>
    <p:sldId id="267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04" autoAdjust="0"/>
    <p:restoredTop sz="94660"/>
  </p:normalViewPr>
  <p:slideViewPr>
    <p:cSldViewPr>
      <p:cViewPr varScale="1">
        <p:scale>
          <a:sx n="103" d="100"/>
          <a:sy n="103" d="100"/>
        </p:scale>
        <p:origin x="-3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049CD7-2498-4EEE-887F-0687AE596A81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8C0056-EC66-49BF-A7FE-3F402ABE98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21749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DD9FF-5488-425A-A5F9-B0FB7E1CA9D2}" type="datetimeFigureOut">
              <a:rPr lang="cs-CZ" smtClean="0"/>
              <a:pPr/>
              <a:t>30.1.2013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94799C-F4F1-4434-812B-5CD384D1BDC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97922656"/>
              </p:ext>
            </p:extLst>
          </p:nvPr>
        </p:nvGraphicFramePr>
        <p:xfrm>
          <a:off x="323850" y="1844675"/>
          <a:ext cx="8496300" cy="4683127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OBN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Judaismus</a:t>
                      </a: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Člověk v lidském společenství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Mgr. Ludmila Klavíková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leden 2013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OPVK_1.5_DUM_III/2_OBN_KA003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VY_32_INOVACE_OBN_KA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003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7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:  Seznámení se vznikem a historií judaismu, stručnou historií židovského národa, vysvětlení pojmů Tóra,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Tanach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, Talmud, </a:t>
                      </a:r>
                      <a:b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</a:b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 pitchFamily="34" charset="0"/>
                          <a:cs typeface="Times New Roman" pitchFamily="18" charset="0"/>
                        </a:rPr>
                        <a:t>    synagoga, košer, šabat.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777529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87624" y="620688"/>
            <a:ext cx="7198568" cy="2376264"/>
          </a:xfrm>
        </p:spPr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Judaismus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Tóra, </a:t>
            </a:r>
            <a:r>
              <a:rPr lang="cs-CZ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Tanach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Talmud, synagoga,stručné dějiny, starý židovský hřbitov, židovská kuchyně, židovské svátky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Stručné dějiny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monoteistické náboženství, vzniká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 2.tisíciletí př.n.l.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podle židovské tradice jsou zakladateli národa praotcové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Abrahám, Izák a Jákob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podle tradice vznik judaismu souvisí s událostmi po odchodu Židů z egyptského zajetí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              ve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13.st. př.n.l.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tehdy dal bůh prostřednictvím proroka Mojžíše židovskému národu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Zákon – Tóru (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soustředěný do deseti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přikázání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vyrytých do dvou kamenných desek)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Židé osídlili území Palestiny, později zde vytvořili jednotné království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král Šalamoun založil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Chrám v Jeruzalémě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byl vypálen babylonskými vojsky roku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                    586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př.n.l.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Chrám byl znovu vystavěn a zničen římskými vojsky císaře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Tita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 r. 70 n.l.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následovala rozsáhlá židovská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diaspora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rozptýlení židovského národa do celého světa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asi v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10.století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se usadilo židovské obyvatelstvo v českých zemích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 středověku tvořili Židé menšinu, která podléhala v evropských zemích přímo králi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církevní koncil r. 1215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zostřil protižidovské zákonodárství, jejich postavení se zhoršilo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byli vyloučeni z řemesel, nesměli kupovat půdu, nosili označení, později žili v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ghettech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možnosti obživy mimo ghetto zůstaly jen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obchodování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finančnictví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často byli označeni jako viníci různých pohrom, např. šíření moru a následně byly napadány celé židovské čtvrti s obyvateli – tzv.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pogromy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období osvícenství přináší určité zlepšení jejich postavení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plnou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občanskou rovnoprávnost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Židé získali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až během 19.století – v rakouské monarchii r.1867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19. století vzniká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sionismus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hnutí směřující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k založení vlastního židovského státu na území Izraele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nepřátelství vůči Židům se objevuje v Evropě dál –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antisemitismus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holocaust (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šoa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) –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masové vyvražďování židovského obyvatelstva německou nacistickou státní mocí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přes nesouhlas arabských zemí  vznikl  r. 1948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 základě rezoluce OSN stát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Izrael 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Tóra,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Tanach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, Talmud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základním posvátným spisem je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Tóra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(Pět knih Mojžíšových: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Genesis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Kniha zrodu – stvoření světa, Adam a Eva, potopa světa, Abrahám, Izák, Jákob, </a:t>
            </a:r>
            <a:r>
              <a:rPr lang="cs-CZ" b="1" i="1" dirty="0" smtClean="0">
                <a:latin typeface="Times New Roman" pitchFamily="18" charset="0"/>
                <a:cs typeface="Times New Roman" pitchFamily="18" charset="0"/>
              </a:rPr>
              <a:t>Exodus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Vyjití – Mojžíš, vyvedení Židů z Egypta,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desatero),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společně s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Proroky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Spisy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tvoří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Tanach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hebrejskou bibli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výkladem 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Tanachu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židovského náboženského práva se věnuje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Talmud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Synagoga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místo, kde se scházejí Židé k modlitbám, studiu a společenským událostem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každé synagoze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 svatostánku při stěně orientované směrem k Jeruzalému uložen svitek s textem Tóry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synagoze nejsou zobrazeni lidé ani bohové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muži a ženy mají oddělené prostory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Starý židovský hřbitov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židovské tradici se pohřbívají lidé pouze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 země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době, kdy Židé putovali pouští, zakrývali hroby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kameny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aby se k mrtvým tělům nedostala divoká zvířata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dodnes se na židovské hroby kladou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kamínky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místo květin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symboly,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vytesané do náhrobků na židovských hřbitovech, vypovídají o zemřelých – souvisejí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 jejich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vlastními jmény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(jelen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lev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 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nebo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povoláními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(lékařský nožík, nůžky)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858218"/>
          </a:xfrm>
        </p:spPr>
        <p:txBody>
          <a:bodyPr>
            <a:normAutofit/>
          </a:bodyPr>
          <a:lstStyle/>
          <a:p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Symboly na židovských hřbitovech – 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některé znaky  upozorňují na potomky kněží v Jeruzalémském chrámu </a:t>
            </a:r>
            <a:r>
              <a:rPr lang="cs-CZ" sz="2700" b="1" dirty="0" err="1" smtClean="0">
                <a:latin typeface="Times New Roman" pitchFamily="18" charset="0"/>
                <a:cs typeface="Times New Roman" pitchFamily="18" charset="0"/>
              </a:rPr>
              <a:t>koheny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 (žehnající ruce) nebo na potomky sloužících </a:t>
            </a:r>
            <a:br>
              <a:rPr lang="cs-CZ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v chrámu – 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levity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 (konvice)</a:t>
            </a:r>
            <a:endParaRPr lang="cs-CZ" sz="2700" dirty="0"/>
          </a:p>
        </p:txBody>
      </p:sp>
      <p:pic>
        <p:nvPicPr>
          <p:cNvPr id="8" name="Picture 4" descr="C:\Users\klavikova\Pictures\konvic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2" y="2920206"/>
            <a:ext cx="2619375" cy="1885950"/>
          </a:xfrm>
          <a:prstGeom prst="rect">
            <a:avLst/>
          </a:prstGeom>
          <a:noFill/>
        </p:spPr>
      </p:pic>
      <p:pic>
        <p:nvPicPr>
          <p:cNvPr id="1026" name="Picture 2" descr="C:\Users\klavikova\Pictures\ruc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66812" y="2920206"/>
            <a:ext cx="2619375" cy="1885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Židovská kuchyně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Košer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– tímto výrazem se označuje to, co je vhodné, povolené a týká se zejména potravin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postupů pro jejich přípravu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základní pravidla jsou: oddělení masitých jídel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mléčných výrobků (dvojí nádobí), zákaz požívání masa některých živočichů (vepřové, hlodavci, plazi, mořští živočichové, některé ryby), zákaz požívání krve, maso se připravuje speciálně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vhodné se považuje maso sudokopytníků, kteří jsou současně přežvýkavci, ryby mající současně šupiny i ploutve, drůbež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Židovské svátky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Šabat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(z hebrejského výrazu vnikl český výraz sobota) se slaví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každý 7. den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židovského týdne, tedy v sobotu (křesťanský den odpočinku neděle), nemá se fyzicky pracovat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ale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odpočívat, věnovat se rodině a duchovním záležitostem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to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den odpočinku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který připomíná příběh stvoření, kdy Bůh šest dní tvořil svět a sedmý den odpočíval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svátek začíná v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pátek večer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zažehnutím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šabatových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svíček ve speciálních svícnech, které zapalují ženy, končí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 sobotu večer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Další židovské svátky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Roš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ha-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šana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(Nový rok) – podzim, oslava stvoření světa i dne soudu, kdy bude bůh člověka soudit podle toho, jak žil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Pesach (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Velká noc) – jarní svátek, oslavuje vysvobození Izraelitů z Egypta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Chanuka (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Vysvěcení, Slavnost světel) – prosinec, slaví se znovuvysvěcení  Chrámu </a:t>
            </a:r>
            <a:br>
              <a:rPr lang="cs-CZ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 Jeruzalémě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Literatura: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ZUBÍKOVÁ, Zdeňka a Renáta DRÁBOVÁ. </a:t>
            </a:r>
            <a:r>
              <a:rPr lang="cs-CZ" sz="2000" i="1" dirty="0">
                <a:latin typeface="Times New Roman" pitchFamily="18" charset="0"/>
                <a:cs typeface="Times New Roman" pitchFamily="18" charset="0"/>
              </a:rPr>
              <a:t>Společenské vědy v kostce: pro střední školy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1. vyd. Havlíčkův Brod: Fragment, 2007, 188 s. V kostce (Fragment). ISBN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978-802-5301-906</a:t>
            </a:r>
          </a:p>
          <a:p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DVOŘÁK, Jan. </a:t>
            </a:r>
            <a:r>
              <a:rPr lang="cs-CZ" sz="2000" i="1" dirty="0">
                <a:latin typeface="Times New Roman" pitchFamily="18" charset="0"/>
                <a:cs typeface="Times New Roman" pitchFamily="18" charset="0"/>
              </a:rPr>
              <a:t>Odmaturuj! ze společenských věd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Aktualiz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vyd. 1. Brno: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Didaktis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c2008, 256 s. Odmaturuj!. ISBN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978-80-7358-122-0</a:t>
            </a:r>
          </a:p>
          <a:p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Kohenské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ruce na náhrobku č. 11 na hřbitově v Krásné Lípě.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jpg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Kohenské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ruce. In: </a:t>
            </a:r>
            <a:r>
              <a:rPr lang="cs-CZ" sz="2000" i="1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000" i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sz="2000" i="1" dirty="0" err="1" smtClean="0">
                <a:latin typeface="Times New Roman" pitchFamily="18" charset="0"/>
                <a:cs typeface="Times New Roman" pitchFamily="18" charset="0"/>
              </a:rPr>
              <a:t>encyclopedia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[online]. San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Francisco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(CA):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Foundation, 2001- [cit. 2013-01-30]. Dostupné z: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Kohenské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ruce na náhrobku č. 11 na hřbitově v Krásné Lípě.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jpg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Kohenské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ruce. In: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encyclopedia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[online]. San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Francisco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(CA):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Foundation, 2001- [cit. 2013-01-30].</a:t>
            </a:r>
          </a:p>
          <a:p>
            <a:r>
              <a:rPr lang="cs-CZ" sz="2000" i="1" dirty="0" err="1" smtClean="0">
                <a:latin typeface="Times New Roman" pitchFamily="18" charset="0"/>
                <a:cs typeface="Times New Roman" pitchFamily="18" charset="0"/>
              </a:rPr>
              <a:t>Wikipedia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000" i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 free </a:t>
            </a:r>
            <a:r>
              <a:rPr lang="cs-CZ" sz="2000" i="1" dirty="0" err="1" smtClean="0">
                <a:latin typeface="Times New Roman" pitchFamily="18" charset="0"/>
                <a:cs typeface="Times New Roman" pitchFamily="18" charset="0"/>
              </a:rPr>
              <a:t>encyclopedia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[online]. San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Francisco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(CA):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Wikimedia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Foundation, 2001- [cit. 2013-01-30]. Dostupné z: Levitská konvice na náhrobku č. 10 na hřbitově v Úbočí.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jpg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Otázky, úkoly: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Vyhledejte na internetu několik judaistických symbolů a stručně představte jejich historii a souvislost s rituální praxí judaismu.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Zjistěte, jak velká část české populace se hlásí k judaismu.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Je zcela totožný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Tanach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se Starým zákonem?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Jsou důležitá pro judaismus pravidla chování?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766</Words>
  <Application>Microsoft Office PowerPoint</Application>
  <PresentationFormat>Předvádění na obrazovce (4:3)</PresentationFormat>
  <Paragraphs>75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Digitální učební materiál</vt:lpstr>
      <vt:lpstr>Judaismus</vt:lpstr>
      <vt:lpstr> Stručné dějiny</vt:lpstr>
      <vt:lpstr>Snímek 4</vt:lpstr>
      <vt:lpstr>Snímek 5</vt:lpstr>
      <vt:lpstr>Snímek 6</vt:lpstr>
      <vt:lpstr>Snímek 7</vt:lpstr>
      <vt:lpstr>Tóra, Tanach, Talmud</vt:lpstr>
      <vt:lpstr>Synagoga</vt:lpstr>
      <vt:lpstr>Starý židovský hřbitov</vt:lpstr>
      <vt:lpstr>Symboly na židovských hřbitovech – některé znaky  upozorňují na potomky kněží v Jeruzalémském chrámu koheny (žehnající ruce) nebo na potomky sloužících  v chrámu – levity (konvice)</vt:lpstr>
      <vt:lpstr>Židovská kuchyně</vt:lpstr>
      <vt:lpstr>Židovské svátky</vt:lpstr>
      <vt:lpstr>Další židovské svátky</vt:lpstr>
      <vt:lpstr>Literatura:</vt:lpstr>
      <vt:lpstr>Otázky, úkoly: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Judaismus</dc:title>
  <dc:creator>Ludmila Klavíková</dc:creator>
  <cp:lastModifiedBy>Dum</cp:lastModifiedBy>
  <cp:revision>29</cp:revision>
  <dcterms:created xsi:type="dcterms:W3CDTF">2013-01-12T06:13:35Z</dcterms:created>
  <dcterms:modified xsi:type="dcterms:W3CDTF">2013-01-30T20:18:06Z</dcterms:modified>
</cp:coreProperties>
</file>