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72" r:id="rId2"/>
    <p:sldId id="283" r:id="rId3"/>
    <p:sldId id="273" r:id="rId4"/>
    <p:sldId id="265" r:id="rId5"/>
    <p:sldId id="260" r:id="rId6"/>
    <p:sldId id="279" r:id="rId7"/>
    <p:sldId id="278" r:id="rId8"/>
    <p:sldId id="274" r:id="rId9"/>
    <p:sldId id="280" r:id="rId10"/>
    <p:sldId id="275" r:id="rId11"/>
    <p:sldId id="281" r:id="rId12"/>
    <p:sldId id="276" r:id="rId13"/>
    <p:sldId id="282" r:id="rId14"/>
    <p:sldId id="277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1"/>
            <a:ext cx="8229600" cy="5410200"/>
          </a:xfrm>
        </p:spPr>
        <p:txBody>
          <a:bodyPr lIns="82945" tIns="41473" rIns="82945" bIns="41473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DE366AE9-A18F-4B64-885F-6C362C22C818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197E3E5F-E3FF-4FE1-9CE0-A113DE4AF7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620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31E18D3-6BB5-4063-9A73-D7DF83F4B611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Bin%C3%A1rn%C3%AD_soustav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138157073"/>
              </p:ext>
            </p:extLst>
          </p:nvPr>
        </p:nvGraphicFramePr>
        <p:xfrm>
          <a:off x="323850" y="1268413"/>
          <a:ext cx="8516938" cy="4152351"/>
        </p:xfrm>
        <a:graphic>
          <a:graphicData uri="http://schemas.openxmlformats.org/drawingml/2006/table">
            <a:tbl>
              <a:tblPr/>
              <a:tblGrid>
                <a:gridCol w="2086518"/>
                <a:gridCol w="6430420"/>
              </a:tblGrid>
              <a:tr h="368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CZ.1.07/1.5.00/34.0969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VY_32_INOVACE_IVT_1_KOT_02_CISELNE_SOUSTAVY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Miroslav Kotlas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Informatika 1.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9.9.2012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63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Jiné číselné soustavy než desítková. Důraz je kladen na základní matematické operace  ve dvojkové soustavě a převod z této soustavy do desítkové.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Možnosti využití: promítání, samostudium  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12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4"/>
            <a:ext cx="5040312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246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53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Číselné soustavy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15839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Číselné soustavy</a:t>
            </a:r>
          </a:p>
          <a:p>
            <a:r>
              <a:rPr lang="cs-CZ" dirty="0" smtClean="0"/>
              <a:t>Binární soustava – převod</a:t>
            </a:r>
          </a:p>
          <a:p>
            <a:r>
              <a:rPr lang="cs-CZ" dirty="0" smtClean="0"/>
              <a:t>Sčítání v binární soustavě</a:t>
            </a:r>
          </a:p>
          <a:p>
            <a:r>
              <a:rPr lang="cs-CZ" dirty="0" smtClean="0"/>
              <a:t>Odčítání </a:t>
            </a:r>
            <a:r>
              <a:rPr lang="cs-CZ" dirty="0"/>
              <a:t>v binární </a:t>
            </a:r>
            <a:r>
              <a:rPr lang="cs-CZ" dirty="0" smtClean="0"/>
              <a:t>soustavě</a:t>
            </a:r>
          </a:p>
          <a:p>
            <a:r>
              <a:rPr lang="cs-CZ" dirty="0" smtClean="0"/>
              <a:t>Násobení </a:t>
            </a:r>
            <a:r>
              <a:rPr lang="cs-CZ" dirty="0"/>
              <a:t>v binární </a:t>
            </a:r>
            <a:r>
              <a:rPr lang="cs-CZ" dirty="0" smtClean="0"/>
              <a:t>soustavě</a:t>
            </a:r>
          </a:p>
          <a:p>
            <a:r>
              <a:rPr lang="cs-CZ" dirty="0" smtClean="0"/>
              <a:t>Dělení </a:t>
            </a:r>
            <a:r>
              <a:rPr lang="cs-CZ" dirty="0"/>
              <a:t>v binární </a:t>
            </a:r>
            <a:r>
              <a:rPr lang="cs-CZ" dirty="0" smtClean="0"/>
              <a:t>soustavě</a:t>
            </a:r>
          </a:p>
          <a:p>
            <a:r>
              <a:rPr lang="cs-CZ" dirty="0" smtClean="0"/>
              <a:t>Zdroje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3176119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Číselné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Desítková</a:t>
            </a:r>
          </a:p>
          <a:p>
            <a:pPr lvl="1"/>
            <a:r>
              <a:rPr lang="cs-CZ" dirty="0" smtClean="0"/>
              <a:t>0 – 9 </a:t>
            </a:r>
          </a:p>
          <a:p>
            <a:r>
              <a:rPr lang="cs-CZ" dirty="0" smtClean="0"/>
              <a:t>Dvojková (binární)</a:t>
            </a:r>
          </a:p>
          <a:p>
            <a:pPr lvl="1"/>
            <a:r>
              <a:rPr lang="cs-CZ" dirty="0" smtClean="0"/>
              <a:t>0, 1</a:t>
            </a:r>
          </a:p>
          <a:p>
            <a:r>
              <a:rPr lang="cs-CZ" dirty="0" smtClean="0"/>
              <a:t>Šestnáctková</a:t>
            </a:r>
          </a:p>
          <a:p>
            <a:pPr lvl="1"/>
            <a:r>
              <a:rPr lang="cs-CZ" dirty="0" smtClean="0"/>
              <a:t>0 – 9, A – F 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Binární soustava - Převod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Z dvojkové do desítkové</a:t>
                </a:r>
              </a:p>
              <a:p>
                <a:pPr lvl="1"/>
                <a:r>
                  <a:rPr lang="cs-CZ" dirty="0"/>
                  <a:t>Výpočet hodnoty binárního čísla, které se skládá z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𝑘</m:t>
                    </m:r>
                    <m:r>
                      <a:rPr lang="cs-CZ" b="0" i="1" smtClean="0">
                        <a:latin typeface="Cambria Math"/>
                      </a:rPr>
                      <m:t>+1</m:t>
                    </m:r>
                  </m:oMath>
                </a14:m>
                <a:r>
                  <a:rPr lang="cs-CZ" dirty="0" smtClean="0"/>
                  <a:t> číslic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cs-CZ" dirty="0" smtClean="0"/>
                  <a:t>…</a:t>
                </a:r>
              </a:p>
              <a:p>
                <a:pPr lvl="1"/>
                <a:r>
                  <a:rPr lang="cs-CZ" dirty="0" smtClean="0"/>
                  <a:t>Každé číslo má hodnotu 0 nebo 1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b="0" i="1" smtClean="0">
                              <a:latin typeface="Cambria Math"/>
                            </a:rPr>
                            <m:t>𝑖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=0</m:t>
                          </m:r>
                        </m:sub>
                        <m:sup>
                          <m:r>
                            <a:rPr lang="cs-CZ" b="0" i="1" smtClean="0">
                              <a:latin typeface="Cambria Math"/>
                            </a:rPr>
                            <m:t>𝑘</m:t>
                          </m:r>
                        </m:sup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/>
                            </a:rPr>
                            <m:t>∗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𝑘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𝑖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cs-CZ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02" t="-1752" r="-14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Převeďte číslo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 dirty="0">
                            <a:latin typeface="Cambria Math"/>
                          </a:rPr>
                          <m:t>1011</m:t>
                        </m:r>
                        <m:r>
                          <m:rPr>
                            <m:nor/>
                          </m:rPr>
                          <a:rPr lang="cs-CZ" dirty="0"/>
                          <m:t> </m:t>
                        </m:r>
                      </m:e>
                      <m:sub>
                        <m:r>
                          <a:rPr lang="cs-CZ" b="0" i="1" dirty="0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=1,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=0,</m:t>
                      </m:r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=1</m:t>
                      </m:r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,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cs-CZ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b="0" i="1" smtClean="0">
                              <a:latin typeface="Cambria Math"/>
                            </a:rPr>
                            <m:t>𝑖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=0</m:t>
                          </m:r>
                        </m:sub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/>
                            </a:rPr>
                            <m:t>∗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3−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𝑖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cs-CZ" dirty="0" smtClean="0"/>
              </a:p>
              <a:p>
                <a:r>
                  <a:rPr lang="cs-CZ" dirty="0"/>
                  <a:t>1011</a:t>
                </a:r>
                <a:r>
                  <a:rPr lang="cs-CZ" baseline="-25000" dirty="0"/>
                  <a:t>2</a:t>
                </a:r>
                <a:r>
                  <a:rPr lang="cs-CZ" dirty="0"/>
                  <a:t> 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∗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i="1">
                            <a:latin typeface="Cambria Math"/>
                          </a:rPr>
                          <m:t> </m:t>
                        </m:r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1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∗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∗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∗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0" smtClean="0">
                        <a:latin typeface="Cambria Math"/>
                      </a:rPr>
                      <m:t>   </m:t>
                    </m:r>
                  </m:oMath>
                </a14:m>
                <a:r>
                  <a:rPr lang="cs-CZ" dirty="0" smtClean="0"/>
                  <a:t>= 1 </a:t>
                </a:r>
                <a:r>
                  <a:rPr lang="cs-CZ" dirty="0"/>
                  <a:t>* 2</a:t>
                </a:r>
                <a:r>
                  <a:rPr lang="cs-CZ" baseline="30000" dirty="0"/>
                  <a:t>3 </a:t>
                </a:r>
                <a:r>
                  <a:rPr lang="cs-CZ" dirty="0"/>
                  <a:t>+ 0*2</a:t>
                </a:r>
                <a:r>
                  <a:rPr lang="cs-CZ" baseline="30000" dirty="0"/>
                  <a:t>2 </a:t>
                </a:r>
                <a:r>
                  <a:rPr lang="cs-CZ" dirty="0"/>
                  <a:t>+ 1*2</a:t>
                </a:r>
                <a:r>
                  <a:rPr lang="cs-CZ" baseline="30000" dirty="0"/>
                  <a:t>1 </a:t>
                </a:r>
                <a:r>
                  <a:rPr lang="cs-CZ" dirty="0"/>
                  <a:t>+ 1*2</a:t>
                </a:r>
                <a:r>
                  <a:rPr lang="cs-CZ" baseline="30000" dirty="0"/>
                  <a:t>0</a:t>
                </a:r>
                <a:r>
                  <a:rPr lang="cs-CZ" dirty="0"/>
                  <a:t> = 8+2+1 = </a:t>
                </a:r>
                <a:r>
                  <a:rPr lang="cs-CZ" dirty="0" smtClean="0"/>
                  <a:t>11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02" t="-1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150945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Binární soustava - převod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5690095"/>
              </p:ext>
            </p:extLst>
          </p:nvPr>
        </p:nvGraphicFramePr>
        <p:xfrm>
          <a:off x="228600" y="2606040"/>
          <a:ext cx="8686800" cy="164592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403648"/>
                <a:gridCol w="792088"/>
                <a:gridCol w="699864"/>
                <a:gridCol w="965200"/>
                <a:gridCol w="965200"/>
                <a:gridCol w="965200"/>
                <a:gridCol w="965200"/>
                <a:gridCol w="965200"/>
                <a:gridCol w="965200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cs-CZ" dirty="0"/>
                        <a:t>rozepsané číslo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0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cs-CZ"/>
                        <a:t>násobeno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</a:t>
                      </a:r>
                      <a:r>
                        <a:rPr lang="cs-CZ" baseline="30000"/>
                        <a:t>7</a:t>
                      </a:r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</a:t>
                      </a:r>
                      <a:r>
                        <a:rPr lang="cs-CZ" baseline="30000"/>
                        <a:t>6</a:t>
                      </a:r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</a:t>
                      </a:r>
                      <a:r>
                        <a:rPr lang="cs-CZ" baseline="30000"/>
                        <a:t>5</a:t>
                      </a:r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</a:t>
                      </a:r>
                      <a:r>
                        <a:rPr lang="cs-CZ" baseline="30000"/>
                        <a:t>4</a:t>
                      </a:r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</a:t>
                      </a:r>
                      <a:r>
                        <a:rPr lang="cs-CZ" baseline="30000"/>
                        <a:t>3</a:t>
                      </a:r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</a:t>
                      </a:r>
                      <a:r>
                        <a:rPr lang="cs-CZ" baseline="30000"/>
                        <a:t>2</a:t>
                      </a:r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</a:t>
                      </a:r>
                      <a:r>
                        <a:rPr lang="cs-CZ" baseline="30000"/>
                        <a:t>1</a:t>
                      </a:r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2</a:t>
                      </a:r>
                      <a:r>
                        <a:rPr lang="cs-CZ" baseline="30000"/>
                        <a:t>0</a:t>
                      </a:r>
                      <a:endParaRPr lang="cs-CZ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cs-CZ" dirty="0"/>
                        <a:t>rozepsaný násobek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6760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Sčítání v Binární soustavě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dirty="0" smtClean="0"/>
                  <a:t>Neexistují jiné číslice než 0 a 1 !!!</a:t>
                </a:r>
              </a:p>
              <a:p>
                <a:pPr marL="0" indent="0">
                  <a:buNone/>
                </a:pPr>
                <a:endParaRPr lang="cs-CZ" b="0" i="1" dirty="0" smtClean="0">
                  <a:latin typeface="Cambria Math"/>
                </a:endParaRPr>
              </a:p>
              <a:p>
                <a:pPr marL="2876550" indent="0">
                  <a:buNone/>
                </a:pPr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1+1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≠2 ‼!</m:t>
                    </m:r>
                  </m:oMath>
                </a14:m>
                <a:endParaRPr lang="cs-CZ" b="0" i="1" dirty="0" smtClean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  <a:p>
                <a:pPr marL="2876550" indent="0">
                  <a:buNone/>
                </a:pPr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1+1=10</m:t>
                    </m:r>
                  </m:oMath>
                </a14:m>
                <a:endParaRPr lang="cs-CZ" b="0" dirty="0" smtClean="0"/>
              </a:p>
              <a:p>
                <a:pPr marL="0" indent="0">
                  <a:buNone/>
                </a:pPr>
                <a:endParaRPr lang="cs-CZ" b="0" dirty="0" smtClean="0"/>
              </a:p>
              <a:p>
                <a:pPr marL="2876550" indent="0">
                  <a:buNone/>
                </a:pPr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</a:rPr>
                      <m:t>1+1+1</m:t>
                    </m:r>
                    <m:r>
                      <a:rPr lang="cs-CZ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≠3</m:t>
                    </m:r>
                  </m:oMath>
                </a14:m>
                <a:r>
                  <a:rPr lang="cs-CZ" b="0" dirty="0" smtClean="0">
                    <a:solidFill>
                      <a:srgbClr val="FF0000"/>
                    </a:solidFill>
                    <a:ea typeface="Cambria Math"/>
                  </a:rPr>
                  <a:t> !!!</a:t>
                </a:r>
              </a:p>
              <a:p>
                <a:pPr marL="2876550" indent="0">
                  <a:buNone/>
                </a:pPr>
                <a:r>
                  <a:rPr lang="cs-CZ" b="0" dirty="0" smtClean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1+1+1=11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02" t="-1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9218429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Sčítání v Binární soustavě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110100101111</a:t>
            </a:r>
            <a:r>
              <a:rPr lang="cs-CZ" baseline="-25000" dirty="0" smtClean="0"/>
              <a:t>2</a:t>
            </a:r>
            <a:r>
              <a:rPr lang="cs-CZ" dirty="0" smtClean="0"/>
              <a:t> = </a:t>
            </a:r>
            <a:r>
              <a:rPr lang="cs-CZ" dirty="0"/>
              <a:t>3375, </a:t>
            </a:r>
            <a:r>
              <a:rPr lang="cs-CZ" dirty="0" smtClean="0"/>
              <a:t>11001011</a:t>
            </a:r>
            <a:r>
              <a:rPr lang="cs-CZ" baseline="-25000" dirty="0" smtClean="0"/>
              <a:t>2</a:t>
            </a:r>
            <a:r>
              <a:rPr lang="cs-CZ" dirty="0" smtClean="0"/>
              <a:t> = 203</a:t>
            </a:r>
          </a:p>
          <a:p>
            <a:pPr marL="0" indent="0">
              <a:buNone/>
              <a:tabLst>
                <a:tab pos="2241550" algn="l"/>
              </a:tabLst>
            </a:pPr>
            <a:r>
              <a:rPr lang="cs-CZ" dirty="0" smtClean="0"/>
              <a:t>	1 1 0 1 0 0 1 0 1 1 1 1</a:t>
            </a:r>
          </a:p>
          <a:p>
            <a:pPr marL="2152650" indent="0">
              <a:buNone/>
              <a:tabLst>
                <a:tab pos="3584575" algn="l"/>
              </a:tabLst>
            </a:pPr>
            <a:r>
              <a:rPr lang="cs-CZ" dirty="0"/>
              <a:t>	</a:t>
            </a:r>
            <a:r>
              <a:rPr lang="cs-CZ" dirty="0" smtClean="0"/>
              <a:t>1 1 0 0 1 0 1 1</a:t>
            </a:r>
          </a:p>
          <a:p>
            <a:pPr marL="900113" indent="0">
              <a:buNone/>
              <a:tabLst>
                <a:tab pos="4572000" algn="l"/>
              </a:tabLst>
            </a:pPr>
            <a:r>
              <a:rPr lang="cs-CZ" dirty="0" smtClean="0"/>
              <a:t>Převod	</a:t>
            </a:r>
            <a:r>
              <a:rPr lang="cs-CZ" dirty="0" smtClean="0">
                <a:solidFill>
                  <a:srgbClr val="FF0000"/>
                </a:solidFill>
              </a:rPr>
              <a:t>1 1 1 1</a:t>
            </a:r>
          </a:p>
          <a:p>
            <a:pPr marL="2152650" indent="0">
              <a:buNone/>
            </a:pPr>
            <a:r>
              <a:rPr lang="cs-CZ" dirty="0" smtClean="0"/>
              <a:t> 1 1 0 1 1 1 1 1 1 1 1 0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259632" y="3933056"/>
            <a:ext cx="56166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Ovál 5"/>
          <p:cNvSpPr/>
          <p:nvPr/>
        </p:nvSpPr>
        <p:spPr>
          <a:xfrm>
            <a:off x="6156176" y="2132856"/>
            <a:ext cx="648072" cy="237626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4572000" y="3789040"/>
            <a:ext cx="1440160" cy="17281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4572000" y="4293096"/>
            <a:ext cx="1800200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46948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Odčítání </a:t>
            </a:r>
            <a:r>
              <a:rPr lang="cs-CZ" dirty="0"/>
              <a:t>v Binární soustavě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Odčítání podobné jako sčítání</a:t>
            </a:r>
          </a:p>
          <a:p>
            <a:r>
              <a:rPr lang="cs-CZ" dirty="0" smtClean="0"/>
              <a:t>0 - 1 řešíme obdobně jako v desítkové soustavě</a:t>
            </a:r>
          </a:p>
          <a:p>
            <a:r>
              <a:rPr lang="cs-CZ" dirty="0" smtClean="0"/>
              <a:t>Ptáme se 1 a kolik je 10 =&gt; 1 + </a:t>
            </a:r>
            <a:r>
              <a:rPr lang="cs-CZ" b="1" dirty="0" smtClean="0"/>
              <a:t>1</a:t>
            </a:r>
            <a:r>
              <a:rPr lang="cs-CZ" dirty="0" smtClean="0"/>
              <a:t> = 10</a:t>
            </a:r>
          </a:p>
          <a:p>
            <a:r>
              <a:rPr lang="cs-CZ" dirty="0" smtClean="0"/>
              <a:t>Jedničku zapíšeme a jedničku dáme do řádku převod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745709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Odčítání v binární soustavě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10011</a:t>
            </a:r>
            <a:r>
              <a:rPr lang="cs-CZ" baseline="-25000" dirty="0" smtClean="0"/>
              <a:t>2</a:t>
            </a:r>
            <a:r>
              <a:rPr lang="cs-CZ" dirty="0" smtClean="0"/>
              <a:t> = 19,110</a:t>
            </a:r>
            <a:r>
              <a:rPr lang="cs-CZ" baseline="-25000" dirty="0" smtClean="0"/>
              <a:t>2</a:t>
            </a:r>
            <a:r>
              <a:rPr lang="cs-CZ" dirty="0" smtClean="0"/>
              <a:t> = 6</a:t>
            </a:r>
          </a:p>
          <a:p>
            <a:pPr marL="0" indent="0">
              <a:buNone/>
              <a:tabLst>
                <a:tab pos="2876550" algn="l"/>
              </a:tabLst>
            </a:pPr>
            <a:r>
              <a:rPr lang="cs-CZ" dirty="0" smtClean="0"/>
              <a:t>	1 0 0 </a:t>
            </a:r>
            <a:r>
              <a:rPr lang="cs-CZ" dirty="0"/>
              <a:t>1 1</a:t>
            </a:r>
          </a:p>
          <a:p>
            <a:pPr marL="2152650" indent="0">
              <a:buNone/>
              <a:tabLst>
                <a:tab pos="3317875" algn="l"/>
              </a:tabLst>
            </a:pPr>
            <a:r>
              <a:rPr lang="cs-CZ" dirty="0"/>
              <a:t>	</a:t>
            </a:r>
            <a:r>
              <a:rPr lang="cs-CZ" dirty="0" smtClean="0"/>
              <a:t>- 1 </a:t>
            </a:r>
            <a:r>
              <a:rPr lang="cs-CZ" dirty="0"/>
              <a:t>1 </a:t>
            </a:r>
            <a:r>
              <a:rPr lang="cs-CZ" dirty="0" smtClean="0"/>
              <a:t>0</a:t>
            </a:r>
            <a:endParaRPr lang="cs-CZ" dirty="0"/>
          </a:p>
          <a:p>
            <a:pPr marL="900113" indent="0">
              <a:buNone/>
              <a:tabLst>
                <a:tab pos="2963863" algn="l"/>
              </a:tabLst>
            </a:pPr>
            <a:r>
              <a:rPr lang="cs-CZ" dirty="0" smtClean="0"/>
              <a:t>Převod	</a:t>
            </a:r>
            <a:r>
              <a:rPr lang="cs-CZ" dirty="0" smtClean="0">
                <a:solidFill>
                  <a:srgbClr val="FF0000"/>
                </a:solidFill>
              </a:rPr>
              <a:t>- 1</a:t>
            </a:r>
          </a:p>
          <a:p>
            <a:pPr marL="900113" indent="0">
              <a:buNone/>
              <a:tabLst>
                <a:tab pos="3230563" algn="l"/>
              </a:tabLst>
            </a:pPr>
            <a:r>
              <a:rPr lang="cs-CZ" dirty="0">
                <a:solidFill>
                  <a:srgbClr val="FF0000"/>
                </a:solidFill>
              </a:rPr>
              <a:t>	</a:t>
            </a:r>
            <a:r>
              <a:rPr lang="cs-CZ" dirty="0" smtClean="0"/>
              <a:t>1 1 0 1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187624" y="3861048"/>
            <a:ext cx="439248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89747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Násobení v Binární soustavě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Násobit mocninou dvou znamená připisovat za číslo nuly (obdobné jako v desítkové soustavě)</a:t>
            </a:r>
          </a:p>
          <a:p>
            <a:r>
              <a:rPr lang="cs-CZ" dirty="0" smtClean="0"/>
              <a:t>Číslo, kterým násobíme se snažíme rozložit na součet obsahující mocninu dvou</a:t>
            </a:r>
          </a:p>
          <a:p>
            <a:r>
              <a:rPr lang="cs-CZ" dirty="0" err="1" smtClean="0"/>
              <a:t>Př</a:t>
            </a:r>
            <a:r>
              <a:rPr lang="cs-CZ" dirty="0" smtClean="0"/>
              <a:t>: 5 = 4 + 1, 35 = 32 + 2 + 1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933758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Násobení v Binární soustavě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603029"/>
          </a:xfrm>
        </p:spPr>
        <p:txBody>
          <a:bodyPr>
            <a:normAutofit/>
          </a:bodyPr>
          <a:lstStyle/>
          <a:p>
            <a:r>
              <a:rPr lang="cs-CZ" dirty="0"/>
              <a:t>Vynásobíme 203 * </a:t>
            </a:r>
            <a:r>
              <a:rPr lang="cs-CZ" dirty="0" smtClean="0"/>
              <a:t>5</a:t>
            </a:r>
          </a:p>
          <a:p>
            <a:r>
              <a:rPr lang="cs-CZ" dirty="0" smtClean="0"/>
              <a:t>11001011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* </a:t>
            </a:r>
            <a:r>
              <a:rPr lang="cs-CZ" dirty="0" smtClean="0"/>
              <a:t>101</a:t>
            </a:r>
            <a:r>
              <a:rPr lang="cs-CZ" baseline="-25000" dirty="0" smtClean="0"/>
              <a:t>2</a:t>
            </a:r>
          </a:p>
          <a:p>
            <a:r>
              <a:rPr lang="cs-CZ" dirty="0" smtClean="0"/>
              <a:t>5 = 4+1</a:t>
            </a:r>
          </a:p>
          <a:p>
            <a:r>
              <a:rPr lang="cs-CZ" dirty="0" smtClean="0"/>
              <a:t>Vynásobíme </a:t>
            </a:r>
            <a:r>
              <a:rPr lang="cs-CZ" dirty="0"/>
              <a:t>číslo 11001011</a:t>
            </a:r>
            <a:r>
              <a:rPr lang="cs-CZ" baseline="-25000" dirty="0"/>
              <a:t>2</a:t>
            </a:r>
            <a:r>
              <a:rPr lang="cs-CZ" dirty="0"/>
              <a:t> čtyřmi (přidáme 2 </a:t>
            </a:r>
            <a:r>
              <a:rPr lang="cs-CZ" dirty="0" smtClean="0"/>
              <a:t>nuly)</a:t>
            </a:r>
          </a:p>
          <a:p>
            <a:r>
              <a:rPr lang="cs-CZ" dirty="0" smtClean="0"/>
              <a:t>Přičtěme </a:t>
            </a:r>
            <a:r>
              <a:rPr lang="cs-CZ" dirty="0"/>
              <a:t>číslo </a:t>
            </a:r>
            <a:r>
              <a:rPr lang="cs-CZ" dirty="0" smtClean="0"/>
              <a:t>11001011</a:t>
            </a:r>
            <a:r>
              <a:rPr lang="cs-CZ" baseline="-25000" dirty="0" smtClean="0"/>
              <a:t>2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27784" y="5301208"/>
            <a:ext cx="413927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tx2"/>
                </a:solidFill>
              </a:rPr>
              <a:t>Výsledek: 1111110111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846435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Dělení v Binární soustavě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Používáme stejný algoritmus jako v desítkové soustavě</a:t>
            </a:r>
          </a:p>
          <a:p>
            <a:r>
              <a:rPr lang="cs-CZ" dirty="0" smtClean="0"/>
              <a:t>30 : 6</a:t>
            </a:r>
          </a:p>
          <a:p>
            <a:pPr marL="0" indent="0">
              <a:buNone/>
              <a:tabLst>
                <a:tab pos="2065338" algn="l"/>
              </a:tabLst>
            </a:pPr>
            <a:r>
              <a:rPr lang="cs-CZ" dirty="0" smtClean="0"/>
              <a:t>	1 1 1 1 0 </a:t>
            </a:r>
            <a:r>
              <a:rPr lang="cs-CZ" b="1" dirty="0"/>
              <a:t>: </a:t>
            </a:r>
            <a:r>
              <a:rPr lang="cs-CZ" dirty="0" smtClean="0"/>
              <a:t>1 1 0 </a:t>
            </a:r>
            <a:r>
              <a:rPr lang="cs-CZ" dirty="0"/>
              <a:t>= </a:t>
            </a:r>
            <a:r>
              <a:rPr lang="cs-CZ" dirty="0" smtClean="0"/>
              <a:t>1 0 1</a:t>
            </a:r>
          </a:p>
          <a:p>
            <a:pPr marL="0" indent="0">
              <a:buNone/>
              <a:tabLst>
                <a:tab pos="2773363" algn="l"/>
              </a:tabLst>
            </a:pPr>
            <a:r>
              <a:rPr lang="cs-CZ" dirty="0" smtClean="0"/>
              <a:t>	1 </a:t>
            </a:r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  <a:tabLst>
                <a:tab pos="2773363" algn="l"/>
              </a:tabLst>
            </a:pPr>
            <a:r>
              <a:rPr lang="cs-CZ" dirty="0" smtClean="0"/>
              <a:t>	1 1 </a:t>
            </a:r>
            <a:r>
              <a:rPr lang="cs-CZ" dirty="0" smtClean="0">
                <a:solidFill>
                  <a:srgbClr val="00B0F0"/>
                </a:solidFill>
              </a:rPr>
              <a:t>0</a:t>
            </a:r>
            <a:endParaRPr lang="cs-CZ" dirty="0">
              <a:solidFill>
                <a:srgbClr val="00B0F0"/>
              </a:solidFill>
            </a:endParaRPr>
          </a:p>
          <a:p>
            <a:pPr marL="0" indent="0">
              <a:buNone/>
              <a:tabLst>
                <a:tab pos="3317875" algn="l"/>
              </a:tabLst>
            </a:pPr>
            <a:r>
              <a:rPr lang="cs-CZ" dirty="0" smtClean="0"/>
              <a:t>	 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200740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274638"/>
            <a:ext cx="7498080" cy="1143000"/>
          </a:xfrm>
        </p:spPr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Dvojková soustava.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 [cit. </a:t>
            </a:r>
            <a:r>
              <a:rPr lang="cs-CZ" dirty="0" smtClean="0"/>
              <a:t>2012-09-09]. </a:t>
            </a:r>
            <a:r>
              <a:rPr lang="cs-CZ" dirty="0"/>
              <a:t>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cs.wikipedia.org/wiki/Bin%C3%A1rn%C3%AD_soustava</a:t>
            </a:r>
            <a:endParaRPr lang="cs-CZ" dirty="0" smtClean="0"/>
          </a:p>
        </p:txBody>
      </p:sp>
      <p:pic>
        <p:nvPicPr>
          <p:cNvPr id="4" name="Picture 46" descr="logo_pruh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147022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368</TotalTime>
  <Words>553</Words>
  <Application>Microsoft Office PowerPoint</Application>
  <PresentationFormat>Předvádění na obrazovce (4:3)</PresentationFormat>
  <Paragraphs>120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Prezentace aplikace PowerPoint</vt:lpstr>
      <vt:lpstr>Číselné soustavy</vt:lpstr>
      <vt:lpstr>Obsah</vt:lpstr>
      <vt:lpstr>Číselné soustavy</vt:lpstr>
      <vt:lpstr>Binární soustava - Převod</vt:lpstr>
      <vt:lpstr>Příklad</vt:lpstr>
      <vt:lpstr>Binární soustava - převod</vt:lpstr>
      <vt:lpstr>Sčítání v Binární soustavě</vt:lpstr>
      <vt:lpstr>Sčítání v Binární soustavě</vt:lpstr>
      <vt:lpstr>Odčítání v Binární soustavě</vt:lpstr>
      <vt:lpstr>Odčítání v binární soustavě</vt:lpstr>
      <vt:lpstr>Násobení v Binární soustavě</vt:lpstr>
      <vt:lpstr>Násobení v Binární soustavě</vt:lpstr>
      <vt:lpstr>Dělení v Binární soustavě</vt:lpstr>
      <vt:lpstr>ZDROJE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 a Informace</dc:title>
  <dc:creator>Mirda Kotli</dc:creator>
  <cp:lastModifiedBy>Mirda Kotli</cp:lastModifiedBy>
  <cp:revision>44</cp:revision>
  <dcterms:created xsi:type="dcterms:W3CDTF">2012-08-11T11:50:41Z</dcterms:created>
  <dcterms:modified xsi:type="dcterms:W3CDTF">2013-01-27T18:06:07Z</dcterms:modified>
</cp:coreProperties>
</file>