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60" r:id="rId2"/>
    <p:sldId id="256" r:id="rId3"/>
    <p:sldId id="264" r:id="rId4"/>
    <p:sldId id="257" r:id="rId5"/>
    <p:sldId id="258" r:id="rId6"/>
    <p:sldId id="263" r:id="rId7"/>
    <p:sldId id="261" r:id="rId8"/>
    <p:sldId id="265" r:id="rId9"/>
    <p:sldId id="26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1"/>
            <a:ext cx="8229600" cy="5410200"/>
          </a:xfrm>
        </p:spPr>
        <p:txBody>
          <a:bodyPr lIns="82945" tIns="41473" rIns="82945" bIns="41473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59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ezeztr%C3%A1tov%C3%A1_komprese" TargetMode="External"/><Relationship Id="rId2" Type="http://schemas.openxmlformats.org/officeDocument/2006/relationships/hyperlink" Target="http://cs.wikipedia.org/wiki/Komprese_da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Ztr%C3%A1tov%C3%A1_kompre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031821737"/>
              </p:ext>
            </p:extLst>
          </p:nvPr>
        </p:nvGraphicFramePr>
        <p:xfrm>
          <a:off x="323850" y="1268413"/>
          <a:ext cx="8516938" cy="4140569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VY_32_INOVACE_IVT_1_KOT_04_KODOVANI_A_KOMPRESE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9.9.2012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princip kódování, šifrování a komprese. Typy kompresí.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4"/>
            <a:ext cx="5040312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46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Kódování a komprese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Kódování</a:t>
            </a:r>
          </a:p>
          <a:p>
            <a:r>
              <a:rPr lang="cs-CZ" dirty="0" smtClean="0"/>
              <a:t>Komprese</a:t>
            </a:r>
          </a:p>
          <a:p>
            <a:r>
              <a:rPr lang="cs-CZ" dirty="0" smtClean="0"/>
              <a:t>Kompresní poměr</a:t>
            </a:r>
          </a:p>
          <a:p>
            <a:r>
              <a:rPr lang="cs-CZ" dirty="0" smtClean="0"/>
              <a:t>Typy kompresí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2023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KÓDOVÁNÍ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80920" cy="49171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Nahrazování jedné posloupnosti symbolů jinou posloupností symbolů</a:t>
            </a:r>
          </a:p>
          <a:p>
            <a:r>
              <a:rPr lang="cs-CZ" dirty="0" smtClean="0"/>
              <a:t>Proč?</a:t>
            </a:r>
          </a:p>
          <a:p>
            <a:pPr lvl="1"/>
            <a:r>
              <a:rPr lang="cs-CZ" dirty="0" smtClean="0"/>
              <a:t>Nutné změnit velikost abecedy (z a, b, c na 0, 1)</a:t>
            </a:r>
          </a:p>
          <a:p>
            <a:pPr lvl="1"/>
            <a:r>
              <a:rPr lang="cs-CZ" dirty="0" smtClean="0"/>
              <a:t>Utajení zprávy (kryptografie) – (dekódování, dešifrování)</a:t>
            </a:r>
          </a:p>
          <a:p>
            <a:pPr lvl="1"/>
            <a:r>
              <a:rPr lang="cs-CZ" dirty="0" smtClean="0"/>
              <a:t>Komprese dat (minimalizace objemu – velikosti)</a:t>
            </a:r>
          </a:p>
          <a:p>
            <a:pPr lvl="1"/>
            <a:r>
              <a:rPr lang="cs-CZ" dirty="0" smtClean="0"/>
              <a:t>Opravné kódování (integrita)</a:t>
            </a:r>
          </a:p>
          <a:p>
            <a:r>
              <a:rPr lang="cs-CZ" dirty="0" err="1" smtClean="0"/>
              <a:t>Morseova</a:t>
            </a:r>
            <a:r>
              <a:rPr lang="cs-CZ" dirty="0" smtClean="0"/>
              <a:t> abeceda</a:t>
            </a:r>
          </a:p>
          <a:p>
            <a:r>
              <a:rPr lang="cs-CZ" dirty="0" smtClean="0"/>
              <a:t>Šifry – pracovní list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KOMPRESE (KOMPRIMACE)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dirty="0" smtClean="0"/>
              <a:t>Speciální postup při ukládání nebo transportu dat</a:t>
            </a:r>
          </a:p>
          <a:p>
            <a:r>
              <a:rPr lang="cs-CZ" dirty="0" smtClean="0"/>
              <a:t>Snaha zmenšit velikost datových souborů (archivace, přenos přes síť aj.)</a:t>
            </a:r>
          </a:p>
          <a:p>
            <a:r>
              <a:rPr lang="cs-CZ" dirty="0" smtClean="0"/>
              <a:t>Kódováním (kompresní algoritmus) – ze souboru se odstraňují nadbytečné informace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Kompresní poměr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184576"/>
          </a:xfrm>
        </p:spPr>
        <p:txBody>
          <a:bodyPr>
            <a:noAutofit/>
          </a:bodyPr>
          <a:lstStyle/>
          <a:p>
            <a:r>
              <a:rPr lang="cs-CZ" sz="2200" dirty="0" smtClean="0"/>
              <a:t>Podíl </a:t>
            </a:r>
            <a:r>
              <a:rPr lang="cs-CZ" sz="2200" dirty="0"/>
              <a:t>velikosti původních dat ku velikosti komprimovaných </a:t>
            </a:r>
            <a:r>
              <a:rPr lang="cs-CZ" sz="2200" dirty="0" smtClean="0"/>
              <a:t>dat</a:t>
            </a:r>
          </a:p>
          <a:p>
            <a:r>
              <a:rPr lang="cs-CZ" sz="2200" dirty="0"/>
              <a:t>P</a:t>
            </a:r>
            <a:r>
              <a:rPr lang="cs-CZ" sz="2200" dirty="0" smtClean="0"/>
              <a:t>říklad </a:t>
            </a:r>
          </a:p>
          <a:p>
            <a:pPr lvl="1"/>
            <a:r>
              <a:rPr lang="cs-CZ" sz="2200" dirty="0" smtClean="0"/>
              <a:t>Komprese </a:t>
            </a:r>
            <a:r>
              <a:rPr lang="cs-CZ" sz="2200" dirty="0"/>
              <a:t>10MB souboru do </a:t>
            </a:r>
            <a:r>
              <a:rPr lang="cs-CZ" sz="2200" dirty="0" smtClean="0"/>
              <a:t>2MB</a:t>
            </a:r>
          </a:p>
          <a:p>
            <a:pPr lvl="1"/>
            <a:r>
              <a:rPr lang="cs-CZ" sz="2200" dirty="0" smtClean="0"/>
              <a:t>Poměr </a:t>
            </a:r>
            <a:r>
              <a:rPr lang="cs-CZ" sz="2200" dirty="0"/>
              <a:t>10/2 = 5 (tj. 5 : 1 – pět ku jedné, pětkrát zmenšeno). </a:t>
            </a:r>
            <a:endParaRPr lang="cs-CZ" sz="2200" dirty="0" smtClean="0"/>
          </a:p>
          <a:p>
            <a:r>
              <a:rPr lang="cs-CZ" sz="2200" dirty="0" smtClean="0"/>
              <a:t>Kompresní </a:t>
            </a:r>
            <a:r>
              <a:rPr lang="cs-CZ" sz="2200" dirty="0"/>
              <a:t>poměr je ovlivněn volbou kompresního algoritmu i typem komprimovaných </a:t>
            </a:r>
            <a:r>
              <a:rPr lang="cs-CZ" sz="2200" dirty="0" smtClean="0"/>
              <a:t>dat</a:t>
            </a:r>
          </a:p>
          <a:p>
            <a:r>
              <a:rPr lang="cs-CZ" sz="2200" b="1" dirty="0" smtClean="0"/>
              <a:t>Úspora </a:t>
            </a:r>
            <a:r>
              <a:rPr lang="cs-CZ" sz="2200" b="1" dirty="0"/>
              <a:t>místa</a:t>
            </a:r>
            <a:r>
              <a:rPr lang="cs-CZ" sz="2200" dirty="0"/>
              <a:t> </a:t>
            </a:r>
            <a:r>
              <a:rPr lang="cs-CZ" sz="2200" dirty="0" smtClean="0"/>
              <a:t>- je </a:t>
            </a:r>
            <a:r>
              <a:rPr lang="cs-CZ" sz="2200" dirty="0"/>
              <a:t>vyjádřena jako 1 − opačný </a:t>
            </a:r>
            <a:r>
              <a:rPr lang="cs-CZ" sz="2200" dirty="0" smtClean="0"/>
              <a:t>poměr</a:t>
            </a:r>
          </a:p>
          <a:p>
            <a:pPr lvl="1"/>
            <a:r>
              <a:rPr lang="cs-CZ" sz="2200" dirty="0" smtClean="0"/>
              <a:t>Příklad </a:t>
            </a:r>
            <a:r>
              <a:rPr lang="cs-CZ" sz="2200" dirty="0"/>
              <a:t>1 − 2/10 = 0,8 (tj. 80% úspora).</a:t>
            </a:r>
          </a:p>
          <a:p>
            <a:r>
              <a:rPr lang="cs-CZ" sz="2200" dirty="0" smtClean="0"/>
              <a:t>Nekomprimované </a:t>
            </a:r>
            <a:r>
              <a:rPr lang="cs-CZ" sz="2200" dirty="0"/>
              <a:t>skladby na Audio CD </a:t>
            </a:r>
            <a:r>
              <a:rPr lang="cs-CZ" sz="2200" dirty="0" smtClean="0"/>
              <a:t>- datový </a:t>
            </a:r>
            <a:r>
              <a:rPr lang="cs-CZ" sz="2200" dirty="0"/>
              <a:t>tok přibližně 1,35 </a:t>
            </a:r>
            <a:r>
              <a:rPr lang="cs-CZ" sz="2200" dirty="0" err="1" smtClean="0"/>
              <a:t>Mb</a:t>
            </a:r>
            <a:r>
              <a:rPr lang="cs-CZ" sz="2200" dirty="0" smtClean="0"/>
              <a:t>/s</a:t>
            </a:r>
          </a:p>
          <a:p>
            <a:r>
              <a:rPr lang="cs-CZ" sz="2200" dirty="0" smtClean="0"/>
              <a:t>Komprimované </a:t>
            </a:r>
            <a:r>
              <a:rPr lang="cs-CZ" sz="2200" dirty="0"/>
              <a:t>zvukové soubory </a:t>
            </a:r>
            <a:r>
              <a:rPr lang="cs-CZ" sz="2200" dirty="0" smtClean="0"/>
              <a:t>(MP3) </a:t>
            </a:r>
            <a:r>
              <a:rPr lang="cs-CZ" sz="2200" dirty="0"/>
              <a:t>mají typicky 128 </a:t>
            </a:r>
            <a:r>
              <a:rPr lang="cs-CZ" sz="2200" dirty="0" err="1" smtClean="0"/>
              <a:t>Kb</a:t>
            </a:r>
            <a:r>
              <a:rPr lang="cs-CZ" sz="2200" dirty="0" smtClean="0"/>
              <a:t>/s</a:t>
            </a:r>
          </a:p>
          <a:p>
            <a:r>
              <a:rPr lang="cs-CZ" sz="2200" dirty="0" smtClean="0"/>
              <a:t>Kompresní </a:t>
            </a:r>
            <a:r>
              <a:rPr lang="cs-CZ" sz="2200" dirty="0"/>
              <a:t>poměr je </a:t>
            </a:r>
            <a:r>
              <a:rPr lang="cs-CZ" sz="2200" dirty="0" smtClean="0"/>
              <a:t>cca 11</a:t>
            </a:r>
          </a:p>
          <a:p>
            <a:r>
              <a:rPr lang="cs-CZ" sz="2200" dirty="0" smtClean="0"/>
              <a:t>Úspora </a:t>
            </a:r>
            <a:r>
              <a:rPr lang="cs-CZ" sz="2200" dirty="0"/>
              <a:t>datového toku přibližně 90 </a:t>
            </a:r>
            <a:r>
              <a:rPr lang="cs-CZ" sz="2200" dirty="0" smtClean="0"/>
              <a:t>%.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099779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Typy Kompresí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Ztrátová komprese</a:t>
            </a:r>
          </a:p>
          <a:p>
            <a:pPr lvl="1"/>
            <a:r>
              <a:rPr lang="cs-CZ" dirty="0" smtClean="0"/>
              <a:t>Při </a:t>
            </a:r>
            <a:r>
              <a:rPr lang="cs-CZ" dirty="0"/>
              <a:t>kompresy některé informace nenávratně ztraceny (zvuk, video)</a:t>
            </a:r>
          </a:p>
          <a:p>
            <a:pPr lvl="1"/>
            <a:r>
              <a:rPr lang="cs-CZ" dirty="0"/>
              <a:t>Zvuk (MP3, AC3, AAC, DAB, WMA), grafika (JPEG), video (DVD, DVB, MPEG, WMV)</a:t>
            </a:r>
          </a:p>
          <a:p>
            <a:r>
              <a:rPr lang="cs-CZ" dirty="0"/>
              <a:t>Bezeztrátová </a:t>
            </a:r>
            <a:r>
              <a:rPr lang="cs-CZ" dirty="0" smtClean="0"/>
              <a:t>komprese</a:t>
            </a:r>
          </a:p>
          <a:p>
            <a:pPr lvl="1"/>
            <a:r>
              <a:rPr lang="cs-CZ" dirty="0" smtClean="0"/>
              <a:t>Méně </a:t>
            </a:r>
            <a:r>
              <a:rPr lang="cs-CZ" dirty="0"/>
              <a:t>účinná, dokonalá rekonstrukce</a:t>
            </a:r>
          </a:p>
          <a:p>
            <a:pPr lvl="1"/>
            <a:r>
              <a:rPr lang="cs-CZ" dirty="0"/>
              <a:t>Grafika (PNG, GIF, TIFF), archivace (ZIP)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41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Rozluštěte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Nalezněte zašifrované číslo</a:t>
            </a:r>
          </a:p>
          <a:p>
            <a:r>
              <a:rPr lang="cs-CZ" dirty="0" smtClean="0"/>
              <a:t>Nápověda: </a:t>
            </a:r>
            <a:r>
              <a:rPr lang="cs-CZ" dirty="0" err="1" smtClean="0"/>
              <a:t>Atbáš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HELYLWMRAVWMZIR</a:t>
            </a:r>
            <a:endParaRPr lang="cs-CZ" dirty="0"/>
          </a:p>
        </p:txBody>
      </p:sp>
      <p:pic>
        <p:nvPicPr>
          <p:cNvPr id="1026" name="Picture 2" descr="C:\Users\Kotli\Desktop\hhhh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97152"/>
            <a:ext cx="8849368" cy="56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063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První šifra je tzv. </a:t>
            </a:r>
            <a:r>
              <a:rPr lang="cs-CZ" dirty="0" err="1" smtClean="0"/>
              <a:t>Atbáš</a:t>
            </a:r>
            <a:endParaRPr lang="cs-CZ" dirty="0" smtClean="0"/>
          </a:p>
          <a:p>
            <a:pPr>
              <a:tabLst>
                <a:tab pos="1254125" algn="l"/>
              </a:tabLst>
            </a:pPr>
            <a:r>
              <a:rPr lang="cs-CZ" dirty="0" smtClean="0"/>
              <a:t>Klíč:</a:t>
            </a:r>
          </a:p>
          <a:p>
            <a:pPr>
              <a:tabLst>
                <a:tab pos="1254125" algn="l"/>
              </a:tabLst>
            </a:pPr>
            <a:endParaRPr lang="cs-CZ" dirty="0"/>
          </a:p>
          <a:p>
            <a:pPr>
              <a:tabLst>
                <a:tab pos="1254125" algn="l"/>
              </a:tabLst>
            </a:pPr>
            <a:r>
              <a:rPr lang="cs-CZ" dirty="0" smtClean="0"/>
              <a:t>Řešení: Svobodní zednáři</a:t>
            </a:r>
          </a:p>
          <a:p>
            <a:pPr>
              <a:tabLst>
                <a:tab pos="1254125" algn="l"/>
              </a:tabLst>
            </a:pPr>
            <a:r>
              <a:rPr lang="cs-CZ" dirty="0" smtClean="0"/>
              <a:t>Na internetu nalezneme klíč k šifře svobodných zednářů</a:t>
            </a:r>
          </a:p>
          <a:p>
            <a:pPr>
              <a:tabLst>
                <a:tab pos="1254125" algn="l"/>
              </a:tabLst>
            </a:pPr>
            <a:r>
              <a:rPr lang="cs-CZ" dirty="0" smtClean="0"/>
              <a:t>Řešení: Melancholie I</a:t>
            </a:r>
          </a:p>
          <a:p>
            <a:pPr>
              <a:tabLst>
                <a:tab pos="1254125" algn="l"/>
              </a:tabLst>
            </a:pPr>
            <a:r>
              <a:rPr lang="cs-CZ" dirty="0" smtClean="0"/>
              <a:t>V obraze Albrechta </a:t>
            </a:r>
            <a:r>
              <a:rPr lang="cs-CZ" dirty="0" err="1" smtClean="0"/>
              <a:t>Durera</a:t>
            </a:r>
            <a:r>
              <a:rPr lang="cs-CZ" dirty="0" smtClean="0"/>
              <a:t> Melancholie I je schován magický čtverec, kde součet řádků i sloupců je hledané číslo </a:t>
            </a:r>
            <a:r>
              <a:rPr lang="cs-CZ" b="1" dirty="0" smtClean="0"/>
              <a:t>34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7018969"/>
              </p:ext>
            </p:extLst>
          </p:nvPr>
        </p:nvGraphicFramePr>
        <p:xfrm>
          <a:off x="1716361" y="2060848"/>
          <a:ext cx="6095999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0277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Komprese dat.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 [cit. </a:t>
            </a:r>
            <a:r>
              <a:rPr lang="cs-CZ" dirty="0" smtClean="0"/>
              <a:t>2012-09-09].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cs.wikipedia.org/wiki/Komprese_dat</a:t>
            </a:r>
            <a:endParaRPr lang="cs-CZ" dirty="0" smtClean="0"/>
          </a:p>
          <a:p>
            <a:r>
              <a:rPr lang="cs-CZ" dirty="0"/>
              <a:t>Bezeztrátová komprese.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 [cit. </a:t>
            </a:r>
            <a:r>
              <a:rPr lang="cs-CZ" dirty="0" smtClean="0"/>
              <a:t>2012-09-09].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cs.wikipedia.org/wiki/Bezeztr%C3%A1tov%C3%A1_komprese</a:t>
            </a:r>
            <a:endParaRPr lang="cs-CZ" dirty="0" smtClean="0"/>
          </a:p>
          <a:p>
            <a:r>
              <a:rPr lang="cs-CZ" dirty="0"/>
              <a:t>Ztrátová komprese.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 [cit. </a:t>
            </a:r>
            <a:r>
              <a:rPr lang="cs-CZ" dirty="0" smtClean="0"/>
              <a:t>2012-09-09]. </a:t>
            </a:r>
            <a:r>
              <a:rPr lang="cs-CZ" dirty="0"/>
              <a:t>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cs.wikipedia.org/wiki/Ztr%C3%A1tov%C3%A1_komprese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23065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137</TotalTime>
  <Words>447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Kódování a komprese</vt:lpstr>
      <vt:lpstr>Obsah</vt:lpstr>
      <vt:lpstr>KÓDOVÁNÍ</vt:lpstr>
      <vt:lpstr>KOMPRESE (KOMPRIMACE) DAT</vt:lpstr>
      <vt:lpstr>Kompresní poměr</vt:lpstr>
      <vt:lpstr>Typy Kompresí</vt:lpstr>
      <vt:lpstr>Rozluštěte</vt:lpstr>
      <vt:lpstr>Řešení</vt:lpstr>
      <vt:lpstr>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Kódování, komprese</dc:title>
  <dc:creator>Mirda Kotli</dc:creator>
  <cp:lastModifiedBy>Mirda Kotli</cp:lastModifiedBy>
  <cp:revision>18</cp:revision>
  <dcterms:created xsi:type="dcterms:W3CDTF">2012-08-11T15:29:05Z</dcterms:created>
  <dcterms:modified xsi:type="dcterms:W3CDTF">2013-01-27T18:08:01Z</dcterms:modified>
</cp:coreProperties>
</file>