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341" r:id="rId2"/>
    <p:sldId id="343" r:id="rId3"/>
    <p:sldId id="342" r:id="rId4"/>
    <p:sldId id="257" r:id="rId5"/>
    <p:sldId id="351" r:id="rId6"/>
    <p:sldId id="352" r:id="rId7"/>
    <p:sldId id="353" r:id="rId8"/>
    <p:sldId id="344" r:id="rId9"/>
    <p:sldId id="346" r:id="rId10"/>
    <p:sldId id="347" r:id="rId11"/>
    <p:sldId id="348" r:id="rId12"/>
    <p:sldId id="349" r:id="rId13"/>
    <p:sldId id="350" r:id="rId14"/>
    <p:sldId id="354" r:id="rId15"/>
    <p:sldId id="34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1"/>
            <a:ext cx="8229600" cy="5410200"/>
          </a:xfrm>
        </p:spPr>
        <p:txBody>
          <a:bodyPr lIns="82945" tIns="41473" rIns="82945" bIns="41473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DE366AE9-A18F-4B64-885F-6C362C22C818}" type="datetimeFigureOut">
              <a:rPr lang="cs-CZ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197E3E5F-E3FF-4FE1-9CE0-A113DE4AF733}" type="slidenum">
              <a:rPr lang="cs-CZ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9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Altair_8800_Computer.jp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Steve_ballmer_2007_outdoors2.jpg" TargetMode="External"/><Relationship Id="rId3" Type="http://schemas.openxmlformats.org/officeDocument/2006/relationships/hyperlink" Target="http://en.wikipedia.org/wiki/File:Altair_8800_Computer.jpg" TargetMode="External"/><Relationship Id="rId7" Type="http://schemas.openxmlformats.org/officeDocument/2006/relationships/hyperlink" Target="http://cs.wikipedia.org/wiki/Soubor:Paull_Allen.JPG" TargetMode="External"/><Relationship Id="rId2" Type="http://schemas.openxmlformats.org/officeDocument/2006/relationships/hyperlink" Target="http://cs.wikipedia.org/wiki/Soubor:Prague_Michle_Microsof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ill_Gates_2004_cr.jpg" TargetMode="External"/><Relationship Id="rId5" Type="http://schemas.openxmlformats.org/officeDocument/2006/relationships/hyperlink" Target="http://cs.wikipedia.org/wiki/Soubor:Xbox-360-Consoles-Infobox.png" TargetMode="External"/><Relationship Id="rId4" Type="http://schemas.openxmlformats.org/officeDocument/2006/relationships/hyperlink" Target="http://cs.wikipedia.org/wiki/Soubor:StartingMsdos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90897832"/>
              </p:ext>
            </p:extLst>
          </p:nvPr>
        </p:nvGraphicFramePr>
        <p:xfrm>
          <a:off x="323850" y="1268413"/>
          <a:ext cx="8516938" cy="4152351"/>
        </p:xfrm>
        <a:graphic>
          <a:graphicData uri="http://schemas.openxmlformats.org/drawingml/2006/table">
            <a:tbl>
              <a:tblPr/>
              <a:tblGrid>
                <a:gridCol w="2086518"/>
                <a:gridCol w="6430420"/>
              </a:tblGrid>
              <a:tr h="368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CZ.1.07/1.5.00/34.0969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VY_32_INOVACE_IVT_1_KOT_11_MICROSOFT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Miroslav Kotlas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Informatika 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7.10.2012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63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Představení firmy Microsoft, hlavních zakladatelů a nejvýznamnějších produktů této firmy.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Možnosti využití: promítání, samostudium  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612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4"/>
            <a:ext cx="5040312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cs-CZ" b="1" dirty="0">
                <a:solidFill>
                  <a:prstClr val="black"/>
                </a:solidFill>
              </a:rPr>
              <a:t>DIGITÁLNÍ UČEBNÍ MATERIÁL</a:t>
            </a:r>
          </a:p>
        </p:txBody>
      </p:sp>
      <p:pic>
        <p:nvPicPr>
          <p:cNvPr id="246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846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Microsoft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250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9903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Microsoft</a:t>
            </a:r>
          </a:p>
          <a:p>
            <a:r>
              <a:rPr lang="cs-CZ" dirty="0" smtClean="0"/>
              <a:t>Bill Gates</a:t>
            </a:r>
          </a:p>
          <a:p>
            <a:r>
              <a:rPr lang="cs-CZ" dirty="0" smtClean="0"/>
              <a:t>Paul Allen</a:t>
            </a:r>
          </a:p>
          <a:p>
            <a:r>
              <a:rPr lang="cs-CZ" dirty="0" err="1" smtClean="0"/>
              <a:t>Steve</a:t>
            </a:r>
            <a:r>
              <a:rPr lang="cs-CZ" dirty="0" smtClean="0"/>
              <a:t> </a:t>
            </a:r>
            <a:r>
              <a:rPr lang="cs-CZ" dirty="0" err="1" smtClean="0"/>
              <a:t>Ballmer</a:t>
            </a:r>
            <a:endParaRPr lang="cs-CZ" dirty="0" smtClean="0"/>
          </a:p>
          <a:p>
            <a:r>
              <a:rPr lang="cs-CZ" dirty="0" smtClean="0"/>
              <a:t>Produkty</a:t>
            </a:r>
          </a:p>
          <a:p>
            <a:r>
              <a:rPr lang="cs-CZ" dirty="0" err="1" smtClean="0"/>
              <a:t>Altair</a:t>
            </a:r>
            <a:r>
              <a:rPr lang="cs-CZ" dirty="0" smtClean="0"/>
              <a:t> 8800</a:t>
            </a:r>
          </a:p>
          <a:p>
            <a:r>
              <a:rPr lang="cs-CZ" dirty="0" smtClean="0"/>
              <a:t>MS-DOS</a:t>
            </a:r>
          </a:p>
          <a:p>
            <a:r>
              <a:rPr lang="cs-CZ" dirty="0" smtClean="0"/>
              <a:t>Windows</a:t>
            </a:r>
          </a:p>
          <a:p>
            <a:r>
              <a:rPr lang="cs-CZ" dirty="0" smtClean="0"/>
              <a:t>MS Office</a:t>
            </a:r>
          </a:p>
          <a:p>
            <a:r>
              <a:rPr lang="cs-CZ" dirty="0" smtClean="0"/>
              <a:t>XBOX, XBOX 360</a:t>
            </a:r>
          </a:p>
          <a:p>
            <a:r>
              <a:rPr lang="cs-CZ" dirty="0" smtClean="0"/>
              <a:t>Microsoft </a:t>
            </a:r>
            <a:r>
              <a:rPr lang="cs-CZ" dirty="0" err="1" smtClean="0"/>
              <a:t>Studios</a:t>
            </a:r>
            <a:endParaRPr lang="cs-CZ" dirty="0" smtClean="0"/>
          </a:p>
          <a:p>
            <a:r>
              <a:rPr lang="cs-CZ" dirty="0" smtClean="0"/>
              <a:t>Zdroje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23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Microsoft</a:t>
            </a:r>
            <a:endParaRPr lang="cs-CZ" dirty="0"/>
          </a:p>
        </p:txBody>
      </p:sp>
      <p:sp>
        <p:nvSpPr>
          <p:cNvPr id="10" name="TextBox 1"/>
          <p:cNvSpPr txBox="1">
            <a:spLocks noGrp="1"/>
          </p:cNvSpPr>
          <p:nvPr>
            <p:ph idx="1"/>
          </p:nvPr>
        </p:nvSpPr>
        <p:spPr>
          <a:xfrm>
            <a:off x="304800" y="1447800"/>
            <a:ext cx="8458200" cy="213699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500"/>
              </a:lnSpc>
              <a:tabLst/>
            </a:pPr>
            <a:r>
              <a:rPr lang="en-US" altLang="zh-CN" sz="3200" dirty="0" smtClean="0">
                <a:latin typeface="Times New Roman" pitchFamily="18" charset="0"/>
                <a:cs typeface="Times New Roman" pitchFamily="18" charset="0"/>
              </a:rPr>
              <a:t>Založena v Albuquerque, </a:t>
            </a:r>
            <a:r>
              <a:rPr lang="en-US" altLang="zh-CN" sz="3200" dirty="0" err="1" smtClean="0">
                <a:latin typeface="Times New Roman" pitchFamily="18" charset="0"/>
                <a:cs typeface="Times New Roman" pitchFamily="18" charset="0"/>
              </a:rPr>
              <a:t>stát</a:t>
            </a:r>
            <a:r>
              <a:rPr lang="en-US" altLang="zh-CN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dirty="0" err="1" smtClean="0">
                <a:latin typeface="Times New Roman" pitchFamily="18" charset="0"/>
                <a:cs typeface="Times New Roman" pitchFamily="18" charset="0"/>
              </a:rPr>
              <a:t>Nové</a:t>
            </a:r>
            <a:r>
              <a:rPr lang="cs-CZ" altLang="zh-CN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dirty="0" err="1" smtClean="0">
                <a:latin typeface="Times New Roman" pitchFamily="18" charset="0"/>
                <a:cs typeface="Times New Roman" pitchFamily="18" charset="0"/>
              </a:rPr>
              <a:t>Mexiko</a:t>
            </a:r>
            <a:r>
              <a:rPr lang="en-US" altLang="zh-CN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altLang="zh-CN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500"/>
              </a:lnSpc>
              <a:tabLst/>
            </a:pPr>
            <a:r>
              <a:rPr lang="cs-CZ" altLang="zh-CN" sz="3200" dirty="0" smtClean="0">
                <a:latin typeface="Times New Roman" pitchFamily="18" charset="0"/>
                <a:cs typeface="Times New Roman" pitchFamily="18" charset="0"/>
              </a:rPr>
              <a:t>Založena </a:t>
            </a:r>
            <a:r>
              <a:rPr lang="en-US" altLang="zh-CN" sz="3200" dirty="0" smtClean="0">
                <a:latin typeface="Times New Roman" pitchFamily="18" charset="0"/>
                <a:cs typeface="Times New Roman" pitchFamily="18" charset="0"/>
              </a:rPr>
              <a:t>4. dubna 1975</a:t>
            </a:r>
          </a:p>
          <a:p>
            <a:pPr>
              <a:lnSpc>
                <a:spcPts val="3500"/>
              </a:lnSpc>
              <a:tabLst/>
            </a:pPr>
            <a:r>
              <a:rPr lang="en-US" altLang="zh-CN" sz="3200" dirty="0" smtClean="0">
                <a:latin typeface="Times New Roman" pitchFamily="18" charset="0"/>
                <a:cs typeface="Times New Roman" pitchFamily="18" charset="0"/>
              </a:rPr>
              <a:t>Zakladatelé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Bill Gates </a:t>
            </a:r>
            <a:r>
              <a:rPr lang="en-US" altLang="zh-CN" sz="32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Paul Allen</a:t>
            </a:r>
            <a:endParaRPr lang="cs-CZ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500"/>
              </a:lnSpc>
            </a:pP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Sídlo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Redmondu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ve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státě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Washington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63" y="3581400"/>
            <a:ext cx="3348037" cy="2561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648200" y="6172200"/>
            <a:ext cx="5029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PACKA. </a:t>
            </a:r>
            <a:r>
              <a:rPr lang="cs-CZ" sz="1200" i="1" dirty="0"/>
              <a:t>Microsoft</a:t>
            </a:r>
            <a:r>
              <a:rPr lang="cs-CZ" sz="1200" dirty="0"/>
              <a:t> [online]. [cit. </a:t>
            </a:r>
            <a:r>
              <a:rPr lang="cs-CZ" sz="1200" dirty="0" smtClean="0"/>
              <a:t>07.10.2012]. </a:t>
            </a:r>
            <a:r>
              <a:rPr lang="cs-CZ" sz="1200" dirty="0"/>
              <a:t>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http://</a:t>
            </a:r>
            <a:r>
              <a:rPr lang="cs-CZ" sz="1200" dirty="0" smtClean="0"/>
              <a:t>cs.wikipedia.org/wiki/Soubor:Prague_Michle_Microsoft.jpg</a:t>
            </a:r>
            <a:endParaRPr lang="cs-CZ" sz="1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Bill Gates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5257800" cy="5075238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/>
              <a:t>William Henry Gates III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/>
              <a:t>N</a:t>
            </a:r>
            <a:r>
              <a:rPr lang="cs-CZ" dirty="0" smtClean="0"/>
              <a:t>arozen </a:t>
            </a:r>
            <a:r>
              <a:rPr lang="cs-CZ" dirty="0"/>
              <a:t>28. října 1955 Seattle, Washington, </a:t>
            </a:r>
            <a:r>
              <a:rPr lang="cs-CZ" dirty="0" smtClean="0"/>
              <a:t>USA</a:t>
            </a:r>
          </a:p>
          <a:p>
            <a:r>
              <a:rPr lang="cs-CZ" dirty="0" smtClean="0"/>
              <a:t>Všeobecně </a:t>
            </a:r>
            <a:r>
              <a:rPr lang="cs-CZ" dirty="0"/>
              <a:t>známý jako </a:t>
            </a:r>
            <a:r>
              <a:rPr lang="cs-CZ" b="1" dirty="0"/>
              <a:t>Bill </a:t>
            </a:r>
            <a:r>
              <a:rPr lang="cs-CZ" b="1" dirty="0" smtClean="0"/>
              <a:t>Gates</a:t>
            </a:r>
            <a:endParaRPr lang="cs-CZ" dirty="0" smtClean="0"/>
          </a:p>
          <a:p>
            <a:r>
              <a:rPr lang="cs-CZ" dirty="0" smtClean="0"/>
              <a:t>Spoluzakladatel </a:t>
            </a:r>
            <a:r>
              <a:rPr lang="cs-CZ" dirty="0"/>
              <a:t>a </a:t>
            </a:r>
            <a:r>
              <a:rPr lang="cs-CZ" dirty="0" smtClean="0"/>
              <a:t>předseda </a:t>
            </a:r>
            <a:r>
              <a:rPr lang="cs-CZ" dirty="0"/>
              <a:t>představenstva společnosti </a:t>
            </a:r>
            <a:r>
              <a:rPr lang="cs-CZ" dirty="0" smtClean="0"/>
              <a:t>Microsoft</a:t>
            </a:r>
          </a:p>
          <a:p>
            <a:r>
              <a:rPr lang="cs-CZ" dirty="0" smtClean="0"/>
              <a:t>Patří </a:t>
            </a:r>
            <a:r>
              <a:rPr lang="cs-CZ" dirty="0"/>
              <a:t>mezi nejbohatší lidi na </a:t>
            </a:r>
            <a:r>
              <a:rPr lang="cs-CZ" dirty="0" smtClean="0"/>
              <a:t>světě</a:t>
            </a:r>
          </a:p>
          <a:p>
            <a:r>
              <a:rPr lang="cs-CZ" dirty="0" smtClean="0"/>
              <a:t>Podle </a:t>
            </a:r>
            <a:r>
              <a:rPr lang="cs-CZ" dirty="0"/>
              <a:t>časopisu </a:t>
            </a:r>
            <a:r>
              <a:rPr lang="cs-CZ" dirty="0" err="1"/>
              <a:t>Forbes</a:t>
            </a:r>
            <a:r>
              <a:rPr lang="cs-CZ" dirty="0"/>
              <a:t> je v roce 2012 2. nejbohatším člověkem na světě.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513673"/>
            <a:ext cx="3505200" cy="4201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20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Paul Allen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71600"/>
            <a:ext cx="6019800" cy="541020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Paul </a:t>
            </a:r>
            <a:r>
              <a:rPr lang="cs-CZ" b="1" dirty="0" err="1"/>
              <a:t>Gardner</a:t>
            </a:r>
            <a:r>
              <a:rPr lang="cs-CZ" b="1" dirty="0"/>
              <a:t> </a:t>
            </a:r>
            <a:r>
              <a:rPr lang="cs-CZ" b="1" dirty="0" smtClean="0"/>
              <a:t>Allen</a:t>
            </a:r>
            <a:endParaRPr lang="cs-CZ" dirty="0" smtClean="0"/>
          </a:p>
          <a:p>
            <a:r>
              <a:rPr lang="cs-CZ" dirty="0" smtClean="0"/>
              <a:t>Narozen 21</a:t>
            </a:r>
            <a:r>
              <a:rPr lang="cs-CZ" dirty="0"/>
              <a:t>. ledna 1953 Seattle, </a:t>
            </a:r>
            <a:r>
              <a:rPr lang="cs-CZ" dirty="0" smtClean="0"/>
              <a:t>Washington</a:t>
            </a:r>
          </a:p>
          <a:p>
            <a:r>
              <a:rPr lang="cs-CZ" dirty="0" smtClean="0"/>
              <a:t>Spoluzakladatel Microsoftu</a:t>
            </a:r>
          </a:p>
          <a:p>
            <a:r>
              <a:rPr lang="cs-CZ" dirty="0" smtClean="0"/>
              <a:t>Pravidelně </a:t>
            </a:r>
            <a:r>
              <a:rPr lang="cs-CZ" dirty="0"/>
              <a:t>se umísťuje na seznamu nejbohatších lidí </a:t>
            </a:r>
            <a:r>
              <a:rPr lang="cs-CZ" dirty="0" smtClean="0"/>
              <a:t>světa</a:t>
            </a:r>
          </a:p>
          <a:p>
            <a:r>
              <a:rPr lang="cs-CZ" dirty="0" smtClean="0"/>
              <a:t>V roce 2007 byl</a:t>
            </a:r>
            <a:r>
              <a:rPr lang="cs-CZ" i="1" dirty="0" smtClean="0"/>
              <a:t> </a:t>
            </a:r>
            <a:r>
              <a:rPr lang="cs-CZ" dirty="0" smtClean="0"/>
              <a:t>časopisem</a:t>
            </a:r>
            <a:r>
              <a:rPr lang="cs-CZ" i="1" dirty="0" smtClean="0"/>
              <a:t> </a:t>
            </a:r>
            <a:r>
              <a:rPr lang="cs-CZ" i="1" dirty="0" err="1" smtClean="0"/>
              <a:t>Forbes</a:t>
            </a:r>
            <a:r>
              <a:rPr lang="cs-CZ" dirty="0" smtClean="0"/>
              <a:t> </a:t>
            </a:r>
            <a:r>
              <a:rPr lang="cs-CZ" dirty="0"/>
              <a:t>označen za pátého nejbohatšího </a:t>
            </a:r>
            <a:r>
              <a:rPr lang="cs-CZ" dirty="0" smtClean="0"/>
              <a:t>Američana</a:t>
            </a:r>
            <a:endParaRPr lang="cs-CZ" dirty="0"/>
          </a:p>
          <a:p>
            <a:r>
              <a:rPr lang="cs-CZ" dirty="0" smtClean="0"/>
              <a:t>Vlastní </a:t>
            </a:r>
            <a:r>
              <a:rPr lang="cs-CZ" dirty="0"/>
              <a:t>dva profesionální sportovní týmy: Seattle </a:t>
            </a:r>
            <a:r>
              <a:rPr lang="cs-CZ" dirty="0" err="1"/>
              <a:t>Seahawks</a:t>
            </a:r>
            <a:r>
              <a:rPr lang="cs-CZ" dirty="0"/>
              <a:t> v NFL a Portland </a:t>
            </a:r>
            <a:r>
              <a:rPr lang="cs-CZ" dirty="0" err="1"/>
              <a:t>Trail</a:t>
            </a:r>
            <a:r>
              <a:rPr lang="cs-CZ" dirty="0"/>
              <a:t> </a:t>
            </a:r>
            <a:r>
              <a:rPr lang="cs-CZ" dirty="0" err="1"/>
              <a:t>Blazers</a:t>
            </a:r>
            <a:r>
              <a:rPr lang="cs-CZ" dirty="0"/>
              <a:t> v </a:t>
            </a:r>
            <a:r>
              <a:rPr lang="cs-CZ" dirty="0" smtClean="0"/>
              <a:t>NBA</a:t>
            </a:r>
            <a:endParaRPr lang="cs-CZ" dirty="0"/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371600"/>
            <a:ext cx="2590800" cy="3684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96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Steve</a:t>
            </a:r>
            <a:r>
              <a:rPr lang="cs-CZ" dirty="0" smtClean="0"/>
              <a:t> </a:t>
            </a:r>
            <a:r>
              <a:rPr lang="cs-CZ" dirty="0" err="1" smtClean="0"/>
              <a:t>BalLmer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5638800" cy="4999038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Steven </a:t>
            </a:r>
            <a:r>
              <a:rPr lang="cs-CZ" b="1" dirty="0" smtClean="0"/>
              <a:t>Anthony </a:t>
            </a:r>
            <a:r>
              <a:rPr lang="cs-CZ" b="1" dirty="0" err="1" smtClean="0"/>
              <a:t>Ballmer</a:t>
            </a:r>
            <a:endParaRPr lang="cs-CZ" dirty="0" smtClean="0"/>
          </a:p>
          <a:p>
            <a:r>
              <a:rPr lang="cs-CZ" dirty="0" smtClean="0"/>
              <a:t>Narozen 24</a:t>
            </a:r>
            <a:r>
              <a:rPr lang="cs-CZ" dirty="0"/>
              <a:t>. března 1956 Detroit, Michigan, </a:t>
            </a:r>
            <a:r>
              <a:rPr lang="cs-CZ" dirty="0" smtClean="0"/>
              <a:t>USA</a:t>
            </a:r>
          </a:p>
          <a:p>
            <a:r>
              <a:rPr lang="cs-CZ" dirty="0" smtClean="0"/>
              <a:t>Od </a:t>
            </a:r>
            <a:r>
              <a:rPr lang="cs-CZ" dirty="0"/>
              <a:t>13. ledna </a:t>
            </a:r>
            <a:r>
              <a:rPr lang="cs-CZ" dirty="0" smtClean="0"/>
              <a:t>2000 výkonným </a:t>
            </a:r>
            <a:r>
              <a:rPr lang="cs-CZ" dirty="0"/>
              <a:t>ředitelem společnosti </a:t>
            </a:r>
            <a:r>
              <a:rPr lang="cs-CZ" dirty="0" smtClean="0"/>
              <a:t>Microsoft</a:t>
            </a:r>
            <a:endParaRPr lang="cs-CZ" dirty="0"/>
          </a:p>
          <a:p>
            <a:r>
              <a:rPr lang="cs-CZ" dirty="0" smtClean="0"/>
              <a:t>Koncem </a:t>
            </a:r>
            <a:r>
              <a:rPr lang="cs-CZ" dirty="0"/>
              <a:t>roku 2009 se objevily </a:t>
            </a:r>
            <a:r>
              <a:rPr lang="cs-CZ" dirty="0" smtClean="0"/>
              <a:t>spekulace </a:t>
            </a:r>
            <a:r>
              <a:rPr lang="cs-CZ" dirty="0"/>
              <a:t>o jeho možném odchodu z vedoucí pozice </a:t>
            </a:r>
            <a:r>
              <a:rPr lang="cs-CZ" dirty="0" smtClean="0"/>
              <a:t>ve </a:t>
            </a:r>
            <a:r>
              <a:rPr lang="cs-CZ" dirty="0"/>
              <a:t>firmě </a:t>
            </a:r>
            <a:r>
              <a:rPr lang="cs-CZ" dirty="0" smtClean="0"/>
              <a:t>Microsoft</a:t>
            </a:r>
            <a:endParaRPr lang="cs-CZ" dirty="0"/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676400"/>
            <a:ext cx="2884211" cy="406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387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Produkty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Původně prodávala </a:t>
            </a:r>
            <a:r>
              <a:rPr lang="cs-CZ" dirty="0" err="1" smtClean="0"/>
              <a:t>interpretr</a:t>
            </a:r>
            <a:r>
              <a:rPr lang="cs-CZ" dirty="0" smtClean="0"/>
              <a:t> jazyka BASIC pro </a:t>
            </a:r>
            <a:r>
              <a:rPr lang="cs-CZ" dirty="0" err="1" smtClean="0"/>
              <a:t>Altair</a:t>
            </a:r>
            <a:r>
              <a:rPr lang="cs-CZ" dirty="0" smtClean="0"/>
              <a:t> 8800</a:t>
            </a:r>
          </a:p>
          <a:p>
            <a:r>
              <a:rPr lang="cs-CZ" dirty="0" smtClean="0"/>
              <a:t>V polovině 80. let OS MS-DOS</a:t>
            </a:r>
          </a:p>
          <a:p>
            <a:r>
              <a:rPr lang="cs-CZ" dirty="0" smtClean="0"/>
              <a:t>Později OS Windows</a:t>
            </a:r>
          </a:p>
          <a:p>
            <a:r>
              <a:rPr lang="cs-CZ" dirty="0" smtClean="0"/>
              <a:t>Kancelářský balík MS Office</a:t>
            </a:r>
          </a:p>
          <a:p>
            <a:r>
              <a:rPr lang="cs-CZ" dirty="0" smtClean="0"/>
              <a:t>Herní konzole Xbox, Xbox 360</a:t>
            </a:r>
          </a:p>
          <a:p>
            <a:r>
              <a:rPr lang="cs-CZ" dirty="0" smtClean="0"/>
              <a:t>Počítačové hry – Microsoft </a:t>
            </a:r>
            <a:r>
              <a:rPr lang="cs-CZ" dirty="0" err="1" smtClean="0"/>
              <a:t>Studios</a:t>
            </a:r>
            <a:endParaRPr lang="cs-CZ" dirty="0" smtClean="0"/>
          </a:p>
          <a:p>
            <a:r>
              <a:rPr lang="cs-CZ" dirty="0" smtClean="0"/>
              <a:t>2011 zakoupili </a:t>
            </a:r>
            <a:r>
              <a:rPr lang="cs-CZ" dirty="0" err="1" smtClean="0"/>
              <a:t>Skype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914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Altair</a:t>
            </a:r>
            <a:r>
              <a:rPr lang="cs-CZ" dirty="0" smtClean="0"/>
              <a:t> 8800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554162"/>
            <a:ext cx="434340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8bitový mikropočítač</a:t>
            </a:r>
          </a:p>
          <a:p>
            <a:r>
              <a:rPr lang="cs-CZ" dirty="0"/>
              <a:t>V</a:t>
            </a:r>
            <a:r>
              <a:rPr lang="cs-CZ" dirty="0" smtClean="0"/>
              <a:t>yráběný </a:t>
            </a:r>
            <a:r>
              <a:rPr lang="cs-CZ" dirty="0"/>
              <a:t>společností MITS </a:t>
            </a:r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d </a:t>
            </a:r>
            <a:r>
              <a:rPr lang="cs-CZ" dirty="0"/>
              <a:t>konce roku </a:t>
            </a:r>
            <a:r>
              <a:rPr lang="cs-CZ" dirty="0" smtClean="0"/>
              <a:t>1974</a:t>
            </a:r>
          </a:p>
          <a:p>
            <a:r>
              <a:rPr lang="cs-CZ" dirty="0"/>
              <a:t>P</a:t>
            </a:r>
            <a:r>
              <a:rPr lang="cs-CZ" dirty="0" smtClean="0"/>
              <a:t>rogramovací </a:t>
            </a:r>
            <a:r>
              <a:rPr lang="cs-CZ" dirty="0"/>
              <a:t>jazyk </a:t>
            </a:r>
            <a:r>
              <a:rPr lang="cs-CZ" dirty="0" err="1"/>
              <a:t>Altair</a:t>
            </a:r>
            <a:r>
              <a:rPr lang="cs-CZ" dirty="0"/>
              <a:t> </a:t>
            </a:r>
            <a:r>
              <a:rPr lang="cs-CZ" dirty="0" smtClean="0"/>
              <a:t>BASIC</a:t>
            </a:r>
          </a:p>
          <a:p>
            <a:r>
              <a:rPr lang="cs-CZ" dirty="0"/>
              <a:t>P</a:t>
            </a:r>
            <a:r>
              <a:rPr lang="cs-CZ" dirty="0" smtClean="0"/>
              <a:t>ovažován </a:t>
            </a:r>
            <a:r>
              <a:rPr lang="cs-CZ" dirty="0"/>
              <a:t>za první osobní </a:t>
            </a:r>
            <a:r>
              <a:rPr lang="cs-CZ" dirty="0" smtClean="0"/>
              <a:t>počítač</a:t>
            </a:r>
          </a:p>
          <a:p>
            <a:r>
              <a:rPr lang="cs-CZ" dirty="0" smtClean="0"/>
              <a:t>Cena 400$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553263"/>
            <a:ext cx="4191000" cy="378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48200" y="5486400"/>
            <a:ext cx="419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HOLLEY, Michael. </a:t>
            </a:r>
            <a:r>
              <a:rPr lang="cs-CZ" sz="1200" i="1" dirty="0" err="1"/>
              <a:t>Altair</a:t>
            </a:r>
            <a:r>
              <a:rPr lang="cs-CZ" sz="1200" i="1" dirty="0"/>
              <a:t> 8800</a:t>
            </a:r>
            <a:r>
              <a:rPr lang="cs-CZ" sz="1200" dirty="0"/>
              <a:t> [online]. [cit. </a:t>
            </a:r>
            <a:r>
              <a:rPr lang="cs-CZ" sz="1200" dirty="0" smtClean="0"/>
              <a:t>07.10.2012]. </a:t>
            </a:r>
            <a:r>
              <a:rPr lang="cs-CZ" sz="1200" dirty="0"/>
              <a:t>Dostupný pod licencí public </a:t>
            </a:r>
            <a:r>
              <a:rPr lang="cs-CZ" sz="1200" dirty="0" err="1"/>
              <a:t>domain</a:t>
            </a:r>
            <a:r>
              <a:rPr lang="cs-CZ" sz="1200" dirty="0"/>
              <a:t>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en.wikipedia.org/wiki/File:Altair_8800_Computer.jpg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89968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MS-DOS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5334000" cy="4525963"/>
          </a:xfrm>
        </p:spPr>
        <p:txBody>
          <a:bodyPr/>
          <a:lstStyle/>
          <a:p>
            <a:r>
              <a:rPr lang="cs-CZ" dirty="0" smtClean="0"/>
              <a:t>Operační systém</a:t>
            </a:r>
          </a:p>
          <a:p>
            <a:r>
              <a:rPr lang="cs-CZ" dirty="0" smtClean="0"/>
              <a:t>První </a:t>
            </a:r>
            <a:r>
              <a:rPr lang="cs-CZ" dirty="0"/>
              <a:t>operační systém určený pro jednoduchou </a:t>
            </a:r>
            <a:r>
              <a:rPr lang="cs-CZ" dirty="0" smtClean="0"/>
              <a:t>obsluhu</a:t>
            </a:r>
          </a:p>
          <a:p>
            <a:r>
              <a:rPr lang="cs-CZ" dirty="0" smtClean="0"/>
              <a:t>Vznik 1980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810000"/>
            <a:ext cx="5288892" cy="1964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691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Windows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229600" cy="4525963"/>
          </a:xfrm>
        </p:spPr>
        <p:txBody>
          <a:bodyPr/>
          <a:lstStyle/>
          <a:p>
            <a:r>
              <a:rPr lang="cs-CZ" dirty="0" smtClean="0"/>
              <a:t>Operační systém</a:t>
            </a:r>
          </a:p>
          <a:p>
            <a:r>
              <a:rPr lang="cs-CZ" dirty="0" smtClean="0"/>
              <a:t>Na trh uveden 1985</a:t>
            </a:r>
          </a:p>
          <a:p>
            <a:r>
              <a:rPr lang="cs-CZ" dirty="0" smtClean="0"/>
              <a:t>Mnoho verzí (1.0 – 3.11, 95, 98, 2000, </a:t>
            </a:r>
            <a:r>
              <a:rPr lang="cs-CZ" dirty="0" err="1" smtClean="0"/>
              <a:t>Xp</a:t>
            </a:r>
            <a:r>
              <a:rPr lang="cs-CZ" dirty="0" smtClean="0"/>
              <a:t>, Vista, 7, 8)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82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MS Office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7523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Populární kancelářský balík</a:t>
            </a:r>
          </a:p>
          <a:p>
            <a:r>
              <a:rPr lang="cs-CZ" dirty="0" smtClean="0"/>
              <a:t>Komerční software</a:t>
            </a:r>
          </a:p>
          <a:p>
            <a:r>
              <a:rPr lang="cs-CZ" dirty="0" smtClean="0"/>
              <a:t>Aplikace</a:t>
            </a:r>
          </a:p>
          <a:p>
            <a:pPr lvl="1"/>
            <a:r>
              <a:rPr lang="cs-CZ" dirty="0" smtClean="0"/>
              <a:t>Word – textový procesor</a:t>
            </a:r>
          </a:p>
          <a:p>
            <a:pPr lvl="1"/>
            <a:r>
              <a:rPr lang="cs-CZ" dirty="0" smtClean="0"/>
              <a:t>Excel – tabulkový kalkulátor</a:t>
            </a:r>
          </a:p>
          <a:p>
            <a:pPr lvl="1"/>
            <a:r>
              <a:rPr lang="cs-CZ" dirty="0" smtClean="0"/>
              <a:t>PowerPoint – program pro vytváření prezentací</a:t>
            </a:r>
          </a:p>
          <a:p>
            <a:pPr lvl="1"/>
            <a:r>
              <a:rPr lang="cs-CZ" dirty="0" smtClean="0"/>
              <a:t>Outlook – e-mailový klient</a:t>
            </a:r>
          </a:p>
          <a:p>
            <a:pPr lvl="1"/>
            <a:r>
              <a:rPr lang="cs-CZ" dirty="0" smtClean="0"/>
              <a:t>Access – databázový program</a:t>
            </a:r>
          </a:p>
          <a:p>
            <a:pPr lvl="1"/>
            <a:r>
              <a:rPr lang="cs-CZ" dirty="0" smtClean="0"/>
              <a:t>FrontPage – vytváření webových stránek</a:t>
            </a:r>
          </a:p>
          <a:p>
            <a:pPr lvl="1"/>
            <a:r>
              <a:rPr lang="cs-CZ" dirty="0" smtClean="0"/>
              <a:t>Visio – program pro kreslení schémat</a:t>
            </a:r>
          </a:p>
          <a:p>
            <a:pPr lvl="1"/>
            <a:r>
              <a:rPr lang="cs-CZ" dirty="0" smtClean="0"/>
              <a:t>OneNote – program pro vytváření poznámek</a:t>
            </a:r>
          </a:p>
          <a:p>
            <a:pPr lvl="1"/>
            <a:r>
              <a:rPr lang="cs-CZ" dirty="0" smtClean="0"/>
              <a:t>A další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031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Xbox, </a:t>
            </a:r>
            <a:r>
              <a:rPr lang="cs-CZ" dirty="0" err="1" smtClean="0"/>
              <a:t>xbox</a:t>
            </a:r>
            <a:r>
              <a:rPr lang="cs-CZ" dirty="0" smtClean="0"/>
              <a:t> 360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4840185" cy="484663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Herní konzole</a:t>
            </a:r>
          </a:p>
          <a:p>
            <a:r>
              <a:rPr lang="cs-CZ" dirty="0" smtClean="0"/>
              <a:t>XBOX 360 představen v roce 2005</a:t>
            </a:r>
          </a:p>
          <a:p>
            <a:r>
              <a:rPr lang="cs-CZ" dirty="0" err="1" smtClean="0"/>
              <a:t>Kinect</a:t>
            </a:r>
            <a:endParaRPr lang="cs-CZ" dirty="0" smtClean="0"/>
          </a:p>
          <a:p>
            <a:pPr lvl="1"/>
            <a:r>
              <a:rPr lang="cs-CZ" dirty="0" smtClean="0"/>
              <a:t>Přídavný </a:t>
            </a:r>
            <a:r>
              <a:rPr lang="cs-CZ" dirty="0"/>
              <a:t>hardware, který umožňuje prostřednictví 3D a infračervené kamery ovládání her bez </a:t>
            </a:r>
            <a:r>
              <a:rPr lang="cs-CZ" dirty="0" smtClean="0"/>
              <a:t>ovladačů (Pohybem)</a:t>
            </a:r>
            <a:endParaRPr lang="cs-CZ" dirty="0"/>
          </a:p>
        </p:txBody>
      </p:sp>
      <p:pic>
        <p:nvPicPr>
          <p:cNvPr id="4098" name="Picture 2" descr="C:\Users\Kotli\Desktop\712px-Xbox-360-Consoles-Infobo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828800"/>
            <a:ext cx="407521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81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Microsoft </a:t>
            </a:r>
            <a:r>
              <a:rPr lang="cs-CZ" dirty="0" err="1" smtClean="0"/>
              <a:t>Studios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5143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Divize </a:t>
            </a:r>
            <a:r>
              <a:rPr lang="cs-CZ" dirty="0"/>
              <a:t>společnosti </a:t>
            </a:r>
            <a:r>
              <a:rPr lang="cs-CZ" dirty="0" smtClean="0"/>
              <a:t>Microsoft</a:t>
            </a:r>
          </a:p>
          <a:p>
            <a:r>
              <a:rPr lang="cs-CZ" dirty="0" smtClean="0"/>
              <a:t>Zabývá se produkováním </a:t>
            </a:r>
            <a:r>
              <a:rPr lang="cs-CZ" dirty="0"/>
              <a:t>počítačových </a:t>
            </a:r>
            <a:r>
              <a:rPr lang="cs-CZ" dirty="0" smtClean="0"/>
              <a:t>her</a:t>
            </a:r>
          </a:p>
          <a:p>
            <a:r>
              <a:rPr lang="cs-CZ" dirty="0" smtClean="0"/>
              <a:t>Založena </a:t>
            </a:r>
            <a:r>
              <a:rPr lang="cs-CZ" dirty="0"/>
              <a:t>roku 2002 jako </a:t>
            </a:r>
            <a:r>
              <a:rPr lang="cs-CZ" b="1" dirty="0"/>
              <a:t>Microsoft Game </a:t>
            </a:r>
            <a:r>
              <a:rPr lang="cs-CZ" b="1" dirty="0" err="1" smtClean="0"/>
              <a:t>Studios</a:t>
            </a:r>
            <a:endParaRPr lang="cs-CZ" b="1" dirty="0" smtClean="0"/>
          </a:p>
          <a:p>
            <a:r>
              <a:rPr lang="cs-CZ" dirty="0" smtClean="0"/>
              <a:t>Nejznámější hry</a:t>
            </a:r>
          </a:p>
          <a:p>
            <a:pPr lvl="1"/>
            <a:r>
              <a:rPr lang="en-US" i="1" dirty="0"/>
              <a:t>Age of Empires</a:t>
            </a:r>
            <a:endParaRPr lang="en-US" dirty="0"/>
          </a:p>
          <a:p>
            <a:pPr lvl="1"/>
            <a:r>
              <a:rPr lang="en-US" i="1" dirty="0"/>
              <a:t>Age of </a:t>
            </a:r>
            <a:r>
              <a:rPr lang="en-US" i="1" dirty="0" smtClean="0"/>
              <a:t>Mythology</a:t>
            </a:r>
            <a:endParaRPr lang="cs-CZ" dirty="0" smtClean="0"/>
          </a:p>
          <a:p>
            <a:pPr lvl="1"/>
            <a:r>
              <a:rPr lang="cs-CZ" dirty="0" smtClean="0"/>
              <a:t>Halo</a:t>
            </a:r>
            <a:endParaRPr lang="en-US" dirty="0"/>
          </a:p>
          <a:p>
            <a:pPr lvl="1"/>
            <a:r>
              <a:rPr lang="en-US" i="1" dirty="0"/>
              <a:t>Microsoft Flight Simulator</a:t>
            </a:r>
            <a:endParaRPr lang="en-US" dirty="0"/>
          </a:p>
          <a:p>
            <a:pPr lvl="1"/>
            <a:r>
              <a:rPr lang="en-US" i="1" dirty="0"/>
              <a:t>Microsoft Train Simulator</a:t>
            </a:r>
            <a:endParaRPr lang="en-US" dirty="0"/>
          </a:p>
          <a:p>
            <a:pPr lvl="1"/>
            <a:r>
              <a:rPr lang="en-US" i="1" dirty="0"/>
              <a:t>Rise of Nations</a:t>
            </a:r>
            <a:endParaRPr lang="en-US" dirty="0"/>
          </a:p>
          <a:p>
            <a:pPr lvl="1"/>
            <a:r>
              <a:rPr lang="en-US" i="1" dirty="0"/>
              <a:t>The Movies</a:t>
            </a:r>
            <a:endParaRPr lang="en-US" dirty="0"/>
          </a:p>
          <a:p>
            <a:pPr lvl="1"/>
            <a:r>
              <a:rPr lang="en-US" i="1" dirty="0"/>
              <a:t>Zoo Tycoon</a:t>
            </a:r>
            <a:endParaRPr lang="en-US" dirty="0"/>
          </a:p>
          <a:p>
            <a:pPr lvl="1"/>
            <a:r>
              <a:rPr lang="en-US" i="1" dirty="0"/>
              <a:t>Zoo Tycoon 2</a:t>
            </a:r>
            <a:endParaRPr lang="en-US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197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24000"/>
            <a:ext cx="8686800" cy="5181600"/>
          </a:xfrm>
        </p:spPr>
        <p:txBody>
          <a:bodyPr>
            <a:normAutofit fontScale="32500" lnSpcReduction="20000"/>
          </a:bodyPr>
          <a:lstStyle/>
          <a:p>
            <a:r>
              <a:rPr lang="cs-CZ" sz="5200" dirty="0"/>
              <a:t>PACKA. </a:t>
            </a:r>
            <a:r>
              <a:rPr lang="cs-CZ" sz="5200" i="1" dirty="0"/>
              <a:t>Microsoft</a:t>
            </a:r>
            <a:r>
              <a:rPr lang="cs-CZ" sz="5200" dirty="0"/>
              <a:t> [online]. [cit. </a:t>
            </a:r>
            <a:r>
              <a:rPr lang="cs-CZ" sz="5200" dirty="0" smtClean="0"/>
              <a:t>07.10.2012]. </a:t>
            </a:r>
            <a:r>
              <a:rPr lang="cs-CZ" sz="5200" dirty="0"/>
              <a:t>Dostupný pod licencí </a:t>
            </a:r>
            <a:r>
              <a:rPr lang="cs-CZ" sz="5200" dirty="0" err="1"/>
              <a:t>Creative</a:t>
            </a:r>
            <a:r>
              <a:rPr lang="cs-CZ" sz="5200" dirty="0"/>
              <a:t> </a:t>
            </a:r>
            <a:r>
              <a:rPr lang="cs-CZ" sz="5200" dirty="0" err="1"/>
              <a:t>Commons</a:t>
            </a:r>
            <a:r>
              <a:rPr lang="cs-CZ" sz="5200" dirty="0"/>
              <a:t> na WWW: </a:t>
            </a:r>
            <a:r>
              <a:rPr lang="cs-CZ" sz="5200" dirty="0">
                <a:hlinkClick r:id="rId2"/>
              </a:rPr>
              <a:t>http://</a:t>
            </a:r>
            <a:r>
              <a:rPr lang="cs-CZ" sz="5200" dirty="0" smtClean="0">
                <a:hlinkClick r:id="rId2"/>
              </a:rPr>
              <a:t>cs.wikipedia.org/wiki/Soubor:Prague_Michle_Microsoft.jpg</a:t>
            </a:r>
            <a:endParaRPr lang="cs-CZ" sz="5200" dirty="0" smtClean="0"/>
          </a:p>
          <a:p>
            <a:r>
              <a:rPr lang="cs-CZ" sz="5200" dirty="0"/>
              <a:t>HOLLEY, Michael. </a:t>
            </a:r>
            <a:r>
              <a:rPr lang="cs-CZ" sz="5200" i="1" dirty="0" err="1"/>
              <a:t>Altair</a:t>
            </a:r>
            <a:r>
              <a:rPr lang="cs-CZ" sz="5200" i="1" dirty="0"/>
              <a:t> 8800</a:t>
            </a:r>
            <a:r>
              <a:rPr lang="cs-CZ" sz="5200" dirty="0"/>
              <a:t> [online]. [cit. 07.10.2012]. Dostupný pod licencí public </a:t>
            </a:r>
            <a:r>
              <a:rPr lang="cs-CZ" sz="5200" dirty="0" err="1"/>
              <a:t>domain</a:t>
            </a:r>
            <a:r>
              <a:rPr lang="cs-CZ" sz="5200" dirty="0"/>
              <a:t> na WWW: </a:t>
            </a:r>
            <a:r>
              <a:rPr lang="cs-CZ" sz="5200" dirty="0">
                <a:hlinkClick r:id="rId3"/>
              </a:rPr>
              <a:t>http://</a:t>
            </a:r>
            <a:r>
              <a:rPr lang="cs-CZ" sz="5200" dirty="0" smtClean="0">
                <a:hlinkClick r:id="rId3"/>
              </a:rPr>
              <a:t>en.wikipedia.org/wiki/File:Altair_8800_Computer.jpg</a:t>
            </a:r>
            <a:endParaRPr lang="cs-CZ" sz="5200" dirty="0" smtClean="0"/>
          </a:p>
          <a:p>
            <a:r>
              <a:rPr lang="cs-CZ" sz="5200" dirty="0"/>
              <a:t>JFFNER. </a:t>
            </a:r>
            <a:r>
              <a:rPr lang="cs-CZ" sz="5200" i="1" dirty="0"/>
              <a:t>MS-DOS</a:t>
            </a:r>
            <a:r>
              <a:rPr lang="cs-CZ" sz="5200" dirty="0"/>
              <a:t> [online]. [cit. 07.10.2012]. Dostupný pod licencí public </a:t>
            </a:r>
            <a:r>
              <a:rPr lang="cs-CZ" sz="5200" dirty="0" err="1"/>
              <a:t>domain</a:t>
            </a:r>
            <a:r>
              <a:rPr lang="cs-CZ" sz="5200" dirty="0"/>
              <a:t> na WWW: </a:t>
            </a:r>
            <a:r>
              <a:rPr lang="cs-CZ" sz="5200" dirty="0">
                <a:hlinkClick r:id="rId4"/>
              </a:rPr>
              <a:t>http://</a:t>
            </a:r>
            <a:r>
              <a:rPr lang="cs-CZ" sz="5200" dirty="0" smtClean="0">
                <a:hlinkClick r:id="rId4"/>
              </a:rPr>
              <a:t>cs.wikipedia.org/wiki/Soubor:StartingMsdos.svg</a:t>
            </a:r>
            <a:endParaRPr lang="cs-CZ" sz="5200" dirty="0" smtClean="0"/>
          </a:p>
          <a:p>
            <a:r>
              <a:rPr lang="fr-FR" sz="5200" dirty="0" smtClean="0"/>
              <a:t>EVAN-AMOS</a:t>
            </a:r>
            <a:r>
              <a:rPr lang="fr-FR" sz="5200" dirty="0"/>
              <a:t>. </a:t>
            </a:r>
            <a:r>
              <a:rPr lang="fr-FR" sz="5200" i="1" dirty="0"/>
              <a:t>XBOX360</a:t>
            </a:r>
            <a:r>
              <a:rPr lang="fr-FR" sz="5200" dirty="0"/>
              <a:t> [online]. [cit. </a:t>
            </a:r>
            <a:r>
              <a:rPr lang="cs-CZ" sz="5200" dirty="0"/>
              <a:t>07.10.2012</a:t>
            </a:r>
            <a:r>
              <a:rPr lang="fr-FR" sz="5200" dirty="0" smtClean="0"/>
              <a:t>]. </a:t>
            </a:r>
            <a:r>
              <a:rPr lang="fr-FR" sz="5200" dirty="0"/>
              <a:t>Dostupný pod licencí public domain na WWW: </a:t>
            </a:r>
            <a:r>
              <a:rPr lang="fr-FR" sz="5200" dirty="0">
                <a:hlinkClick r:id="rId5"/>
              </a:rPr>
              <a:t>http://</a:t>
            </a:r>
            <a:r>
              <a:rPr lang="fr-FR" sz="5200" dirty="0" smtClean="0">
                <a:hlinkClick r:id="rId5"/>
              </a:rPr>
              <a:t>cs.wikipedia.org/wiki/Soubor:Xbox-360-Consoles-Infobox.png</a:t>
            </a:r>
            <a:endParaRPr lang="cs-CZ" sz="5200" dirty="0" smtClean="0"/>
          </a:p>
          <a:p>
            <a:r>
              <a:rPr lang="cs-CZ" sz="5200" dirty="0"/>
              <a:t>KEES DE VOS. </a:t>
            </a:r>
            <a:r>
              <a:rPr lang="cs-CZ" sz="5200" i="1" dirty="0"/>
              <a:t>Bill Gates</a:t>
            </a:r>
            <a:r>
              <a:rPr lang="cs-CZ" sz="5200" dirty="0"/>
              <a:t> [online]. [cit. 07.10.2012]. Dostupný pod licencí </a:t>
            </a:r>
            <a:r>
              <a:rPr lang="cs-CZ" sz="5200" dirty="0" err="1"/>
              <a:t>Creative</a:t>
            </a:r>
            <a:r>
              <a:rPr lang="cs-CZ" sz="5200" dirty="0"/>
              <a:t> </a:t>
            </a:r>
            <a:r>
              <a:rPr lang="cs-CZ" sz="5200" dirty="0" err="1"/>
              <a:t>Commons</a:t>
            </a:r>
            <a:r>
              <a:rPr lang="cs-CZ" sz="5200" dirty="0"/>
              <a:t> na WWW: </a:t>
            </a:r>
            <a:r>
              <a:rPr lang="cs-CZ" sz="5200" dirty="0">
                <a:hlinkClick r:id="rId6"/>
              </a:rPr>
              <a:t>http://</a:t>
            </a:r>
            <a:r>
              <a:rPr lang="cs-CZ" sz="5200" dirty="0" smtClean="0">
                <a:hlinkClick r:id="rId6"/>
              </a:rPr>
              <a:t>cs.wikipedia.org/wiki/Soubor:Bill_Gates_2004_cr.jpg</a:t>
            </a:r>
            <a:endParaRPr lang="cs-CZ" sz="5200" dirty="0" smtClean="0"/>
          </a:p>
          <a:p>
            <a:r>
              <a:rPr lang="cs-CZ" sz="5200" dirty="0"/>
              <a:t>SPRAGUE, Michael. </a:t>
            </a:r>
            <a:r>
              <a:rPr lang="cs-CZ" sz="5200" i="1" dirty="0"/>
              <a:t>Paul Allen</a:t>
            </a:r>
            <a:r>
              <a:rPr lang="cs-CZ" sz="5200" dirty="0"/>
              <a:t> [online]. [cit. 07.10.2012]. Dostupný pod licencí </a:t>
            </a:r>
            <a:r>
              <a:rPr lang="cs-CZ" sz="5200" dirty="0" err="1"/>
              <a:t>Creative</a:t>
            </a:r>
            <a:r>
              <a:rPr lang="cs-CZ" sz="5200" dirty="0"/>
              <a:t> </a:t>
            </a:r>
            <a:r>
              <a:rPr lang="cs-CZ" sz="5200" dirty="0" err="1"/>
              <a:t>Commons</a:t>
            </a:r>
            <a:r>
              <a:rPr lang="cs-CZ" sz="5200" dirty="0"/>
              <a:t> na WWW: </a:t>
            </a:r>
            <a:r>
              <a:rPr lang="cs-CZ" sz="5200" dirty="0">
                <a:hlinkClick r:id="rId7"/>
              </a:rPr>
              <a:t>http://</a:t>
            </a:r>
            <a:r>
              <a:rPr lang="cs-CZ" sz="5200" dirty="0" smtClean="0">
                <a:hlinkClick r:id="rId7"/>
              </a:rPr>
              <a:t>cs.wikipedia.org/wiki/Soubor:Paull_Allen.JPG</a:t>
            </a:r>
            <a:endParaRPr lang="cs-CZ" sz="5200" dirty="0" smtClean="0"/>
          </a:p>
          <a:p>
            <a:r>
              <a:rPr lang="cs-CZ" sz="5200" dirty="0"/>
              <a:t>OLSSON, Martin. </a:t>
            </a:r>
            <a:r>
              <a:rPr lang="cs-CZ" sz="5200" i="1" dirty="0" err="1"/>
              <a:t>Steve</a:t>
            </a:r>
            <a:r>
              <a:rPr lang="cs-CZ" sz="5200" i="1" dirty="0"/>
              <a:t> </a:t>
            </a:r>
            <a:r>
              <a:rPr lang="cs-CZ" sz="5200" i="1" dirty="0" err="1"/>
              <a:t>Ballmer</a:t>
            </a:r>
            <a:r>
              <a:rPr lang="cs-CZ" sz="5200" dirty="0"/>
              <a:t> [online]. [cit. 07.10.2012]. Dostupný pod licencí </a:t>
            </a:r>
            <a:r>
              <a:rPr lang="cs-CZ" sz="5200" dirty="0" err="1"/>
              <a:t>Creative</a:t>
            </a:r>
            <a:r>
              <a:rPr lang="cs-CZ" sz="5200" dirty="0"/>
              <a:t> </a:t>
            </a:r>
            <a:r>
              <a:rPr lang="cs-CZ" sz="5200" dirty="0" err="1"/>
              <a:t>Commons</a:t>
            </a:r>
            <a:r>
              <a:rPr lang="cs-CZ" sz="5200" dirty="0"/>
              <a:t> na WWW: </a:t>
            </a:r>
            <a:r>
              <a:rPr lang="cs-CZ" sz="5200" dirty="0">
                <a:hlinkClick r:id="rId8"/>
              </a:rPr>
              <a:t>http://</a:t>
            </a:r>
            <a:r>
              <a:rPr lang="cs-CZ" sz="5200" dirty="0" smtClean="0">
                <a:hlinkClick r:id="rId8"/>
              </a:rPr>
              <a:t>cs.wikipedia.org/wiki/Soubor:Steve_ballmer_2007_outdoors2.jpg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663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150</TotalTime>
  <Words>702</Words>
  <Application>Microsoft Office PowerPoint</Application>
  <PresentationFormat>Předvádění na obrazovce (4:3)</PresentationFormat>
  <Paragraphs>124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Prezentace aplikace PowerPoint</vt:lpstr>
      <vt:lpstr>Microsoft</vt:lpstr>
      <vt:lpstr>Obsah</vt:lpstr>
      <vt:lpstr>Microsoft</vt:lpstr>
      <vt:lpstr>Bill Gates</vt:lpstr>
      <vt:lpstr>Paul Allen</vt:lpstr>
      <vt:lpstr>Steve BalLmer</vt:lpstr>
      <vt:lpstr>Produkty</vt:lpstr>
      <vt:lpstr>Altair 8800</vt:lpstr>
      <vt:lpstr>MS-DOS</vt:lpstr>
      <vt:lpstr>Windows</vt:lpstr>
      <vt:lpstr>MS Office</vt:lpstr>
      <vt:lpstr>Xbox, xbox 360</vt:lpstr>
      <vt:lpstr>Microsoft Studios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Kotli</dc:creator>
  <cp:lastModifiedBy>Mirda Kotli</cp:lastModifiedBy>
  <cp:revision>26</cp:revision>
  <dcterms:created xsi:type="dcterms:W3CDTF">2006-08-16T00:00:00Z</dcterms:created>
  <dcterms:modified xsi:type="dcterms:W3CDTF">2013-01-27T18:21:22Z</dcterms:modified>
</cp:coreProperties>
</file>