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341" r:id="rId2"/>
    <p:sldId id="356" r:id="rId3"/>
    <p:sldId id="342" r:id="rId4"/>
    <p:sldId id="343" r:id="rId5"/>
    <p:sldId id="354" r:id="rId6"/>
    <p:sldId id="344" r:id="rId7"/>
    <p:sldId id="345" r:id="rId8"/>
    <p:sldId id="346" r:id="rId9"/>
    <p:sldId id="347" r:id="rId10"/>
    <p:sldId id="348" r:id="rId11"/>
    <p:sldId id="353" r:id="rId12"/>
    <p:sldId id="349" r:id="rId13"/>
    <p:sldId id="350" r:id="rId14"/>
    <p:sldId id="351" r:id="rId15"/>
    <p:sldId id="352" r:id="rId16"/>
    <p:sldId id="35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1"/>
            <a:ext cx="8229600" cy="5410200"/>
          </a:xfrm>
        </p:spPr>
        <p:txBody>
          <a:bodyPr lIns="82945" tIns="41473" rIns="82945" bIns="41473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DE366AE9-A18F-4B64-885F-6C362C22C818}" type="datetimeFigureOut">
              <a:rPr lang="cs-CZ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197E3E5F-E3FF-4FE1-9CE0-A113DE4AF733}" type="slidenum">
              <a:rPr lang="cs-CZ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9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1/27/2013</a:t>
            </a:fld>
            <a:endParaRPr lang="en-US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Windows_7" TargetMode="External"/><Relationship Id="rId3" Type="http://schemas.openxmlformats.org/officeDocument/2006/relationships/hyperlink" Target="http://cs.wikipedia.org/wiki/Windows" TargetMode="External"/><Relationship Id="rId7" Type="http://schemas.openxmlformats.org/officeDocument/2006/relationships/hyperlink" Target="http://cs.wikipedia.org/wiki/Windows_Vista" TargetMode="External"/><Relationship Id="rId2" Type="http://schemas.openxmlformats.org/officeDocument/2006/relationships/hyperlink" Target="http://cs.wikipedia.org/wiki/MS-DO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Windows_XP" TargetMode="External"/><Relationship Id="rId5" Type="http://schemas.openxmlformats.org/officeDocument/2006/relationships/hyperlink" Target="http://cs.wikipedia.org/wiki/Windows_98" TargetMode="External"/><Relationship Id="rId4" Type="http://schemas.openxmlformats.org/officeDocument/2006/relationships/hyperlink" Target="http://cs.wikipedia.org/wiki/Windows_95" TargetMode="External"/><Relationship Id="rId9" Type="http://schemas.openxmlformats.org/officeDocument/2006/relationships/hyperlink" Target="http://cs.wikipedia.org/wiki/Windows_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590945155"/>
              </p:ext>
            </p:extLst>
          </p:nvPr>
        </p:nvGraphicFramePr>
        <p:xfrm>
          <a:off x="323850" y="1066800"/>
          <a:ext cx="8516938" cy="4517158"/>
        </p:xfrm>
        <a:graphic>
          <a:graphicData uri="http://schemas.openxmlformats.org/drawingml/2006/table">
            <a:tbl>
              <a:tblPr/>
              <a:tblGrid>
                <a:gridCol w="2086518"/>
                <a:gridCol w="6430420"/>
              </a:tblGrid>
              <a:tr h="368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CZ.1.07/1.5.00/34.0969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VY_32_INOVACE_IVT_1_KOT_12_OPERACNI_SYSTEMY_FIRMY_MICROSOFT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Miroslav Kotlas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Informatika 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11.10.2012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63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představuje nejvýznamnější operační systémy firmy Microsoft. Důraz je kladen hlavně na OS Windows. U nejznámějších verzí je uvedena novinka, která se v tomto systému objevila.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Možnosti využití: promítání, samostudium  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612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4"/>
            <a:ext cx="5040312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cs-CZ" b="1" dirty="0">
                <a:solidFill>
                  <a:prstClr val="black"/>
                </a:solidFill>
              </a:rPr>
              <a:t>DIGITÁLNÍ UČEBNÍ MATERIÁL</a:t>
            </a:r>
          </a:p>
        </p:txBody>
      </p:sp>
      <p:pic>
        <p:nvPicPr>
          <p:cNvPr id="246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913" y="5444788"/>
            <a:ext cx="5932487" cy="137511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846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Operační systémy firmy Microsoft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24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MS-DOS</a:t>
            </a:r>
          </a:p>
          <a:p>
            <a:r>
              <a:rPr lang="cs-CZ" dirty="0" smtClean="0"/>
              <a:t>Verze MS-DOS</a:t>
            </a:r>
          </a:p>
          <a:p>
            <a:r>
              <a:rPr lang="cs-CZ" dirty="0" smtClean="0"/>
              <a:t>Grafické nadstavby MS-DOS</a:t>
            </a:r>
          </a:p>
          <a:p>
            <a:r>
              <a:rPr lang="cs-CZ" dirty="0" smtClean="0"/>
              <a:t>Windows</a:t>
            </a:r>
          </a:p>
          <a:p>
            <a:r>
              <a:rPr lang="cs-CZ" dirty="0" smtClean="0"/>
              <a:t>Windows 3.11</a:t>
            </a:r>
          </a:p>
          <a:p>
            <a:r>
              <a:rPr lang="cs-CZ" dirty="0" smtClean="0"/>
              <a:t>Windows 95</a:t>
            </a:r>
          </a:p>
          <a:p>
            <a:r>
              <a:rPr lang="cs-CZ" dirty="0" smtClean="0"/>
              <a:t>Windows 98</a:t>
            </a:r>
          </a:p>
          <a:p>
            <a:r>
              <a:rPr lang="cs-CZ" dirty="0" smtClean="0"/>
              <a:t>Windows ME, 2000</a:t>
            </a:r>
          </a:p>
          <a:p>
            <a:r>
              <a:rPr lang="cs-CZ" dirty="0" smtClean="0"/>
              <a:t>Windows XP</a:t>
            </a:r>
          </a:p>
          <a:p>
            <a:r>
              <a:rPr lang="cs-CZ" dirty="0" smtClean="0"/>
              <a:t>Windows Vista</a:t>
            </a:r>
          </a:p>
          <a:p>
            <a:r>
              <a:rPr lang="cs-CZ" dirty="0" smtClean="0"/>
              <a:t>Windows 7</a:t>
            </a:r>
          </a:p>
          <a:p>
            <a:r>
              <a:rPr lang="cs-CZ" dirty="0" smtClean="0"/>
              <a:t>Windows 8</a:t>
            </a:r>
          </a:p>
          <a:p>
            <a:r>
              <a:rPr lang="cs-CZ" dirty="0" smtClean="0"/>
              <a:t>Zdroje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732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MS-DOS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99038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Operační </a:t>
            </a:r>
            <a:r>
              <a:rPr lang="cs-CZ" dirty="0"/>
              <a:t>systém určený pro jednoduchou </a:t>
            </a:r>
            <a:r>
              <a:rPr lang="cs-CZ" dirty="0" smtClean="0"/>
              <a:t>obsluhu</a:t>
            </a:r>
          </a:p>
          <a:p>
            <a:r>
              <a:rPr lang="cs-CZ" dirty="0"/>
              <a:t>K</a:t>
            </a:r>
            <a:r>
              <a:rPr lang="cs-CZ" dirty="0" smtClean="0"/>
              <a:t>líčový </a:t>
            </a:r>
            <a:r>
              <a:rPr lang="cs-CZ" dirty="0"/>
              <a:t>pro obecné rozšíření </a:t>
            </a:r>
            <a:r>
              <a:rPr lang="cs-CZ" dirty="0" smtClean="0"/>
              <a:t>PC</a:t>
            </a:r>
          </a:p>
          <a:p>
            <a:pPr>
              <a:lnSpc>
                <a:spcPts val="3100"/>
              </a:lnSpc>
              <a:tabLst/>
            </a:pPr>
            <a:r>
              <a:rPr lang="en-US" altLang="zh-CN" dirty="0">
                <a:cs typeface="Times New Roman" pitchFamily="18" charset="0"/>
              </a:rPr>
              <a:t>V </a:t>
            </a:r>
            <a:r>
              <a:rPr lang="en-US" altLang="zh-CN" dirty="0" err="1">
                <a:cs typeface="Times New Roman" pitchFamily="18" charset="0"/>
              </a:rPr>
              <a:t>roce</a:t>
            </a:r>
            <a:r>
              <a:rPr lang="en-US" altLang="zh-CN" dirty="0">
                <a:cs typeface="Times New Roman" pitchFamily="18" charset="0"/>
              </a:rPr>
              <a:t> 1980 pro </a:t>
            </a:r>
            <a:r>
              <a:rPr lang="en-US" altLang="zh-CN" dirty="0" err="1">
                <a:cs typeface="Times New Roman" pitchFamily="18" charset="0"/>
              </a:rPr>
              <a:t>firmu</a:t>
            </a:r>
            <a:r>
              <a:rPr lang="en-US" altLang="zh-CN" dirty="0">
                <a:cs typeface="Times New Roman" pitchFamily="18" charset="0"/>
              </a:rPr>
              <a:t> IBM pro </a:t>
            </a:r>
            <a:r>
              <a:rPr lang="en-US" altLang="zh-CN" dirty="0" err="1">
                <a:cs typeface="Times New Roman" pitchFamily="18" charset="0"/>
              </a:rPr>
              <a:t>počítač</a:t>
            </a:r>
            <a:r>
              <a:rPr lang="en-US" altLang="zh-CN" dirty="0">
                <a:cs typeface="Times New Roman" pitchFamily="18" charset="0"/>
              </a:rPr>
              <a:t> IBM </a:t>
            </a:r>
            <a:r>
              <a:rPr lang="en-US" altLang="zh-CN" dirty="0" smtClean="0">
                <a:cs typeface="Times New Roman" pitchFamily="18" charset="0"/>
              </a:rPr>
              <a:t>PC</a:t>
            </a:r>
            <a:r>
              <a:rPr lang="cs-CZ" altLang="zh-CN" dirty="0" smtClean="0">
                <a:cs typeface="Times New Roman" pitchFamily="18" charset="0"/>
              </a:rPr>
              <a:t> </a:t>
            </a:r>
            <a:r>
              <a:rPr lang="en-US" altLang="zh-CN" dirty="0" smtClean="0">
                <a:cs typeface="Times New Roman" pitchFamily="18" charset="0"/>
              </a:rPr>
              <a:t>5150</a:t>
            </a:r>
            <a:endParaRPr lang="en-US" altLang="zh-CN" dirty="0">
              <a:cs typeface="Times New Roman" pitchFamily="18" charset="0"/>
            </a:endParaRPr>
          </a:p>
          <a:p>
            <a:pPr>
              <a:lnSpc>
                <a:spcPts val="3100"/>
              </a:lnSpc>
              <a:tabLst/>
            </a:pPr>
            <a:r>
              <a:rPr lang="en-US" altLang="zh-CN" dirty="0" err="1">
                <a:cs typeface="Times New Roman" pitchFamily="18" charset="0"/>
              </a:rPr>
              <a:t>Koupen</a:t>
            </a:r>
            <a:r>
              <a:rPr lang="en-US" altLang="zh-CN" dirty="0">
                <a:cs typeface="Times New Roman" pitchFamily="18" charset="0"/>
              </a:rPr>
              <a:t> </a:t>
            </a:r>
            <a:r>
              <a:rPr lang="en-US" altLang="zh-CN" dirty="0" err="1">
                <a:cs typeface="Times New Roman" pitchFamily="18" charset="0"/>
              </a:rPr>
              <a:t>za</a:t>
            </a:r>
            <a:r>
              <a:rPr lang="en-US" altLang="zh-CN" dirty="0">
                <a:cs typeface="Times New Roman" pitchFamily="18" charset="0"/>
              </a:rPr>
              <a:t> 50 000 </a:t>
            </a:r>
            <a:r>
              <a:rPr lang="en-US" altLang="zh-CN" dirty="0" err="1">
                <a:cs typeface="Times New Roman" pitchFamily="18" charset="0"/>
              </a:rPr>
              <a:t>dolarů</a:t>
            </a:r>
            <a:r>
              <a:rPr lang="en-US" altLang="zh-CN" dirty="0">
                <a:cs typeface="Times New Roman" pitchFamily="18" charset="0"/>
              </a:rPr>
              <a:t> </a:t>
            </a:r>
            <a:r>
              <a:rPr lang="en-US" altLang="zh-CN" dirty="0" err="1" smtClean="0">
                <a:cs typeface="Times New Roman" pitchFamily="18" charset="0"/>
              </a:rPr>
              <a:t>jako</a:t>
            </a:r>
            <a:r>
              <a:rPr lang="en-US" altLang="zh-CN" dirty="0" smtClean="0">
                <a:cs typeface="Times New Roman" pitchFamily="18" charset="0"/>
              </a:rPr>
              <a:t> </a:t>
            </a:r>
            <a:r>
              <a:rPr lang="en-US" altLang="zh-CN" dirty="0">
                <a:cs typeface="Times New Roman" pitchFamily="18" charset="0"/>
              </a:rPr>
              <a:t>QDOS (Quick </a:t>
            </a:r>
            <a:r>
              <a:rPr lang="en-US" altLang="zh-CN" dirty="0" smtClean="0">
                <a:cs typeface="Times New Roman" pitchFamily="18" charset="0"/>
              </a:rPr>
              <a:t>and</a:t>
            </a:r>
            <a:r>
              <a:rPr lang="cs-CZ" altLang="zh-CN" dirty="0" smtClean="0">
                <a:cs typeface="Times New Roman" pitchFamily="18" charset="0"/>
              </a:rPr>
              <a:t> </a:t>
            </a:r>
            <a:r>
              <a:rPr lang="en-US" altLang="zh-CN" dirty="0" smtClean="0">
                <a:cs typeface="Times New Roman" pitchFamily="18" charset="0"/>
              </a:rPr>
              <a:t>Dirty </a:t>
            </a:r>
            <a:r>
              <a:rPr lang="en-US" altLang="zh-CN" dirty="0">
                <a:cs typeface="Times New Roman" pitchFamily="18" charset="0"/>
              </a:rPr>
              <a:t>Operating System)</a:t>
            </a:r>
          </a:p>
          <a:p>
            <a:pPr>
              <a:lnSpc>
                <a:spcPts val="3100"/>
              </a:lnSpc>
              <a:tabLst/>
            </a:pPr>
            <a:r>
              <a:rPr lang="en-US" altLang="zh-CN" dirty="0" err="1">
                <a:cs typeface="Times New Roman" pitchFamily="18" charset="0"/>
              </a:rPr>
              <a:t>Upraven</a:t>
            </a:r>
            <a:r>
              <a:rPr lang="en-US" altLang="zh-CN" dirty="0">
                <a:cs typeface="Times New Roman" pitchFamily="18" charset="0"/>
              </a:rPr>
              <a:t> pro IBM </a:t>
            </a:r>
            <a:r>
              <a:rPr lang="en-US" altLang="zh-CN" dirty="0" smtClean="0">
                <a:cs typeface="Times New Roman" pitchFamily="18" charset="0"/>
              </a:rPr>
              <a:t>PC</a:t>
            </a:r>
            <a:endParaRPr lang="cs-CZ" altLang="zh-CN" dirty="0" smtClean="0">
              <a:cs typeface="Times New Roman" pitchFamily="18" charset="0"/>
            </a:endParaRPr>
          </a:p>
          <a:p>
            <a:pPr>
              <a:lnSpc>
                <a:spcPts val="3100"/>
              </a:lnSpc>
              <a:tabLst/>
            </a:pPr>
            <a:r>
              <a:rPr lang="cs-CZ" dirty="0" smtClean="0"/>
              <a:t>Umožňoval </a:t>
            </a:r>
            <a:r>
              <a:rPr lang="cs-CZ" dirty="0"/>
              <a:t>běžnou práci se soubory a </a:t>
            </a:r>
            <a:r>
              <a:rPr lang="cs-CZ" dirty="0" smtClean="0"/>
              <a:t>složkami</a:t>
            </a:r>
          </a:p>
          <a:p>
            <a:pPr lvl="1">
              <a:lnSpc>
                <a:spcPts val="3100"/>
              </a:lnSpc>
            </a:pPr>
            <a:r>
              <a:rPr lang="cs-CZ" dirty="0" smtClean="0"/>
              <a:t>přesouvání</a:t>
            </a:r>
            <a:r>
              <a:rPr lang="cs-CZ" dirty="0"/>
              <a:t>, kopírování, mazání, vytváření, </a:t>
            </a:r>
            <a:r>
              <a:rPr lang="cs-CZ" dirty="0" smtClean="0"/>
              <a:t>parametry</a:t>
            </a:r>
          </a:p>
          <a:p>
            <a:pPr lvl="1">
              <a:lnSpc>
                <a:spcPts val="3100"/>
              </a:lnSpc>
            </a:pPr>
            <a:r>
              <a:rPr lang="cs-CZ" dirty="0" smtClean="0"/>
              <a:t>spouštění programů</a:t>
            </a:r>
          </a:p>
          <a:p>
            <a:pPr lvl="1">
              <a:lnSpc>
                <a:spcPts val="3100"/>
              </a:lnSpc>
            </a:pPr>
            <a:r>
              <a:rPr lang="cs-CZ" dirty="0" smtClean="0"/>
              <a:t>formátovat </a:t>
            </a:r>
            <a:r>
              <a:rPr lang="cs-CZ" dirty="0"/>
              <a:t>pevné disky a </a:t>
            </a:r>
            <a:r>
              <a:rPr lang="cs-CZ" dirty="0" smtClean="0"/>
              <a:t>diskety</a:t>
            </a:r>
          </a:p>
        </p:txBody>
      </p:sp>
    </p:spTree>
    <p:extLst>
      <p:ext uri="{BB962C8B-B14F-4D97-AF65-F5344CB8AC3E}">
        <p14:creationId xmlns:p14="http://schemas.microsoft.com/office/powerpoint/2010/main" val="98395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Verze MS-DOS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ts val="3100"/>
              </a:lnSpc>
            </a:pPr>
            <a:r>
              <a:rPr lang="cs-CZ" altLang="zh-CN" dirty="0">
                <a:cs typeface="Times New Roman" pitchFamily="18" charset="0"/>
              </a:rPr>
              <a:t>Verze 1.0 – 6.22 (1994)</a:t>
            </a:r>
          </a:p>
          <a:p>
            <a:pPr>
              <a:lnSpc>
                <a:spcPts val="3100"/>
              </a:lnSpc>
            </a:pPr>
            <a:r>
              <a:rPr lang="cs-CZ" altLang="zh-CN" dirty="0">
                <a:cs typeface="Times New Roman" pitchFamily="18" charset="0"/>
              </a:rPr>
              <a:t>Verze 7.0 ve Windows 95</a:t>
            </a:r>
          </a:p>
          <a:p>
            <a:pPr>
              <a:lnSpc>
                <a:spcPts val="3100"/>
              </a:lnSpc>
            </a:pPr>
            <a:r>
              <a:rPr lang="cs-CZ" altLang="zh-CN" dirty="0">
                <a:cs typeface="Times New Roman" pitchFamily="18" charset="0"/>
              </a:rPr>
              <a:t>Verze 7.1 ve Windows 98</a:t>
            </a:r>
          </a:p>
          <a:p>
            <a:pPr>
              <a:lnSpc>
                <a:spcPts val="3100"/>
              </a:lnSpc>
            </a:pPr>
            <a:r>
              <a:rPr lang="cs-CZ" altLang="zh-CN" dirty="0">
                <a:cs typeface="Times New Roman" pitchFamily="18" charset="0"/>
              </a:rPr>
              <a:t>Verze 8.0 ve Windows ME (velmi ořezaná verze)</a:t>
            </a:r>
            <a:endParaRPr lang="en-US" altLang="zh-CN" dirty="0"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376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Grafické nadstavby MS-DOS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ts val="3500"/>
              </a:lnSpc>
              <a:tabLst/>
            </a:pP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Pouze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příkazový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řád</a:t>
            </a:r>
            <a:r>
              <a:rPr lang="cs-CZ" altLang="zh-CN" dirty="0" err="1" smtClean="0">
                <a:latin typeface="Times New Roman" pitchFamily="18" charset="0"/>
                <a:cs typeface="Times New Roman" pitchFamily="18" charset="0"/>
              </a:rPr>
              <a:t>ek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500"/>
              </a:lnSpc>
              <a:tabLst/>
            </a:pP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Vznikají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grafické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nadstavby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3500"/>
              </a:lnSpc>
            </a:pPr>
            <a:r>
              <a:rPr lang="cs-CZ" altLang="zh-CN" dirty="0" err="1" smtClean="0">
                <a:latin typeface="Times New Roman" pitchFamily="18" charset="0"/>
                <a:cs typeface="Times New Roman" pitchFamily="18" charset="0"/>
              </a:rPr>
              <a:t>Dos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Shell</a:t>
            </a:r>
          </a:p>
          <a:p>
            <a:pPr lvl="2">
              <a:lnSpc>
                <a:spcPts val="3500"/>
              </a:lnSpc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Součástí MS DOS od verze 4.0</a:t>
            </a:r>
          </a:p>
          <a:p>
            <a:pPr lvl="1">
              <a:lnSpc>
                <a:spcPts val="3500"/>
              </a:lnSpc>
            </a:pPr>
            <a:r>
              <a:rPr lang="cs-CZ" altLang="zh-CN" dirty="0" err="1" smtClean="0">
                <a:latin typeface="Times New Roman" pitchFamily="18" charset="0"/>
                <a:cs typeface="Times New Roman" pitchFamily="18" charset="0"/>
              </a:rPr>
              <a:t>InView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3500"/>
              </a:lnSpc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Windows</a:t>
            </a:r>
          </a:p>
          <a:p>
            <a:pPr>
              <a:lnSpc>
                <a:spcPts val="3500"/>
              </a:lnSpc>
              <a:tabLst/>
            </a:pP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048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Windows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Ohlášení vývoje 1983</a:t>
            </a:r>
          </a:p>
          <a:p>
            <a:r>
              <a:rPr lang="cs-CZ" dirty="0" smtClean="0"/>
              <a:t>První verze v roce 1985</a:t>
            </a:r>
          </a:p>
          <a:p>
            <a:r>
              <a:rPr lang="cs-CZ" dirty="0" err="1" smtClean="0"/>
              <a:t>MacOS</a:t>
            </a:r>
            <a:r>
              <a:rPr lang="cs-CZ" dirty="0" smtClean="0"/>
              <a:t> byl už v roce 1984</a:t>
            </a:r>
          </a:p>
          <a:p>
            <a:r>
              <a:rPr lang="cs-CZ" dirty="0" smtClean="0"/>
              <a:t>První verze Windows 1.0 byla grafickou nadstavbou pro DOS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898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Windows 3.11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ts val="3100"/>
              </a:lnSpc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1992 -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Verze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3.1 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pro pracovní skupiny</a:t>
            </a:r>
          </a:p>
          <a:p>
            <a:pPr lvl="1">
              <a:lnSpc>
                <a:spcPts val="3100"/>
              </a:lnSpc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ntegrovan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á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podpor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peer-to-peer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sítě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500"/>
              </a:lnSpc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1993 -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Verze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3.11 </a:t>
            </a:r>
            <a:endParaRPr lang="cs-CZ" altLang="zh-CN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3500"/>
              </a:lnSpc>
            </a:pPr>
            <a:r>
              <a:rPr lang="cs-CZ" altLang="zh-CN" dirty="0" err="1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ětší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rozšíření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2800"/>
              </a:lnSpc>
            </a:pPr>
            <a:r>
              <a:rPr lang="cs-CZ" altLang="zh-CN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nadné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sdílení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souborů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síti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3500"/>
              </a:lnSpc>
            </a:pP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Obsahovaly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první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Microsoft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cs-CZ" altLang="zh-CN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>
              <a:lnSpc>
                <a:spcPts val="3500"/>
              </a:lnSpc>
            </a:pP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jeden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běžný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počítač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se mohl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chovat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jako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poštovní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server a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ostatní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něm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četli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posílali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poštu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216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Windows 95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46638"/>
          </a:xfrm>
        </p:spPr>
        <p:txBody>
          <a:bodyPr>
            <a:normAutofit/>
          </a:bodyPr>
          <a:lstStyle/>
          <a:p>
            <a:pPr>
              <a:lnSpc>
                <a:spcPts val="3100"/>
              </a:lnSpc>
              <a:spcBef>
                <a:spcPts val="600"/>
              </a:spcBef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Nové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grafické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rozhraní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využív</a:t>
            </a:r>
            <a:r>
              <a:rPr lang="cs-CZ" altLang="zh-CN" dirty="0" err="1" smtClean="0">
                <a:latin typeface="Times New Roman" pitchFamily="18" charset="0"/>
                <a:cs typeface="Times New Roman" pitchFamily="18" charset="0"/>
              </a:rPr>
              <a:t>ané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až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dodne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800"/>
              </a:lnSpc>
              <a:spcBef>
                <a:spcPts val="600"/>
              </a:spcBef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trh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srpnu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1995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800"/>
              </a:lnSpc>
              <a:spcBef>
                <a:spcPts val="600"/>
              </a:spcBef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oprvé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integrovan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podporu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TCP/IP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(internet protokol)</a:t>
            </a:r>
          </a:p>
          <a:p>
            <a:pPr>
              <a:lnSpc>
                <a:spcPts val="2600"/>
              </a:lnSpc>
              <a:spcBef>
                <a:spcPts val="600"/>
              </a:spcBef>
              <a:tabLst/>
            </a:pP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Vylepšil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souborový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systém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(FAT32)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, multitasking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600"/>
              </a:lnSpc>
              <a:spcBef>
                <a:spcPts val="600"/>
              </a:spcBef>
              <a:tabLst/>
            </a:pPr>
            <a:r>
              <a:rPr lang="cs-CZ" altLang="zh-CN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lug-and-play</a:t>
            </a:r>
            <a:endParaRPr lang="cs-CZ" altLang="zh-CN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600"/>
              </a:lnSpc>
              <a:spcBef>
                <a:spcPts val="600"/>
              </a:spcBef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řipojování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síti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přes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modem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200"/>
              </a:lnSpc>
              <a:spcBef>
                <a:spcPts val="600"/>
              </a:spcBef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Bez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internetov</a:t>
            </a:r>
            <a:r>
              <a:rPr lang="cs-CZ" altLang="zh-CN" dirty="0" err="1" smtClean="0">
                <a:latin typeface="Times New Roman" pitchFamily="18" charset="0"/>
                <a:cs typeface="Times New Roman" pitchFamily="18" charset="0"/>
              </a:rPr>
              <a:t>ého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prohlížeč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200"/>
              </a:lnSpc>
              <a:spcBef>
                <a:spcPts val="600"/>
              </a:spcBef>
              <a:tabLst/>
            </a:pP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DirectX 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herní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platforma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17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Windows 98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ts val="3100"/>
              </a:lnSpc>
              <a:tabLst/>
            </a:pP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červnu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1998 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aktualizovaná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verze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95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100"/>
              </a:lnSpc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odpor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3100"/>
              </a:lnSpc>
            </a:pP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DVD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mechanik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3100"/>
              </a:lnSpc>
            </a:pP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USB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3100"/>
              </a:lnSpc>
            </a:pP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AGP</a:t>
            </a:r>
            <a:endParaRPr lang="cs-CZ" altLang="zh-CN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3100"/>
              </a:lnSpc>
            </a:pP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FireWire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ts val="3800"/>
              </a:lnSpc>
              <a:tabLst/>
            </a:pP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Podporovány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systémy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více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monitory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800"/>
              </a:lnSpc>
              <a:tabLst/>
            </a:pP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Přímo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systému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byl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také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Explorer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4.0.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22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Windows ME, 2000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75238"/>
          </a:xfrm>
        </p:spPr>
        <p:txBody>
          <a:bodyPr>
            <a:normAutofit fontScale="92500"/>
          </a:bodyPr>
          <a:lstStyle/>
          <a:p>
            <a:pPr>
              <a:lnSpc>
                <a:spcPts val="2600"/>
              </a:lnSpc>
              <a:tabLst/>
            </a:pP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Windows Millennium Edition 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2600"/>
              </a:lnSpc>
            </a:pP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roce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pPr lvl="1">
              <a:lnSpc>
                <a:spcPts val="2600"/>
              </a:lnSpc>
            </a:pPr>
            <a:r>
              <a:rPr lang="cs-CZ" altLang="zh-CN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oslední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operační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systém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vycházející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z Windows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95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2600"/>
              </a:lnSpc>
            </a:pPr>
            <a:r>
              <a:rPr lang="cs-CZ" altLang="zh-CN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amaskování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MS-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DOSu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2600"/>
              </a:lnSpc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Přidán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Movie 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Maker a Media Player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2600"/>
              </a:lnSpc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espolehliv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é</a:t>
            </a:r>
          </a:p>
          <a:p>
            <a:pPr>
              <a:lnSpc>
                <a:spcPts val="26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Windows 2000</a:t>
            </a:r>
          </a:p>
          <a:p>
            <a:pPr lvl="1">
              <a:lnSpc>
                <a:spcPts val="2800"/>
              </a:lnSpc>
            </a:pP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Interní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číslo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verze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je NT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5.0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3400"/>
              </a:lnSpc>
            </a:pP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Cílem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verze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2000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bylo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nahradit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platformu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NT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9X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ve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firemním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domácím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prostředí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2800"/>
              </a:lnSpc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odpor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pro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moderní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hardware: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Firewire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infraporty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USB,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bezdrátové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sítě</a:t>
            </a:r>
            <a:r>
              <a:rPr lang="cs-CZ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aj.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6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185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Windows XP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46638"/>
          </a:xfrm>
        </p:spPr>
        <p:txBody>
          <a:bodyPr>
            <a:normAutofit/>
          </a:bodyPr>
          <a:lstStyle/>
          <a:p>
            <a:pPr>
              <a:lnSpc>
                <a:spcPts val="2600"/>
              </a:lnSpc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Představené v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říjnu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2001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600"/>
              </a:lnSpc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Kódové jméno </a:t>
            </a:r>
            <a:r>
              <a:rPr lang="cs-CZ" i="1" dirty="0" err="1">
                <a:latin typeface="Times New Roman" pitchFamily="18" charset="0"/>
                <a:cs typeface="Times New Roman" pitchFamily="18" charset="0"/>
              </a:rPr>
              <a:t>Whistler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600"/>
              </a:lnSpc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Prodej ukončen v roce 2008</a:t>
            </a:r>
          </a:p>
          <a:p>
            <a:pPr>
              <a:lnSpc>
                <a:spcPts val="2600"/>
              </a:lnSpc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2014 končí podpora od Microsoftu v podobě bezpečnostních aktualizací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2600"/>
              </a:lnSpc>
              <a:tabLst/>
            </a:pP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Nejrozšířenější a nejspolehlivější operační systém</a:t>
            </a:r>
            <a:endParaRPr lang="en-US" altLang="zh-CN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200"/>
              </a:lnSpc>
              <a:tabLst/>
            </a:pPr>
            <a:r>
              <a:rPr lang="cs-CZ" altLang="zh-CN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abízí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vylepšenou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podporu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pro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starší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hry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aplikace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které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měly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problémy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chodem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NT</a:t>
            </a:r>
            <a:r>
              <a:rPr lang="cs-CZ" altLang="zh-C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dirty="0" err="1" smtClean="0">
                <a:latin typeface="Times New Roman" pitchFamily="18" charset="0"/>
                <a:cs typeface="Times New Roman" pitchFamily="18" charset="0"/>
              </a:rPr>
              <a:t>platformě</a:t>
            </a:r>
            <a:endParaRPr lang="cs-CZ" altLang="zh-C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200"/>
              </a:lnSpc>
              <a:tabLst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Tři aktualizační balíčky</a:t>
            </a:r>
          </a:p>
          <a:p>
            <a:pPr lvl="1">
              <a:lnSpc>
                <a:spcPts val="32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Service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Pack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1-3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898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Windows Vista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ledna 2007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Kódové jméno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Longhorn</a:t>
            </a:r>
            <a:endParaRPr lang="cs-CZ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Vista = výhled, rozhled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Původně mezikrok mezi Windows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Xp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Windows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Vienna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(dnes Windows 7)</a:t>
            </a:r>
          </a:p>
          <a:p>
            <a:pPr>
              <a:lnSpc>
                <a:spcPts val="3100"/>
              </a:lnSpc>
              <a:tabLst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Přepracované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grafické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rozhraní (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Aero)</a:t>
            </a:r>
          </a:p>
          <a:p>
            <a:pPr lvl="1">
              <a:lnSpc>
                <a:spcPts val="31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Využívá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počítačovou 3D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grafiku</a:t>
            </a:r>
          </a:p>
          <a:p>
            <a:pPr lvl="1">
              <a:lnSpc>
                <a:spcPts val="31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Podporuje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průhlednost oken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nabídek</a:t>
            </a:r>
          </a:p>
          <a:p>
            <a:pPr lvl="1">
              <a:lnSpc>
                <a:spcPts val="31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Trojrozměrné animace</a:t>
            </a:r>
          </a:p>
          <a:p>
            <a:pPr lvl="1">
              <a:lnSpc>
                <a:spcPts val="31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Ikonky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přizpůsobené vyšším rozlišením apod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5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Windows 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října 2009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Kódové jméno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Vienna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Cílem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 jeho plná kompatibilita s existujícími ovladači zařízení, aplikací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hardwaru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Řada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změn proti předchozím verzím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Windows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Vyhledávání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naha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 rychlejší nastartování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systému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Podpora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vícejádrových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procesorů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Rozpoznávání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řeči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rukopisu (Rozpoznávání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rukopisu na rozdíl od rozpoznávání řeči podporuje 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češtinu)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06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Windows 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9903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Uveden do prodeje v říjnu 2012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Podpora dotykových displejů =&gt; Nové grafické rozhraní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Metro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Novinky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Nový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správce úloh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Podpora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USB 3.0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Integrace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 Xbox Live</a:t>
            </a:r>
          </a:p>
          <a:p>
            <a:pPr lvl="1"/>
            <a:r>
              <a:rPr lang="cs-CZ" dirty="0">
                <a:latin typeface="Times New Roman" pitchFamily="18" charset="0"/>
                <a:cs typeface="Times New Roman" pitchFamily="18" charset="0"/>
              </a:rPr>
              <a:t>Windows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Store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jako jediná možnost nákupu a stahování Metro aplikací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Rychlejší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spouštění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načítání systému</a:t>
            </a:r>
          </a:p>
          <a:p>
            <a:pPr lvl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Klasické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textové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menu nahrazeno vysouvací nabídkou pod názvem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Ribbon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68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71600"/>
            <a:ext cx="8686800" cy="5181600"/>
          </a:xfrm>
        </p:spPr>
        <p:txBody>
          <a:bodyPr>
            <a:normAutofit fontScale="40000" lnSpcReduction="20000"/>
          </a:bodyPr>
          <a:lstStyle/>
          <a:p>
            <a:r>
              <a:rPr lang="en-US" sz="4000" dirty="0"/>
              <a:t>MS-DOS. In: </a:t>
            </a:r>
            <a:r>
              <a:rPr lang="en-US" sz="4000" i="1" dirty="0"/>
              <a:t>Wikipedia: the free encyclopedia</a:t>
            </a:r>
            <a:r>
              <a:rPr lang="en-US" sz="4000" dirty="0"/>
              <a:t> [online]. San Francisco (CA): Wikimedia Foundation, 2001-2012 [cit. </a:t>
            </a:r>
            <a:r>
              <a:rPr lang="en-US" sz="4000" dirty="0" smtClean="0"/>
              <a:t>201</a:t>
            </a:r>
            <a:r>
              <a:rPr lang="cs-CZ" sz="4000" dirty="0" smtClean="0"/>
              <a:t>2</a:t>
            </a:r>
            <a:r>
              <a:rPr lang="en-US" sz="4000" dirty="0" smtClean="0"/>
              <a:t>-1</a:t>
            </a:r>
            <a:r>
              <a:rPr lang="cs-CZ" sz="4000" dirty="0" smtClean="0"/>
              <a:t>0</a:t>
            </a:r>
            <a:r>
              <a:rPr lang="en-US" sz="4000" dirty="0" smtClean="0"/>
              <a:t>-1</a:t>
            </a:r>
            <a:r>
              <a:rPr lang="cs-CZ" sz="4000" dirty="0" smtClean="0"/>
              <a:t>1</a:t>
            </a:r>
            <a:r>
              <a:rPr lang="en-US" sz="4000" dirty="0" smtClean="0"/>
              <a:t>]. </a:t>
            </a:r>
            <a:r>
              <a:rPr lang="en-US" sz="4000" dirty="0" err="1"/>
              <a:t>Dostupné</a:t>
            </a:r>
            <a:r>
              <a:rPr lang="en-US" sz="4000" dirty="0"/>
              <a:t> z: </a:t>
            </a:r>
            <a:r>
              <a:rPr lang="en-US" sz="4000" dirty="0">
                <a:hlinkClick r:id="rId2"/>
              </a:rPr>
              <a:t>http://</a:t>
            </a:r>
            <a:r>
              <a:rPr lang="en-US" sz="4000" dirty="0" smtClean="0">
                <a:hlinkClick r:id="rId2"/>
              </a:rPr>
              <a:t>cs.wikipedia.org/wiki/MS-DOS</a:t>
            </a:r>
            <a:endParaRPr lang="cs-CZ" sz="4000" dirty="0"/>
          </a:p>
          <a:p>
            <a:r>
              <a:rPr lang="cs-CZ" sz="4000" dirty="0"/>
              <a:t>Microsoft Windows. In: </a:t>
            </a:r>
            <a:r>
              <a:rPr lang="cs-CZ" sz="4000" i="1" dirty="0" err="1"/>
              <a:t>Wikipedia</a:t>
            </a:r>
            <a:r>
              <a:rPr lang="cs-CZ" sz="4000" i="1" dirty="0"/>
              <a:t>: </a:t>
            </a:r>
            <a:r>
              <a:rPr lang="cs-CZ" sz="4000" i="1" dirty="0" err="1"/>
              <a:t>the</a:t>
            </a:r>
            <a:r>
              <a:rPr lang="cs-CZ" sz="4000" i="1" dirty="0"/>
              <a:t> free </a:t>
            </a:r>
            <a:r>
              <a:rPr lang="cs-CZ" sz="4000" i="1" dirty="0" err="1"/>
              <a:t>encyclopedia</a:t>
            </a:r>
            <a:r>
              <a:rPr lang="cs-CZ" sz="4000" dirty="0"/>
              <a:t> [online]. San Francisco (CA): </a:t>
            </a:r>
            <a:r>
              <a:rPr lang="cs-CZ" sz="4000" dirty="0" err="1"/>
              <a:t>Wikimedia</a:t>
            </a:r>
            <a:r>
              <a:rPr lang="cs-CZ" sz="4000" dirty="0"/>
              <a:t> </a:t>
            </a:r>
            <a:r>
              <a:rPr lang="cs-CZ" sz="4000" dirty="0" err="1"/>
              <a:t>Foundation</a:t>
            </a:r>
            <a:r>
              <a:rPr lang="cs-CZ" sz="4000" dirty="0"/>
              <a:t>, 2001-2012 [cit. </a:t>
            </a:r>
            <a:r>
              <a:rPr lang="en-US" sz="4000" dirty="0"/>
              <a:t>201</a:t>
            </a:r>
            <a:r>
              <a:rPr lang="cs-CZ" sz="4000" dirty="0"/>
              <a:t>2</a:t>
            </a:r>
            <a:r>
              <a:rPr lang="en-US" sz="4000" dirty="0"/>
              <a:t>-1</a:t>
            </a:r>
            <a:r>
              <a:rPr lang="cs-CZ" sz="4000" dirty="0"/>
              <a:t>0</a:t>
            </a:r>
            <a:r>
              <a:rPr lang="en-US" sz="4000" dirty="0"/>
              <a:t>-1</a:t>
            </a:r>
            <a:r>
              <a:rPr lang="cs-CZ" sz="4000" dirty="0"/>
              <a:t>1]. Dostupné z: </a:t>
            </a:r>
            <a:r>
              <a:rPr lang="cs-CZ" sz="4000" dirty="0">
                <a:hlinkClick r:id="rId3"/>
              </a:rPr>
              <a:t>http://</a:t>
            </a:r>
            <a:r>
              <a:rPr lang="cs-CZ" sz="4000" dirty="0" smtClean="0">
                <a:hlinkClick r:id="rId3"/>
              </a:rPr>
              <a:t>cs.wikipedia.org/wiki/Windows</a:t>
            </a:r>
            <a:endParaRPr lang="cs-CZ" sz="4000" dirty="0" smtClean="0"/>
          </a:p>
          <a:p>
            <a:r>
              <a:rPr lang="en-US" sz="4000" dirty="0"/>
              <a:t>Windows 95. In: </a:t>
            </a:r>
            <a:r>
              <a:rPr lang="en-US" sz="4000" i="1" dirty="0"/>
              <a:t>Wikipedia: the free encyclopedia</a:t>
            </a:r>
            <a:r>
              <a:rPr lang="en-US" sz="4000" dirty="0"/>
              <a:t> [online]. San Francisco (CA): Wikimedia Foundation, 2001-2012 [cit. 201</a:t>
            </a:r>
            <a:r>
              <a:rPr lang="cs-CZ" sz="4000" dirty="0"/>
              <a:t>2</a:t>
            </a:r>
            <a:r>
              <a:rPr lang="en-US" sz="4000" dirty="0"/>
              <a:t>-1</a:t>
            </a:r>
            <a:r>
              <a:rPr lang="cs-CZ" sz="4000" dirty="0"/>
              <a:t>0</a:t>
            </a:r>
            <a:r>
              <a:rPr lang="en-US" sz="4000" dirty="0"/>
              <a:t>-1</a:t>
            </a:r>
            <a:r>
              <a:rPr lang="cs-CZ" sz="4000" dirty="0"/>
              <a:t>1</a:t>
            </a:r>
            <a:r>
              <a:rPr lang="en-US" sz="4000" dirty="0" smtClean="0"/>
              <a:t>]. </a:t>
            </a:r>
            <a:r>
              <a:rPr lang="en-US" sz="4000" dirty="0" err="1"/>
              <a:t>Dostupné</a:t>
            </a:r>
            <a:r>
              <a:rPr lang="en-US" sz="4000" dirty="0"/>
              <a:t> z: </a:t>
            </a:r>
            <a:r>
              <a:rPr lang="en-US" sz="4000" dirty="0">
                <a:hlinkClick r:id="rId4"/>
              </a:rPr>
              <a:t>http://</a:t>
            </a:r>
            <a:r>
              <a:rPr lang="en-US" sz="4000" dirty="0" smtClean="0">
                <a:hlinkClick r:id="rId4"/>
              </a:rPr>
              <a:t>cs.wikipedia.org/wiki/Windows_95</a:t>
            </a:r>
            <a:endParaRPr lang="cs-CZ" sz="4000" dirty="0" smtClean="0"/>
          </a:p>
          <a:p>
            <a:r>
              <a:rPr lang="en-US" sz="4000" dirty="0"/>
              <a:t>Windows 98. In: </a:t>
            </a:r>
            <a:r>
              <a:rPr lang="en-US" sz="4000" i="1" dirty="0"/>
              <a:t>Wikipedia: the free encyclopedia</a:t>
            </a:r>
            <a:r>
              <a:rPr lang="en-US" sz="4000" dirty="0"/>
              <a:t> [online]. San Francisco (CA): Wikimedia Foundation, 2001-2012 [cit. 201</a:t>
            </a:r>
            <a:r>
              <a:rPr lang="cs-CZ" sz="4000" dirty="0"/>
              <a:t>2</a:t>
            </a:r>
            <a:r>
              <a:rPr lang="en-US" sz="4000" dirty="0"/>
              <a:t>-1</a:t>
            </a:r>
            <a:r>
              <a:rPr lang="cs-CZ" sz="4000" dirty="0"/>
              <a:t>0</a:t>
            </a:r>
            <a:r>
              <a:rPr lang="en-US" sz="4000" dirty="0"/>
              <a:t>-1</a:t>
            </a:r>
            <a:r>
              <a:rPr lang="cs-CZ" sz="4000" dirty="0"/>
              <a:t>1</a:t>
            </a:r>
            <a:r>
              <a:rPr lang="en-US" sz="4000" dirty="0" smtClean="0"/>
              <a:t>]. </a:t>
            </a:r>
            <a:r>
              <a:rPr lang="en-US" sz="4000" dirty="0" err="1"/>
              <a:t>Dostupné</a:t>
            </a:r>
            <a:r>
              <a:rPr lang="en-US" sz="4000" dirty="0"/>
              <a:t> z: </a:t>
            </a:r>
            <a:r>
              <a:rPr lang="en-US" sz="4000" dirty="0">
                <a:hlinkClick r:id="rId5"/>
              </a:rPr>
              <a:t>http://</a:t>
            </a:r>
            <a:r>
              <a:rPr lang="en-US" sz="4000" dirty="0" smtClean="0">
                <a:hlinkClick r:id="rId5"/>
              </a:rPr>
              <a:t>cs.wikipedia.org/wiki/Windows_98</a:t>
            </a:r>
            <a:endParaRPr lang="cs-CZ" sz="4000" dirty="0" smtClean="0"/>
          </a:p>
          <a:p>
            <a:r>
              <a:rPr lang="en-US" sz="4000" dirty="0"/>
              <a:t>Windows XP. In: </a:t>
            </a:r>
            <a:r>
              <a:rPr lang="en-US" sz="4000" i="1" dirty="0"/>
              <a:t>Wikipedia: the free encyclopedia</a:t>
            </a:r>
            <a:r>
              <a:rPr lang="en-US" sz="4000" dirty="0"/>
              <a:t> [online]. San Francisco (CA): Wikimedia Foundation, 2001-2012 [cit. 201</a:t>
            </a:r>
            <a:r>
              <a:rPr lang="cs-CZ" sz="4000" dirty="0"/>
              <a:t>2</a:t>
            </a:r>
            <a:r>
              <a:rPr lang="en-US" sz="4000" dirty="0"/>
              <a:t>-1</a:t>
            </a:r>
            <a:r>
              <a:rPr lang="cs-CZ" sz="4000" dirty="0"/>
              <a:t>0</a:t>
            </a:r>
            <a:r>
              <a:rPr lang="en-US" sz="4000" dirty="0"/>
              <a:t>-1</a:t>
            </a:r>
            <a:r>
              <a:rPr lang="cs-CZ" sz="4000" dirty="0"/>
              <a:t>1</a:t>
            </a:r>
            <a:r>
              <a:rPr lang="en-US" sz="4000" dirty="0" smtClean="0"/>
              <a:t>]. </a:t>
            </a:r>
            <a:r>
              <a:rPr lang="en-US" sz="4000" dirty="0" err="1"/>
              <a:t>Dostupné</a:t>
            </a:r>
            <a:r>
              <a:rPr lang="en-US" sz="4000" dirty="0"/>
              <a:t> z: </a:t>
            </a:r>
            <a:r>
              <a:rPr lang="en-US" sz="4000" dirty="0">
                <a:hlinkClick r:id="rId6"/>
              </a:rPr>
              <a:t>http://</a:t>
            </a:r>
            <a:r>
              <a:rPr lang="en-US" sz="4000" dirty="0" smtClean="0">
                <a:hlinkClick r:id="rId6"/>
              </a:rPr>
              <a:t>cs.wikipedia.org/wiki/Windows_XP</a:t>
            </a:r>
            <a:endParaRPr lang="cs-CZ" sz="4000" dirty="0" smtClean="0"/>
          </a:p>
          <a:p>
            <a:r>
              <a:rPr lang="cs-CZ" sz="4000" dirty="0"/>
              <a:t>Windows Vista. In: </a:t>
            </a:r>
            <a:r>
              <a:rPr lang="cs-CZ" sz="4000" i="1" dirty="0" err="1"/>
              <a:t>Wikipedia</a:t>
            </a:r>
            <a:r>
              <a:rPr lang="cs-CZ" sz="4000" i="1" dirty="0"/>
              <a:t>: </a:t>
            </a:r>
            <a:r>
              <a:rPr lang="cs-CZ" sz="4000" i="1" dirty="0" err="1"/>
              <a:t>the</a:t>
            </a:r>
            <a:r>
              <a:rPr lang="cs-CZ" sz="4000" i="1" dirty="0"/>
              <a:t> free </a:t>
            </a:r>
            <a:r>
              <a:rPr lang="cs-CZ" sz="4000" i="1" dirty="0" err="1"/>
              <a:t>encyclopedia</a:t>
            </a:r>
            <a:r>
              <a:rPr lang="cs-CZ" sz="4000" dirty="0"/>
              <a:t> [online]. San Francisco (CA): </a:t>
            </a:r>
            <a:r>
              <a:rPr lang="cs-CZ" sz="4000" dirty="0" err="1"/>
              <a:t>Wikimedia</a:t>
            </a:r>
            <a:r>
              <a:rPr lang="cs-CZ" sz="4000" dirty="0"/>
              <a:t> </a:t>
            </a:r>
            <a:r>
              <a:rPr lang="cs-CZ" sz="4000" dirty="0" err="1"/>
              <a:t>Foundation</a:t>
            </a:r>
            <a:r>
              <a:rPr lang="cs-CZ" sz="4000" dirty="0"/>
              <a:t>, 2001-2012 [cit. </a:t>
            </a:r>
            <a:r>
              <a:rPr lang="en-US" sz="4000" dirty="0"/>
              <a:t>201</a:t>
            </a:r>
            <a:r>
              <a:rPr lang="cs-CZ" sz="4000" dirty="0"/>
              <a:t>2</a:t>
            </a:r>
            <a:r>
              <a:rPr lang="en-US" sz="4000" dirty="0"/>
              <a:t>-1</a:t>
            </a:r>
            <a:r>
              <a:rPr lang="cs-CZ" sz="4000" dirty="0"/>
              <a:t>0</a:t>
            </a:r>
            <a:r>
              <a:rPr lang="en-US" sz="4000" dirty="0"/>
              <a:t>-1</a:t>
            </a:r>
            <a:r>
              <a:rPr lang="cs-CZ" sz="4000" dirty="0"/>
              <a:t>1]. Dostupné z: </a:t>
            </a:r>
            <a:r>
              <a:rPr lang="cs-CZ" sz="4000" dirty="0">
                <a:hlinkClick r:id="rId7"/>
              </a:rPr>
              <a:t>http://</a:t>
            </a:r>
            <a:r>
              <a:rPr lang="cs-CZ" sz="4000" dirty="0" smtClean="0">
                <a:hlinkClick r:id="rId7"/>
              </a:rPr>
              <a:t>cs.wikipedia.org/wiki/Windows_Vista</a:t>
            </a:r>
            <a:endParaRPr lang="cs-CZ" sz="4000" dirty="0" smtClean="0"/>
          </a:p>
          <a:p>
            <a:r>
              <a:rPr lang="en-US" sz="4000" dirty="0"/>
              <a:t>Windows 7. In: </a:t>
            </a:r>
            <a:r>
              <a:rPr lang="en-US" sz="4000" i="1" dirty="0"/>
              <a:t>Wikipedia: the free encyclopedia</a:t>
            </a:r>
            <a:r>
              <a:rPr lang="en-US" sz="4000" dirty="0"/>
              <a:t> [online]. San Francisco (CA): Wikimedia Foundation, 2001-2012 [cit. 201</a:t>
            </a:r>
            <a:r>
              <a:rPr lang="cs-CZ" sz="4000" dirty="0"/>
              <a:t>2</a:t>
            </a:r>
            <a:r>
              <a:rPr lang="en-US" sz="4000" dirty="0"/>
              <a:t>-1</a:t>
            </a:r>
            <a:r>
              <a:rPr lang="cs-CZ" sz="4000" dirty="0"/>
              <a:t>0</a:t>
            </a:r>
            <a:r>
              <a:rPr lang="en-US" sz="4000" dirty="0"/>
              <a:t>-1</a:t>
            </a:r>
            <a:r>
              <a:rPr lang="cs-CZ" sz="4000" dirty="0"/>
              <a:t>1</a:t>
            </a:r>
            <a:r>
              <a:rPr lang="en-US" sz="4000" dirty="0" smtClean="0"/>
              <a:t>]. </a:t>
            </a:r>
            <a:r>
              <a:rPr lang="en-US" sz="4000" dirty="0" err="1"/>
              <a:t>Dostupné</a:t>
            </a:r>
            <a:r>
              <a:rPr lang="en-US" sz="4000" dirty="0"/>
              <a:t> z: </a:t>
            </a:r>
            <a:r>
              <a:rPr lang="en-US" sz="4000" dirty="0">
                <a:hlinkClick r:id="rId8"/>
              </a:rPr>
              <a:t>http://</a:t>
            </a:r>
            <a:r>
              <a:rPr lang="en-US" sz="4000" dirty="0" smtClean="0">
                <a:hlinkClick r:id="rId8"/>
              </a:rPr>
              <a:t>cs.wikipedia.org/wiki/Windows_7</a:t>
            </a:r>
            <a:endParaRPr lang="cs-CZ" sz="4000" dirty="0" smtClean="0"/>
          </a:p>
          <a:p>
            <a:r>
              <a:rPr lang="en-US" sz="4000" dirty="0"/>
              <a:t>Windows 8. In: </a:t>
            </a:r>
            <a:r>
              <a:rPr lang="en-US" sz="4000" i="1" dirty="0"/>
              <a:t>Wikipedia: the free encyclopedia</a:t>
            </a:r>
            <a:r>
              <a:rPr lang="en-US" sz="4000" dirty="0"/>
              <a:t> [online]. San Francisco (CA): Wikimedia Foundation, 2001-2012 [cit. 201</a:t>
            </a:r>
            <a:r>
              <a:rPr lang="cs-CZ" sz="4000" dirty="0"/>
              <a:t>2</a:t>
            </a:r>
            <a:r>
              <a:rPr lang="en-US" sz="4000" dirty="0"/>
              <a:t>-1</a:t>
            </a:r>
            <a:r>
              <a:rPr lang="cs-CZ" sz="4000" dirty="0"/>
              <a:t>0</a:t>
            </a:r>
            <a:r>
              <a:rPr lang="en-US" sz="4000" dirty="0"/>
              <a:t>-1</a:t>
            </a:r>
            <a:r>
              <a:rPr lang="cs-CZ" sz="4000" dirty="0"/>
              <a:t>1</a:t>
            </a:r>
            <a:r>
              <a:rPr lang="en-US" sz="4000" dirty="0" smtClean="0"/>
              <a:t>]. </a:t>
            </a:r>
            <a:r>
              <a:rPr lang="en-US" sz="4000" dirty="0" err="1"/>
              <a:t>Dostupné</a:t>
            </a:r>
            <a:r>
              <a:rPr lang="en-US" sz="4000" dirty="0"/>
              <a:t> z: </a:t>
            </a:r>
            <a:r>
              <a:rPr lang="en-US" sz="4000" dirty="0">
                <a:hlinkClick r:id="rId9"/>
              </a:rPr>
              <a:t>http://</a:t>
            </a:r>
            <a:r>
              <a:rPr lang="en-US" sz="4000" dirty="0" smtClean="0">
                <a:hlinkClick r:id="rId9"/>
              </a:rPr>
              <a:t>cs.wikipedia.org/wiki/Windows_8</a:t>
            </a:r>
            <a:endParaRPr lang="cs-CZ" sz="4000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0350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262</TotalTime>
  <Words>983</Words>
  <Application>Microsoft Office PowerPoint</Application>
  <PresentationFormat>Předvádění na obrazovce (4:3)</PresentationFormat>
  <Paragraphs>147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Cesta</vt:lpstr>
      <vt:lpstr>Prezentace aplikace PowerPoint</vt:lpstr>
      <vt:lpstr>Operační systémy firmy Microsoft</vt:lpstr>
      <vt:lpstr>Obsah</vt:lpstr>
      <vt:lpstr>MS-DOS</vt:lpstr>
      <vt:lpstr>Verze MS-DOS</vt:lpstr>
      <vt:lpstr>Grafické nadstavby MS-DOS</vt:lpstr>
      <vt:lpstr>Windows</vt:lpstr>
      <vt:lpstr>Windows 3.11</vt:lpstr>
      <vt:lpstr>Windows 95</vt:lpstr>
      <vt:lpstr>Windows 98</vt:lpstr>
      <vt:lpstr>Windows ME, 2000</vt:lpstr>
      <vt:lpstr>Windows XP</vt:lpstr>
      <vt:lpstr>Windows Vista</vt:lpstr>
      <vt:lpstr>Windows 7</vt:lpstr>
      <vt:lpstr>Windows 8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Kotli</dc:creator>
  <cp:lastModifiedBy>Mirda Kotli</cp:lastModifiedBy>
  <cp:revision>35</cp:revision>
  <dcterms:created xsi:type="dcterms:W3CDTF">2006-08-16T00:00:00Z</dcterms:created>
  <dcterms:modified xsi:type="dcterms:W3CDTF">2013-01-27T18:23:23Z</dcterms:modified>
</cp:coreProperties>
</file>