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8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66" r:id="rId19"/>
    <p:sldId id="269" r:id="rId20"/>
    <p:sldId id="25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2"/>
            <a:ext cx="8229600" cy="5410200"/>
          </a:xfrm>
        </p:spPr>
        <p:txBody>
          <a:bodyPr lIns="82936" tIns="41469" rIns="82936" bIns="41469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003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l" eaLnBrk="1" latinLnBrk="0" hangingPunct="1"/>
            <a:fld id="{74CBEAF9-9E58-4CC8-A6FF-6DD8A58DEEA4}" type="datetimeFigureOut">
              <a:rPr lang="en-US" smtClean="0"/>
              <a:pPr algn="l" eaLnBrk="1" latinLnBrk="0" hangingPunct="1"/>
              <a:t>1/27/2013</a:t>
            </a:fld>
            <a:endParaRPr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ive.cz/bleskovky/logo-applu-neni-jen-jablko-ale-soustava-zalozena-na-fibonacciho-rade/sc-4-a-165492/default.asp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HhsWzJo2sN4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cbook_white_redjar_20060603.jpg" TargetMode="External"/><Relationship Id="rId13" Type="http://schemas.openxmlformats.org/officeDocument/2006/relationships/image" Target="../media/image3.png"/><Relationship Id="rId3" Type="http://schemas.openxmlformats.org/officeDocument/2006/relationships/hyperlink" Target="http://en.wikipedia.org/wiki/File:Steve_Jobs_with_the_Apple_iPad_no_logo_(cropped).jpg" TargetMode="External"/><Relationship Id="rId7" Type="http://schemas.openxmlformats.org/officeDocument/2006/relationships/hyperlink" Target="http://cs.wikipedia.org/wiki/Soubor:Macintosh_128k_transparency.png" TargetMode="External"/><Relationship Id="rId12" Type="http://schemas.openxmlformats.org/officeDocument/2006/relationships/hyperlink" Target="http://cs.wikipedia.org/wiki/Soubor:IPad-02.jpg" TargetMode="External"/><Relationship Id="rId2" Type="http://schemas.openxmlformats.org/officeDocument/2006/relationships/hyperlink" Target="http://cs.wikipedia.org/wiki/Soubor:Steve_Woznia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pple_Lisa.jpg" TargetMode="External"/><Relationship Id="rId11" Type="http://schemas.openxmlformats.org/officeDocument/2006/relationships/hyperlink" Target="http://cs.wikipedia.org/wiki/Soubor:IPhone_5.png" TargetMode="External"/><Relationship Id="rId5" Type="http://schemas.openxmlformats.org/officeDocument/2006/relationships/hyperlink" Target="http://cs.wikipedia.org/wiki/Soubor:Apple-II.jpg" TargetMode="External"/><Relationship Id="rId10" Type="http://schemas.openxmlformats.org/officeDocument/2006/relationships/hyperlink" Target="http://cs.wikipedia.org/wiki/Soubor:IPod_5G,_nano_2G,_shuffle_2G.jpg" TargetMode="External"/><Relationship Id="rId4" Type="http://schemas.openxmlformats.org/officeDocument/2006/relationships/hyperlink" Target="http://cs.wikipedia.org/wiki/Soubor:Apple_I.jpg" TargetMode="External"/><Relationship Id="rId9" Type="http://schemas.openxmlformats.org/officeDocument/2006/relationships/hyperlink" Target="http://cs.wikipedia.org/wiki/Soubor:IMac_Bondi_Blu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441687879"/>
              </p:ext>
            </p:extLst>
          </p:nvPr>
        </p:nvGraphicFramePr>
        <p:xfrm>
          <a:off x="323850" y="1268415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VY_32_INOVACE_IVT_1_KOT_13_APPLE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13.10.2012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Historie firmy Apple a hlavní osobnosti spojené s touto společností. Nejznámější produkty této firmy od hardwaru až po software (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MacOS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).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0" tIns="45706" rIns="91410" bIns="45706">
            <a:spAutoFit/>
          </a:bodyPr>
          <a:lstStyle/>
          <a:p>
            <a:pPr algn="ctr" defTabSz="914210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68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Apple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571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17232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Historie</a:t>
            </a:r>
          </a:p>
          <a:p>
            <a:r>
              <a:rPr lang="cs-CZ" dirty="0" err="1" smtClean="0"/>
              <a:t>Steve</a:t>
            </a:r>
            <a:r>
              <a:rPr lang="cs-CZ" dirty="0" smtClean="0"/>
              <a:t> </a:t>
            </a:r>
            <a:r>
              <a:rPr lang="cs-CZ" dirty="0" err="1" smtClean="0"/>
              <a:t>Jobs</a:t>
            </a:r>
            <a:endParaRPr lang="cs-CZ" dirty="0" smtClean="0"/>
          </a:p>
          <a:p>
            <a:r>
              <a:rPr lang="cs-CZ" dirty="0" err="1" smtClean="0"/>
              <a:t>Steve</a:t>
            </a:r>
            <a:r>
              <a:rPr lang="cs-CZ" dirty="0" smtClean="0"/>
              <a:t> </a:t>
            </a:r>
            <a:r>
              <a:rPr lang="cs-CZ" dirty="0" err="1" smtClean="0"/>
              <a:t>Wozniak</a:t>
            </a:r>
            <a:endParaRPr lang="cs-CZ" dirty="0" smtClean="0"/>
          </a:p>
          <a:p>
            <a:r>
              <a:rPr lang="cs-CZ" dirty="0" smtClean="0"/>
              <a:t>Logo firmy</a:t>
            </a:r>
          </a:p>
          <a:p>
            <a:r>
              <a:rPr lang="cs-CZ" dirty="0" smtClean="0"/>
              <a:t>Produkty</a:t>
            </a:r>
          </a:p>
          <a:p>
            <a:r>
              <a:rPr lang="cs-CZ" dirty="0" smtClean="0"/>
              <a:t>Apple I-III</a:t>
            </a:r>
          </a:p>
          <a:p>
            <a:r>
              <a:rPr lang="cs-CZ" dirty="0" smtClean="0"/>
              <a:t>Apple Lisa</a:t>
            </a:r>
          </a:p>
          <a:p>
            <a:r>
              <a:rPr lang="cs-CZ" dirty="0" smtClean="0"/>
              <a:t>Macintosh</a:t>
            </a:r>
          </a:p>
          <a:p>
            <a:r>
              <a:rPr lang="cs-CZ" dirty="0" smtClean="0"/>
              <a:t>Další produkty</a:t>
            </a:r>
          </a:p>
          <a:p>
            <a:r>
              <a:rPr lang="cs-CZ" dirty="0" smtClean="0"/>
              <a:t>Operační systémy</a:t>
            </a:r>
          </a:p>
          <a:p>
            <a:r>
              <a:rPr lang="cs-CZ" dirty="0" err="1" smtClean="0"/>
              <a:t>MacOS</a:t>
            </a:r>
            <a:r>
              <a:rPr lang="cs-CZ" dirty="0" smtClean="0"/>
              <a:t> X</a:t>
            </a:r>
          </a:p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413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Firma založena v roce 1976</a:t>
            </a:r>
          </a:p>
          <a:p>
            <a:r>
              <a:rPr lang="cs-CZ" dirty="0" smtClean="0"/>
              <a:t>Založena v garáži v San José v </a:t>
            </a:r>
            <a:r>
              <a:rPr lang="cs-CZ" dirty="0" err="1" smtClean="0"/>
              <a:t>Cupertinu</a:t>
            </a:r>
            <a:r>
              <a:rPr lang="cs-CZ" dirty="0" smtClean="0"/>
              <a:t> (oblast dnes nazývána Silicon </a:t>
            </a:r>
            <a:r>
              <a:rPr lang="cs-CZ" dirty="0" err="1" smtClean="0"/>
              <a:t>Valley</a:t>
            </a:r>
            <a:r>
              <a:rPr lang="cs-CZ" dirty="0" smtClean="0"/>
              <a:t>)</a:t>
            </a:r>
          </a:p>
          <a:p>
            <a:r>
              <a:rPr lang="cs-CZ" dirty="0" smtClean="0"/>
              <a:t>Zakladatelé</a:t>
            </a:r>
          </a:p>
          <a:p>
            <a:pPr lvl="1"/>
            <a:r>
              <a:rPr lang="cs-CZ" dirty="0" err="1" smtClean="0"/>
              <a:t>Steve</a:t>
            </a:r>
            <a:r>
              <a:rPr lang="cs-CZ" dirty="0" smtClean="0"/>
              <a:t> </a:t>
            </a:r>
            <a:r>
              <a:rPr lang="cs-CZ" dirty="0" err="1" smtClean="0"/>
              <a:t>Jobs</a:t>
            </a:r>
            <a:endParaRPr lang="cs-CZ" dirty="0" smtClean="0"/>
          </a:p>
          <a:p>
            <a:pPr lvl="1"/>
            <a:r>
              <a:rPr lang="cs-CZ" dirty="0" err="1" smtClean="0"/>
              <a:t>Steve</a:t>
            </a:r>
            <a:r>
              <a:rPr lang="cs-CZ" dirty="0" smtClean="0"/>
              <a:t> </a:t>
            </a:r>
            <a:r>
              <a:rPr lang="cs-CZ" dirty="0" err="1" smtClean="0"/>
              <a:t>Wozniak</a:t>
            </a:r>
            <a:endParaRPr lang="cs-CZ" dirty="0" smtClean="0"/>
          </a:p>
          <a:p>
            <a:r>
              <a:rPr lang="cs-CZ" dirty="0" smtClean="0"/>
              <a:t>Počítače </a:t>
            </a:r>
            <a:r>
              <a:rPr lang="cs-CZ" dirty="0" err="1" smtClean="0"/>
              <a:t>Applu</a:t>
            </a:r>
            <a:r>
              <a:rPr lang="cs-CZ" dirty="0" smtClean="0"/>
              <a:t> převážně v USA</a:t>
            </a:r>
          </a:p>
          <a:p>
            <a:r>
              <a:rPr lang="cs-CZ" dirty="0" smtClean="0"/>
              <a:t>Nekompatibilní s našimi PC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10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Steve</a:t>
            </a:r>
            <a:r>
              <a:rPr lang="cs-CZ" dirty="0" smtClean="0"/>
              <a:t> </a:t>
            </a:r>
            <a:r>
              <a:rPr lang="cs-CZ" dirty="0" err="1" smtClean="0"/>
              <a:t>Jobs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5184576" cy="4525963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/>
              <a:t>Steven Paul </a:t>
            </a:r>
            <a:r>
              <a:rPr lang="cs-CZ" b="1" dirty="0" err="1"/>
              <a:t>Jobs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(*24</a:t>
            </a:r>
            <a:r>
              <a:rPr lang="cs-CZ" dirty="0"/>
              <a:t>. února 1955 San Francisco, USA – </a:t>
            </a:r>
            <a:r>
              <a:rPr lang="cs-CZ" dirty="0" smtClean="0"/>
              <a:t>5. </a:t>
            </a:r>
            <a:r>
              <a:rPr lang="cs-CZ" dirty="0"/>
              <a:t>října 2011 Palo </a:t>
            </a:r>
            <a:r>
              <a:rPr lang="cs-CZ" dirty="0" err="1"/>
              <a:t>Alto</a:t>
            </a:r>
            <a:r>
              <a:rPr lang="cs-CZ" dirty="0"/>
              <a:t>, </a:t>
            </a:r>
            <a:r>
              <a:rPr lang="cs-CZ" dirty="0" smtClean="0"/>
              <a:t>USA)</a:t>
            </a:r>
          </a:p>
          <a:p>
            <a:r>
              <a:rPr lang="cs-CZ" dirty="0" smtClean="0"/>
              <a:t>Zakladatel</a:t>
            </a:r>
            <a:r>
              <a:rPr lang="cs-CZ" dirty="0"/>
              <a:t>, výkonný </a:t>
            </a:r>
            <a:r>
              <a:rPr lang="cs-CZ" dirty="0" smtClean="0"/>
              <a:t>ředitel a </a:t>
            </a:r>
            <a:r>
              <a:rPr lang="cs-CZ" dirty="0"/>
              <a:t>předseda představenstva firmy </a:t>
            </a:r>
            <a:r>
              <a:rPr lang="cs-CZ" dirty="0" smtClean="0"/>
              <a:t>Apple</a:t>
            </a:r>
          </a:p>
          <a:p>
            <a:r>
              <a:rPr lang="cs-CZ" dirty="0" smtClean="0"/>
              <a:t>Jedna </a:t>
            </a:r>
            <a:r>
              <a:rPr lang="cs-CZ" dirty="0"/>
              <a:t>z nejvýraznějších osobností počítačového průmyslu posledních dvaceti </a:t>
            </a:r>
            <a:r>
              <a:rPr lang="cs-CZ" dirty="0" smtClean="0"/>
              <a:t>let</a:t>
            </a:r>
            <a:endParaRPr lang="cs-CZ" dirty="0"/>
          </a:p>
          <a:p>
            <a:r>
              <a:rPr lang="cs-CZ" dirty="0" smtClean="0"/>
              <a:t>Vizionář firmy</a:t>
            </a:r>
          </a:p>
          <a:p>
            <a:r>
              <a:rPr lang="cs-CZ" dirty="0"/>
              <a:t>25. srpna 2011 oznámil </a:t>
            </a:r>
            <a:r>
              <a:rPr lang="cs-CZ" dirty="0" err="1"/>
              <a:t>Steve</a:t>
            </a:r>
            <a:r>
              <a:rPr lang="cs-CZ" dirty="0"/>
              <a:t> </a:t>
            </a:r>
            <a:r>
              <a:rPr lang="cs-CZ" dirty="0" err="1"/>
              <a:t>Jobs</a:t>
            </a:r>
            <a:r>
              <a:rPr lang="cs-CZ" dirty="0"/>
              <a:t> rezignaci</a:t>
            </a:r>
          </a:p>
        </p:txBody>
      </p:sp>
      <p:pic>
        <p:nvPicPr>
          <p:cNvPr id="1031" name="Picture 7" descr="http://upload.wikimedia.org/wikipedia/commons/e/e0/Steve_Jobs_with_the_Apple_iPad_no_logo_%28cropped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17881"/>
            <a:ext cx="3413017" cy="425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99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Steve</a:t>
            </a:r>
            <a:r>
              <a:rPr lang="cs-CZ" dirty="0" smtClean="0"/>
              <a:t> </a:t>
            </a:r>
            <a:r>
              <a:rPr lang="cs-CZ" dirty="0" err="1" smtClean="0"/>
              <a:t>Wozniak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5204415" cy="511519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err="1"/>
              <a:t>Stephen</a:t>
            </a:r>
            <a:r>
              <a:rPr lang="cs-CZ" b="1" dirty="0"/>
              <a:t> </a:t>
            </a:r>
            <a:r>
              <a:rPr lang="cs-CZ" b="1" dirty="0" err="1"/>
              <a:t>Wozniak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(* </a:t>
            </a:r>
            <a:r>
              <a:rPr lang="cs-CZ" dirty="0"/>
              <a:t>11. srpna </a:t>
            </a:r>
            <a:r>
              <a:rPr lang="cs-CZ" dirty="0" smtClean="0"/>
              <a:t>1950)</a:t>
            </a:r>
          </a:p>
          <a:p>
            <a:r>
              <a:rPr lang="cs-CZ" dirty="0" smtClean="0"/>
              <a:t>Počítačový inženýr</a:t>
            </a:r>
          </a:p>
          <a:p>
            <a:r>
              <a:rPr lang="cs-CZ" dirty="0" smtClean="0"/>
              <a:t>V </a:t>
            </a:r>
            <a:r>
              <a:rPr lang="cs-CZ" dirty="0"/>
              <a:t>letech </a:t>
            </a:r>
            <a:r>
              <a:rPr lang="cs-CZ" dirty="0" smtClean="0"/>
              <a:t>1973 -</a:t>
            </a:r>
            <a:r>
              <a:rPr lang="cs-CZ" dirty="0"/>
              <a:t>1976 pracoval ve firmě </a:t>
            </a:r>
            <a:r>
              <a:rPr lang="cs-CZ" dirty="0" smtClean="0"/>
              <a:t>Hewlett-Packard </a:t>
            </a:r>
            <a:r>
              <a:rPr lang="cs-CZ" dirty="0"/>
              <a:t>kde navrhoval kalkulátory. </a:t>
            </a:r>
            <a:endParaRPr lang="cs-CZ" dirty="0" smtClean="0"/>
          </a:p>
          <a:p>
            <a:r>
              <a:rPr lang="cs-CZ" dirty="0" smtClean="0"/>
              <a:t>Roku </a:t>
            </a:r>
            <a:r>
              <a:rPr lang="cs-CZ" dirty="0"/>
              <a:t>1976 založil se </a:t>
            </a:r>
            <a:r>
              <a:rPr lang="cs-CZ" dirty="0" err="1"/>
              <a:t>Stevem</a:t>
            </a:r>
            <a:r>
              <a:rPr lang="cs-CZ" dirty="0"/>
              <a:t> </a:t>
            </a:r>
            <a:r>
              <a:rPr lang="cs-CZ" dirty="0" err="1"/>
              <a:t>Jobsem</a:t>
            </a:r>
            <a:r>
              <a:rPr lang="cs-CZ" dirty="0"/>
              <a:t> firmu </a:t>
            </a:r>
            <a:r>
              <a:rPr lang="cs-CZ" dirty="0" smtClean="0"/>
              <a:t>Apple </a:t>
            </a:r>
            <a:r>
              <a:rPr lang="cs-CZ" dirty="0" err="1" smtClean="0"/>
              <a:t>Computer</a:t>
            </a:r>
            <a:endParaRPr lang="cs-CZ" dirty="0" smtClean="0"/>
          </a:p>
          <a:p>
            <a:r>
              <a:rPr lang="cs-CZ" dirty="0" smtClean="0"/>
              <a:t>V Apple pracoval </a:t>
            </a:r>
            <a:r>
              <a:rPr lang="cs-CZ" dirty="0"/>
              <a:t>do roku </a:t>
            </a:r>
            <a:r>
              <a:rPr lang="cs-CZ" dirty="0" smtClean="0"/>
              <a:t>1985 </a:t>
            </a:r>
          </a:p>
          <a:p>
            <a:r>
              <a:rPr lang="cs-CZ" dirty="0" smtClean="0"/>
              <a:t>Zásluhy za </a:t>
            </a:r>
            <a:r>
              <a:rPr lang="cs-CZ" dirty="0"/>
              <a:t>uvedení počítačů do běžných domácností a za spuštění revoluce na poli osobních </a:t>
            </a:r>
            <a:r>
              <a:rPr lang="cs-CZ" dirty="0" smtClean="0"/>
              <a:t>počítačů </a:t>
            </a:r>
            <a:endParaRPr lang="cs-CZ" dirty="0"/>
          </a:p>
        </p:txBody>
      </p:sp>
      <p:pic>
        <p:nvPicPr>
          <p:cNvPr id="2050" name="Picture 2" descr="Soubor:Steve Woznia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927" y="1628800"/>
            <a:ext cx="3652569" cy="449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979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Logo Firmy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Logem nakousnuté jablko</a:t>
            </a:r>
          </a:p>
          <a:p>
            <a:r>
              <a:rPr lang="cs-CZ" dirty="0" smtClean="0"/>
              <a:t>Teorií proč jablko je mnoho</a:t>
            </a:r>
          </a:p>
          <a:p>
            <a:pPr lvl="1"/>
            <a:r>
              <a:rPr lang="cs-CZ" dirty="0" smtClean="0"/>
              <a:t>Anekdota o </a:t>
            </a:r>
            <a:r>
              <a:rPr lang="cs-CZ" dirty="0" err="1" smtClean="0"/>
              <a:t>Issacu</a:t>
            </a:r>
            <a:r>
              <a:rPr lang="cs-CZ" dirty="0" smtClean="0"/>
              <a:t> Newtonovi a jablku, které na něj spadlo</a:t>
            </a:r>
          </a:p>
          <a:p>
            <a:pPr lvl="1"/>
            <a:r>
              <a:rPr lang="cs-CZ" dirty="0" smtClean="0"/>
              <a:t>Nakousnuté, protože kousnout = bite (podobnost s byte)</a:t>
            </a:r>
          </a:p>
          <a:p>
            <a:pPr lvl="1"/>
            <a:r>
              <a:rPr lang="cs-CZ" dirty="0" smtClean="0"/>
              <a:t>Tvar loga </a:t>
            </a:r>
            <a:r>
              <a:rPr lang="cs-CZ" dirty="0"/>
              <a:t>není náhodný</a:t>
            </a:r>
            <a:br>
              <a:rPr lang="cs-CZ" dirty="0"/>
            </a:b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www.zive.cz/bleskovky/logo-applu-neni-jen-jablko-ale-soustava-zalozena-na-fibonacciho-rade/sc-4-a-165492/default.aspx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53195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Apple I</a:t>
            </a:r>
          </a:p>
          <a:p>
            <a:r>
              <a:rPr lang="cs-CZ" dirty="0" smtClean="0"/>
              <a:t>Apple II</a:t>
            </a:r>
          </a:p>
          <a:p>
            <a:r>
              <a:rPr lang="cs-CZ" dirty="0" smtClean="0"/>
              <a:t>Apple II</a:t>
            </a:r>
          </a:p>
          <a:p>
            <a:r>
              <a:rPr lang="cs-CZ" dirty="0" smtClean="0"/>
              <a:t>Apple Lisa</a:t>
            </a:r>
          </a:p>
          <a:p>
            <a:r>
              <a:rPr lang="cs-CZ" dirty="0" smtClean="0"/>
              <a:t>Macintosh</a:t>
            </a:r>
          </a:p>
          <a:p>
            <a:r>
              <a:rPr lang="cs-CZ" dirty="0" err="1" smtClean="0"/>
              <a:t>MacBook</a:t>
            </a:r>
            <a:r>
              <a:rPr lang="cs-CZ" dirty="0" smtClean="0"/>
              <a:t>, </a:t>
            </a:r>
            <a:r>
              <a:rPr lang="cs-CZ" dirty="0" err="1" smtClean="0"/>
              <a:t>MacBook</a:t>
            </a:r>
            <a:r>
              <a:rPr lang="cs-CZ" dirty="0" smtClean="0"/>
              <a:t> Pro</a:t>
            </a:r>
          </a:p>
          <a:p>
            <a:r>
              <a:rPr lang="cs-CZ" dirty="0" err="1" smtClean="0"/>
              <a:t>iMac</a:t>
            </a:r>
            <a:endParaRPr lang="cs-CZ" dirty="0" smtClean="0"/>
          </a:p>
          <a:p>
            <a:r>
              <a:rPr lang="cs-CZ" dirty="0" smtClean="0"/>
              <a:t>iPod</a:t>
            </a:r>
          </a:p>
          <a:p>
            <a:r>
              <a:rPr lang="cs-CZ" dirty="0" smtClean="0"/>
              <a:t>iPhone</a:t>
            </a:r>
          </a:p>
          <a:p>
            <a:r>
              <a:rPr lang="cs-CZ" dirty="0" err="1" smtClean="0"/>
              <a:t>iPad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190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Apple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Cena</a:t>
            </a:r>
            <a:r>
              <a:rPr lang="en-US" altLang="zh-CN" dirty="0">
                <a:cs typeface="Times New Roman" pitchFamily="18" charset="0"/>
              </a:rPr>
              <a:t> 666,66 USD</a:t>
            </a:r>
          </a:p>
          <a:p>
            <a:pPr>
              <a:lnSpc>
                <a:spcPts val="33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Běžel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na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něm</a:t>
            </a:r>
            <a:r>
              <a:rPr lang="en-US" altLang="zh-CN" dirty="0">
                <a:cs typeface="Times New Roman" pitchFamily="18" charset="0"/>
              </a:rPr>
              <a:t> BASIC</a:t>
            </a:r>
          </a:p>
          <a:p>
            <a:pPr>
              <a:lnSpc>
                <a:spcPts val="33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Odmítnut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firmou</a:t>
            </a:r>
            <a:r>
              <a:rPr lang="en-US" altLang="zh-CN" dirty="0">
                <a:cs typeface="Times New Roman" pitchFamily="18" charset="0"/>
              </a:rPr>
              <a:t> Hewlett Packard</a:t>
            </a:r>
          </a:p>
          <a:p>
            <a:pPr>
              <a:lnSpc>
                <a:spcPts val="33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Prodáno</a:t>
            </a:r>
            <a:r>
              <a:rPr lang="en-US" altLang="zh-CN" dirty="0">
                <a:cs typeface="Times New Roman" pitchFamily="18" charset="0"/>
              </a:rPr>
              <a:t> 50 </a:t>
            </a:r>
            <a:r>
              <a:rPr lang="en-US" altLang="zh-CN" dirty="0" err="1">
                <a:cs typeface="Times New Roman" pitchFamily="18" charset="0"/>
              </a:rPr>
              <a:t>kusů</a:t>
            </a:r>
            <a:endParaRPr lang="en-US" altLang="zh-CN" dirty="0">
              <a:cs typeface="Times New Roman" pitchFamily="18" charset="0"/>
            </a:endParaRPr>
          </a:p>
          <a:p>
            <a:r>
              <a:rPr lang="cs-CZ" dirty="0" smtClean="0"/>
              <a:t>Ručně vyráběn</a:t>
            </a:r>
            <a:endParaRPr lang="cs-CZ" dirty="0"/>
          </a:p>
        </p:txBody>
      </p:sp>
      <p:pic>
        <p:nvPicPr>
          <p:cNvPr id="3074" name="Picture 2" descr="Soubor:Apple 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56992"/>
            <a:ext cx="38195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009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Apple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Představen </a:t>
            </a:r>
            <a:r>
              <a:rPr lang="cs-CZ" dirty="0"/>
              <a:t>v dubnu </a:t>
            </a:r>
            <a:r>
              <a:rPr lang="cs-CZ" dirty="0" smtClean="0"/>
              <a:t>1977</a:t>
            </a:r>
          </a:p>
          <a:p>
            <a:r>
              <a:rPr lang="cs-CZ" dirty="0" smtClean="0"/>
              <a:t>Jeden </a:t>
            </a:r>
            <a:r>
              <a:rPr lang="cs-CZ" dirty="0"/>
              <a:t>z prvních kroků k osobním </a:t>
            </a:r>
            <a:r>
              <a:rPr lang="cs-CZ" dirty="0" smtClean="0"/>
              <a:t>počítačům</a:t>
            </a:r>
          </a:p>
          <a:p>
            <a:r>
              <a:rPr lang="cs-CZ" dirty="0" smtClean="0"/>
              <a:t>První sériově vyráběný počítač</a:t>
            </a:r>
            <a:endParaRPr lang="cs-CZ" dirty="0"/>
          </a:p>
          <a:p>
            <a:r>
              <a:rPr lang="cs-CZ" dirty="0" smtClean="0"/>
              <a:t>Komerčně </a:t>
            </a:r>
            <a:r>
              <a:rPr lang="cs-CZ" dirty="0"/>
              <a:t>velmi </a:t>
            </a:r>
            <a:r>
              <a:rPr lang="cs-CZ" dirty="0" smtClean="0"/>
              <a:t>úspěšný</a:t>
            </a:r>
          </a:p>
          <a:p>
            <a:pPr lvl="1"/>
            <a:r>
              <a:rPr lang="cs-CZ" dirty="0" smtClean="0"/>
              <a:t>prodalo </a:t>
            </a:r>
            <a:r>
              <a:rPr lang="cs-CZ" dirty="0"/>
              <a:t>se ho několik </a:t>
            </a:r>
            <a:r>
              <a:rPr lang="cs-CZ" dirty="0" smtClean="0"/>
              <a:t>milionů</a:t>
            </a:r>
          </a:p>
          <a:p>
            <a:pPr lvl="1"/>
            <a:r>
              <a:rPr lang="cs-CZ" dirty="0" smtClean="0"/>
              <a:t>prodával </a:t>
            </a:r>
            <a:r>
              <a:rPr lang="cs-CZ" dirty="0"/>
              <a:t>se až do 80. </a:t>
            </a:r>
            <a:r>
              <a:rPr lang="cs-CZ" dirty="0" smtClean="0"/>
              <a:t>let</a:t>
            </a:r>
          </a:p>
          <a:p>
            <a:pPr lvl="1"/>
            <a:r>
              <a:rPr lang="cs-CZ" dirty="0" smtClean="0"/>
              <a:t>pozdější </a:t>
            </a:r>
            <a:r>
              <a:rPr lang="cs-CZ" dirty="0"/>
              <a:t>varianty Apple II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/>
              <a:t>na školách používaly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až </a:t>
            </a:r>
            <a:r>
              <a:rPr lang="cs-CZ" dirty="0"/>
              <a:t>do počátku 90. let.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16420" y="3177297"/>
            <a:ext cx="2720076" cy="350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745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Apple Lisa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Uvedený </a:t>
            </a:r>
            <a:r>
              <a:rPr lang="cs-CZ" dirty="0"/>
              <a:t>na trh v lednu </a:t>
            </a:r>
            <a:r>
              <a:rPr lang="cs-CZ" dirty="0" smtClean="0"/>
              <a:t>1983</a:t>
            </a:r>
          </a:p>
          <a:p>
            <a:r>
              <a:rPr lang="cs-CZ" dirty="0"/>
              <a:t>V</a:t>
            </a:r>
            <a:r>
              <a:rPr lang="cs-CZ" dirty="0" smtClean="0"/>
              <a:t>e </a:t>
            </a:r>
            <a:r>
              <a:rPr lang="cs-CZ" dirty="0"/>
              <a:t>své době </a:t>
            </a:r>
            <a:r>
              <a:rPr lang="cs-CZ" dirty="0" smtClean="0"/>
              <a:t>špičkově </a:t>
            </a:r>
            <a:r>
              <a:rPr lang="cs-CZ" dirty="0"/>
              <a:t>vybavený </a:t>
            </a:r>
            <a:r>
              <a:rPr lang="cs-CZ" dirty="0" smtClean="0"/>
              <a:t>počítač</a:t>
            </a:r>
          </a:p>
          <a:p>
            <a:r>
              <a:rPr lang="cs-CZ" dirty="0" smtClean="0"/>
              <a:t>Neúspěšný </a:t>
            </a:r>
            <a:r>
              <a:rPr lang="cs-CZ" dirty="0"/>
              <a:t>kvůli vysoké ceně (9 995 USD</a:t>
            </a:r>
            <a:r>
              <a:rPr lang="cs-CZ" dirty="0" smtClean="0"/>
              <a:t>)</a:t>
            </a:r>
          </a:p>
          <a:p>
            <a:r>
              <a:rPr lang="cs-CZ" dirty="0" smtClean="0"/>
              <a:t>Revoluční grafické rozhraní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1367" y="3429000"/>
            <a:ext cx="284643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426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Macintosh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275312" cy="504319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Jméno pochází od odrůdy jablka </a:t>
            </a:r>
            <a:r>
              <a:rPr lang="cs-CZ" i="1" dirty="0" err="1" smtClean="0"/>
              <a:t>McIntosh</a:t>
            </a:r>
            <a:endParaRPr lang="cs-CZ" dirty="0"/>
          </a:p>
          <a:p>
            <a:r>
              <a:rPr lang="cs-CZ" dirty="0" smtClean="0"/>
              <a:t>Uvedení na </a:t>
            </a:r>
            <a:r>
              <a:rPr lang="cs-CZ" dirty="0"/>
              <a:t>trh 24. </a:t>
            </a:r>
            <a:r>
              <a:rPr lang="cs-CZ" dirty="0" smtClean="0"/>
              <a:t>ledna </a:t>
            </a:r>
            <a:r>
              <a:rPr lang="cs-CZ" dirty="0"/>
              <a:t>1984 doprovázela slavná televizní reklama parafrázující román 1984 anglického spisovatele George </a:t>
            </a:r>
            <a:r>
              <a:rPr lang="cs-CZ" dirty="0" err="1"/>
              <a:t>Orwella</a:t>
            </a:r>
            <a:r>
              <a:rPr lang="cs-CZ" dirty="0"/>
              <a:t> (firma IBM v ní figurovala jako velký </a:t>
            </a:r>
            <a:r>
              <a:rPr lang="cs-CZ" dirty="0" smtClean="0"/>
              <a:t>bratr)</a:t>
            </a:r>
          </a:p>
          <a:p>
            <a:r>
              <a:rPr lang="cs-CZ" dirty="0" smtClean="0"/>
              <a:t>První počítač</a:t>
            </a:r>
            <a:r>
              <a:rPr lang="cs-CZ" dirty="0"/>
              <a:t>, který popularizoval grafické uživatelské rozhraní neboli </a:t>
            </a:r>
            <a:r>
              <a:rPr lang="cs-CZ" dirty="0" smtClean="0"/>
              <a:t>GUI</a:t>
            </a:r>
          </a:p>
          <a:p>
            <a:r>
              <a:rPr lang="cs-CZ" dirty="0" smtClean="0"/>
              <a:t>Reklama z roku 1984</a:t>
            </a:r>
          </a:p>
          <a:p>
            <a:r>
              <a:rPr lang="cs-CZ" dirty="0" smtClean="0">
                <a:hlinkClick r:id="rId2"/>
              </a:rPr>
              <a:t>https</a:t>
            </a:r>
            <a:r>
              <a:rPr lang="cs-CZ" dirty="0">
                <a:hlinkClick r:id="rId2"/>
              </a:rPr>
              <a:t>://www.youtube.com/watch?v=HhsWzJo2sN4</a:t>
            </a:r>
            <a:endParaRPr lang="cs-CZ" dirty="0"/>
          </a:p>
        </p:txBody>
      </p:sp>
      <p:pic>
        <p:nvPicPr>
          <p:cNvPr id="1026" name="Picture 2" descr="C:\Users\Kotli\Desktop\511px-Macintosh_128k_transparenc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125" y="1412776"/>
            <a:ext cx="3360371" cy="393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609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MacBook</a:t>
            </a:r>
            <a:r>
              <a:rPr lang="cs-CZ" dirty="0" smtClean="0"/>
              <a:t>, </a:t>
            </a:r>
            <a:r>
              <a:rPr lang="cs-CZ" dirty="0" err="1" smtClean="0"/>
              <a:t>MacBook</a:t>
            </a:r>
            <a:r>
              <a:rPr lang="cs-CZ" dirty="0" smtClean="0"/>
              <a:t> Pro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275312" cy="518720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err="1"/>
              <a:t>MacBook</a:t>
            </a:r>
            <a:r>
              <a:rPr lang="cs-CZ" dirty="0"/>
              <a:t> je název nejnižší výrobní řady přenosných počítačů platformy </a:t>
            </a:r>
            <a:r>
              <a:rPr lang="cs-CZ" dirty="0" smtClean="0"/>
              <a:t>Macintosh</a:t>
            </a:r>
          </a:p>
          <a:p>
            <a:r>
              <a:rPr lang="cs-CZ" dirty="0" smtClean="0"/>
              <a:t>Původní </a:t>
            </a:r>
            <a:r>
              <a:rPr lang="cs-CZ" dirty="0" err="1" smtClean="0"/>
              <a:t>iBook</a:t>
            </a:r>
            <a:r>
              <a:rPr lang="cs-CZ" dirty="0" smtClean="0"/>
              <a:t> nahrazen </a:t>
            </a:r>
            <a:r>
              <a:rPr lang="cs-CZ" dirty="0"/>
              <a:t>první verzí </a:t>
            </a:r>
            <a:r>
              <a:rPr lang="cs-CZ" dirty="0" err="1"/>
              <a:t>MacBooku</a:t>
            </a:r>
            <a:r>
              <a:rPr lang="cs-CZ" dirty="0"/>
              <a:t> </a:t>
            </a:r>
            <a:r>
              <a:rPr lang="cs-CZ" dirty="0" smtClean="0"/>
              <a:t>v roce 2006</a:t>
            </a:r>
          </a:p>
          <a:p>
            <a:r>
              <a:rPr lang="cs-CZ" dirty="0" err="1" smtClean="0"/>
              <a:t>MacBook</a:t>
            </a:r>
            <a:r>
              <a:rPr lang="cs-CZ" dirty="0" smtClean="0"/>
              <a:t> </a:t>
            </a:r>
            <a:r>
              <a:rPr lang="cs-CZ" dirty="0"/>
              <a:t>byl naposledy </a:t>
            </a:r>
            <a:r>
              <a:rPr lang="cs-CZ" dirty="0" smtClean="0"/>
              <a:t>aktualizován v roce 2009</a:t>
            </a:r>
          </a:p>
          <a:p>
            <a:r>
              <a:rPr lang="cs-CZ" dirty="0" smtClean="0"/>
              <a:t>Novější řada </a:t>
            </a:r>
            <a:r>
              <a:rPr lang="cs-CZ" b="1" dirty="0" err="1" smtClean="0"/>
              <a:t>MacBook</a:t>
            </a:r>
            <a:r>
              <a:rPr lang="cs-CZ" b="1" dirty="0" smtClean="0"/>
              <a:t> Pro</a:t>
            </a:r>
          </a:p>
          <a:p>
            <a:pPr lvl="1"/>
            <a:r>
              <a:rPr lang="cs-CZ" dirty="0" smtClean="0"/>
              <a:t>Odlišnosti ve velikosti, povrchové úpravě, klávesnici a grafické kartě</a:t>
            </a:r>
            <a:endParaRPr lang="cs-CZ" dirty="0"/>
          </a:p>
        </p:txBody>
      </p:sp>
      <p:pic>
        <p:nvPicPr>
          <p:cNvPr id="2051" name="Picture 3" descr="C:\Users\Kotli\Desktop\Bez názvu 1 kop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25352"/>
            <a:ext cx="4248472" cy="367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908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/>
              <a:t>iMac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915272" cy="504319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Osobní </a:t>
            </a:r>
            <a:r>
              <a:rPr lang="cs-CZ" dirty="0"/>
              <a:t>počítač typu „vše v </a:t>
            </a:r>
            <a:r>
              <a:rPr lang="cs-CZ" dirty="0" smtClean="0"/>
              <a:t>jednom“</a:t>
            </a:r>
          </a:p>
          <a:p>
            <a:r>
              <a:rPr lang="cs-CZ" dirty="0" smtClean="0"/>
              <a:t>Ihned </a:t>
            </a:r>
            <a:r>
              <a:rPr lang="cs-CZ" dirty="0"/>
              <a:t>od uvedení </a:t>
            </a:r>
            <a:r>
              <a:rPr lang="cs-CZ" dirty="0" smtClean="0"/>
              <a:t>v </a:t>
            </a:r>
            <a:r>
              <a:rPr lang="cs-CZ" dirty="0"/>
              <a:t>roce 1998 se stal vlajkovou lodí řady </a:t>
            </a:r>
            <a:r>
              <a:rPr lang="cs-CZ" dirty="0" smtClean="0"/>
              <a:t>Macintosh</a:t>
            </a:r>
          </a:p>
          <a:p>
            <a:r>
              <a:rPr lang="cs-CZ" dirty="0" smtClean="0"/>
              <a:t>K </a:t>
            </a:r>
            <a:r>
              <a:rPr lang="cs-CZ" dirty="0"/>
              <a:t>popularitě </a:t>
            </a:r>
            <a:r>
              <a:rPr lang="cs-CZ" dirty="0" err="1"/>
              <a:t>iMacu</a:t>
            </a:r>
            <a:r>
              <a:rPr lang="cs-CZ" dirty="0"/>
              <a:t> </a:t>
            </a:r>
            <a:r>
              <a:rPr lang="cs-CZ" dirty="0" smtClean="0"/>
              <a:t>přispělo</a:t>
            </a:r>
          </a:p>
          <a:p>
            <a:pPr lvl="1"/>
            <a:r>
              <a:rPr lang="cs-CZ" dirty="0" smtClean="0"/>
              <a:t>Využití </a:t>
            </a:r>
            <a:r>
              <a:rPr lang="cs-CZ" dirty="0"/>
              <a:t>USB </a:t>
            </a:r>
            <a:r>
              <a:rPr lang="cs-CZ" dirty="0" smtClean="0"/>
              <a:t>portů</a:t>
            </a:r>
          </a:p>
          <a:p>
            <a:pPr lvl="1"/>
            <a:r>
              <a:rPr lang="cs-CZ" dirty="0" smtClean="0"/>
              <a:t>Estetická stránka</a:t>
            </a:r>
          </a:p>
          <a:p>
            <a:pPr lvl="1"/>
            <a:r>
              <a:rPr lang="cs-CZ" dirty="0"/>
              <a:t>C</a:t>
            </a:r>
            <a:r>
              <a:rPr lang="cs-CZ" dirty="0" smtClean="0"/>
              <a:t>hytrý </a:t>
            </a:r>
            <a:r>
              <a:rPr lang="cs-CZ" dirty="0"/>
              <a:t>marketing ze strany </a:t>
            </a:r>
            <a:r>
              <a:rPr lang="cs-CZ" dirty="0" smtClean="0"/>
              <a:t>Apple</a:t>
            </a:r>
            <a:endParaRPr lang="cs-CZ" dirty="0"/>
          </a:p>
        </p:txBody>
      </p:sp>
      <p:pic>
        <p:nvPicPr>
          <p:cNvPr id="3075" name="Picture 3" descr="C:\Users\Kotli\Desktop\Bez názvu 2kop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584" y="1705105"/>
            <a:ext cx="3779912" cy="4172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730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iPod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275312" cy="511519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Multimediální přehrávač</a:t>
            </a:r>
          </a:p>
          <a:p>
            <a:r>
              <a:rPr lang="cs-CZ" dirty="0"/>
              <a:t>N</a:t>
            </a:r>
            <a:r>
              <a:rPr lang="cs-CZ" dirty="0" smtClean="0"/>
              <a:t>ázev </a:t>
            </a:r>
            <a:r>
              <a:rPr lang="cs-CZ" dirty="0"/>
              <a:t>se užívá pro celou rodinu přenosných MP3 přehrávačů od </a:t>
            </a:r>
            <a:r>
              <a:rPr lang="cs-CZ" dirty="0" smtClean="0"/>
              <a:t>Apple</a:t>
            </a:r>
          </a:p>
          <a:p>
            <a:r>
              <a:rPr lang="cs-CZ" dirty="0"/>
              <a:t>J</a:t>
            </a:r>
            <a:r>
              <a:rPr lang="cs-CZ" dirty="0" smtClean="0"/>
              <a:t>ednoduché </a:t>
            </a:r>
            <a:r>
              <a:rPr lang="cs-CZ" dirty="0"/>
              <a:t>uživatelské </a:t>
            </a:r>
            <a:r>
              <a:rPr lang="cs-CZ" dirty="0" smtClean="0"/>
              <a:t>rozhraní</a:t>
            </a:r>
          </a:p>
          <a:p>
            <a:r>
              <a:rPr lang="cs-CZ" dirty="0" smtClean="0"/>
              <a:t>Ovládá se </a:t>
            </a:r>
            <a:r>
              <a:rPr lang="cs-CZ" dirty="0"/>
              <a:t>pomocí dotykového kolečka (tzv. </a:t>
            </a:r>
            <a:r>
              <a:rPr lang="cs-CZ" i="1" dirty="0" err="1"/>
              <a:t>click</a:t>
            </a:r>
            <a:r>
              <a:rPr lang="cs-CZ" i="1" dirty="0"/>
              <a:t> </a:t>
            </a:r>
            <a:r>
              <a:rPr lang="cs-CZ" i="1" dirty="0" err="1" smtClean="0"/>
              <a:t>wheel</a:t>
            </a:r>
            <a:r>
              <a:rPr lang="cs-CZ" dirty="0" smtClean="0"/>
              <a:t>)</a:t>
            </a:r>
          </a:p>
          <a:p>
            <a:r>
              <a:rPr lang="cs-CZ" dirty="0" smtClean="0"/>
              <a:t>Výjimkou modely </a:t>
            </a:r>
            <a:r>
              <a:rPr lang="cs-CZ" dirty="0"/>
              <a:t>iPod </a:t>
            </a:r>
            <a:r>
              <a:rPr lang="cs-CZ" dirty="0" err="1"/>
              <a:t>Touch</a:t>
            </a:r>
            <a:r>
              <a:rPr lang="cs-CZ" dirty="0"/>
              <a:t> a </a:t>
            </a:r>
            <a:r>
              <a:rPr lang="cs-CZ" dirty="0" smtClean="0"/>
              <a:t>iPod </a:t>
            </a:r>
            <a:r>
              <a:rPr lang="cs-CZ" dirty="0" err="1" smtClean="0"/>
              <a:t>Nano</a:t>
            </a:r>
            <a:r>
              <a:rPr lang="cs-CZ" dirty="0" smtClean="0"/>
              <a:t> - dotykový displej</a:t>
            </a:r>
            <a:endParaRPr lang="cs-CZ" dirty="0"/>
          </a:p>
        </p:txBody>
      </p:sp>
      <p:pic>
        <p:nvPicPr>
          <p:cNvPr id="4099" name="Picture 3" descr="C:\Users\Kotli\Desktop\jjj kop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94908"/>
            <a:ext cx="4032448" cy="3354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9331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iPhone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563344" cy="504319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Spojuje </a:t>
            </a:r>
            <a:r>
              <a:rPr lang="cs-CZ" dirty="0"/>
              <a:t>funkce mobilního telefonu s kapesním </a:t>
            </a:r>
            <a:r>
              <a:rPr lang="cs-CZ" dirty="0" smtClean="0"/>
              <a:t>počítačem</a:t>
            </a:r>
          </a:p>
          <a:p>
            <a:r>
              <a:rPr lang="cs-CZ" dirty="0" smtClean="0"/>
              <a:t>Ovládá </a:t>
            </a:r>
            <a:r>
              <a:rPr lang="cs-CZ" dirty="0"/>
              <a:t>se pomocí velkého dotykového displeje s virtuální </a:t>
            </a:r>
            <a:r>
              <a:rPr lang="cs-CZ" dirty="0" smtClean="0"/>
              <a:t>klávesnicí</a:t>
            </a:r>
          </a:p>
          <a:p>
            <a:r>
              <a:rPr lang="cs-CZ" dirty="0" smtClean="0"/>
              <a:t>Jako </a:t>
            </a:r>
            <a:r>
              <a:rPr lang="cs-CZ" dirty="0"/>
              <a:t>jeden z prvních mobilních </a:t>
            </a:r>
            <a:r>
              <a:rPr lang="cs-CZ" dirty="0" smtClean="0"/>
              <a:t>telefonů měl </a:t>
            </a:r>
            <a:r>
              <a:rPr lang="cs-CZ" dirty="0" err="1"/>
              <a:t>vícedotykové</a:t>
            </a:r>
            <a:r>
              <a:rPr lang="cs-CZ" dirty="0"/>
              <a:t> </a:t>
            </a:r>
            <a:r>
              <a:rPr lang="cs-CZ" dirty="0" smtClean="0"/>
              <a:t>ovládání</a:t>
            </a:r>
          </a:p>
          <a:p>
            <a:r>
              <a:rPr lang="cs-CZ" dirty="0" smtClean="0"/>
              <a:t>Používá </a:t>
            </a:r>
            <a:r>
              <a:rPr lang="cs-CZ" dirty="0"/>
              <a:t>operační systém </a:t>
            </a:r>
            <a:r>
              <a:rPr lang="cs-CZ" dirty="0" err="1"/>
              <a:t>iOS</a:t>
            </a:r>
            <a:r>
              <a:rPr lang="cs-CZ" dirty="0"/>
              <a:t> (dříve iPhone </a:t>
            </a:r>
            <a:r>
              <a:rPr lang="cs-CZ" dirty="0" smtClean="0"/>
              <a:t>OS) založený </a:t>
            </a:r>
            <a:r>
              <a:rPr lang="cs-CZ" dirty="0"/>
              <a:t>na Mac OS </a:t>
            </a:r>
            <a:r>
              <a:rPr lang="cs-CZ" dirty="0" smtClean="0"/>
              <a:t>X</a:t>
            </a:r>
            <a:endParaRPr lang="cs-CZ" dirty="0"/>
          </a:p>
          <a:p>
            <a:r>
              <a:rPr lang="cs-CZ" dirty="0" smtClean="0"/>
              <a:t>Poslední </a:t>
            </a:r>
            <a:r>
              <a:rPr lang="cs-CZ" dirty="0"/>
              <a:t>generací je iPhone </a:t>
            </a:r>
            <a:r>
              <a:rPr lang="cs-CZ" dirty="0" smtClean="0"/>
              <a:t>5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Kotli\Desktop\IPhone_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800"/>
            <a:ext cx="2409701" cy="4553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446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/>
              <a:t>iPad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131296" cy="511519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Multimediální </a:t>
            </a:r>
            <a:r>
              <a:rPr lang="cs-CZ" dirty="0"/>
              <a:t>počítač typu tablet (nikoli Tablet </a:t>
            </a:r>
            <a:r>
              <a:rPr lang="cs-CZ" dirty="0" smtClean="0"/>
              <a:t>PC)</a:t>
            </a:r>
          </a:p>
          <a:p>
            <a:r>
              <a:rPr lang="cs-CZ" dirty="0" smtClean="0"/>
              <a:t>Používá </a:t>
            </a:r>
            <a:r>
              <a:rPr lang="cs-CZ" dirty="0" err="1"/>
              <a:t>iOS</a:t>
            </a:r>
            <a:r>
              <a:rPr lang="cs-CZ" dirty="0"/>
              <a:t> a lze ho použít k práci s různými multimediální formáty </a:t>
            </a:r>
            <a:endParaRPr lang="cs-CZ" dirty="0" smtClean="0"/>
          </a:p>
          <a:p>
            <a:pPr lvl="1"/>
            <a:r>
              <a:rPr lang="cs-CZ" dirty="0" smtClean="0"/>
              <a:t>noviny, časopisy, knihy, učebnice</a:t>
            </a:r>
          </a:p>
          <a:p>
            <a:pPr lvl="1"/>
            <a:r>
              <a:rPr lang="cs-CZ" dirty="0" smtClean="0"/>
              <a:t>fotografie, videa, hudba</a:t>
            </a:r>
          </a:p>
          <a:p>
            <a:pPr lvl="1"/>
            <a:r>
              <a:rPr lang="cs-CZ" dirty="0" smtClean="0"/>
              <a:t>textových dokumenty, tabulky, videohry</a:t>
            </a:r>
          </a:p>
          <a:p>
            <a:pPr lvl="1"/>
            <a:r>
              <a:rPr lang="cs-CZ" dirty="0" smtClean="0"/>
              <a:t>zvládá </a:t>
            </a:r>
            <a:r>
              <a:rPr lang="cs-CZ" dirty="0"/>
              <a:t>také provozovat stávající aplikace pro iPhone a iPod </a:t>
            </a:r>
            <a:r>
              <a:rPr lang="cs-CZ" dirty="0" err="1" smtClean="0"/>
              <a:t>Touch</a:t>
            </a:r>
            <a:r>
              <a:rPr lang="cs-CZ" dirty="0" smtClean="0"/>
              <a:t> </a:t>
            </a:r>
          </a:p>
          <a:p>
            <a:r>
              <a:rPr lang="cs-CZ" dirty="0" smtClean="0"/>
              <a:t>Představen </a:t>
            </a:r>
            <a:r>
              <a:rPr lang="cs-CZ" dirty="0"/>
              <a:t>27. ledna </a:t>
            </a:r>
            <a:r>
              <a:rPr lang="cs-CZ" dirty="0" smtClean="0"/>
              <a:t>2010</a:t>
            </a:r>
          </a:p>
        </p:txBody>
      </p:sp>
      <p:pic>
        <p:nvPicPr>
          <p:cNvPr id="6146" name="Picture 2" descr="C:\Users\Kotli\Desktop\ip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928" y="1412776"/>
            <a:ext cx="4062568" cy="5374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7983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Operační </a:t>
            </a:r>
            <a:r>
              <a:rPr lang="cs-CZ" dirty="0" err="1" smtClean="0"/>
              <a:t>sytémy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  <a:tabLst/>
            </a:pPr>
            <a:r>
              <a:rPr lang="en-US" altLang="zh-CN" dirty="0" err="1" smtClean="0">
                <a:cs typeface="Times New Roman" pitchFamily="18" charset="0"/>
              </a:rPr>
              <a:t>Vlastní</a:t>
            </a:r>
            <a:r>
              <a:rPr lang="en-US" altLang="zh-CN" dirty="0" smtClean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operační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 smtClean="0">
                <a:cs typeface="Times New Roman" pitchFamily="18" charset="0"/>
              </a:rPr>
              <a:t>systém</a:t>
            </a:r>
            <a:r>
              <a:rPr lang="cs-CZ" altLang="zh-CN" dirty="0" smtClean="0">
                <a:cs typeface="Times New Roman" pitchFamily="18" charset="0"/>
              </a:rPr>
              <a:t> </a:t>
            </a:r>
            <a:r>
              <a:rPr lang="cs-CZ" altLang="zh-CN" dirty="0" err="1" smtClean="0">
                <a:cs typeface="Times New Roman" pitchFamily="18" charset="0"/>
              </a:rPr>
              <a:t>MacOS</a:t>
            </a:r>
            <a:endParaRPr lang="en-US" altLang="zh-CN" dirty="0">
              <a:cs typeface="Times New Roman" pitchFamily="18" charset="0"/>
            </a:endParaRPr>
          </a:p>
          <a:p>
            <a:pPr>
              <a:lnSpc>
                <a:spcPts val="33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Nebyl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nikdy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portován</a:t>
            </a:r>
            <a:r>
              <a:rPr lang="en-US" altLang="zh-CN" dirty="0">
                <a:cs typeface="Times New Roman" pitchFamily="18" charset="0"/>
              </a:rPr>
              <a:t> pro </a:t>
            </a:r>
            <a:r>
              <a:rPr lang="en-US" altLang="zh-CN" dirty="0" err="1">
                <a:cs typeface="Times New Roman" pitchFamily="18" charset="0"/>
              </a:rPr>
              <a:t>jiné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platformy</a:t>
            </a:r>
            <a:endParaRPr lang="en-US" altLang="zh-CN" dirty="0">
              <a:cs typeface="Times New Roman" pitchFamily="18" charset="0"/>
            </a:endParaRPr>
          </a:p>
          <a:p>
            <a:pPr>
              <a:lnSpc>
                <a:spcPts val="33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Verze</a:t>
            </a:r>
            <a:r>
              <a:rPr lang="en-US" altLang="zh-CN" dirty="0">
                <a:cs typeface="Times New Roman" pitchFamily="18" charset="0"/>
              </a:rPr>
              <a:t> 1 </a:t>
            </a:r>
            <a:r>
              <a:rPr lang="en-US" altLang="zh-CN" dirty="0" err="1">
                <a:cs typeface="Times New Roman" pitchFamily="18" charset="0"/>
              </a:rPr>
              <a:t>až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smtClean="0">
                <a:cs typeface="Times New Roman" pitchFamily="18" charset="0"/>
              </a:rPr>
              <a:t>9</a:t>
            </a:r>
            <a:r>
              <a:rPr lang="cs-CZ" altLang="zh-CN" dirty="0" smtClean="0">
                <a:cs typeface="Times New Roman" pitchFamily="18" charset="0"/>
              </a:rPr>
              <a:t> =&gt; </a:t>
            </a:r>
            <a:r>
              <a:rPr lang="en-US" altLang="zh-CN" dirty="0" err="1" smtClean="0">
                <a:cs typeface="Times New Roman" pitchFamily="18" charset="0"/>
              </a:rPr>
              <a:t>MacOS</a:t>
            </a:r>
            <a:r>
              <a:rPr lang="en-US" altLang="zh-CN" dirty="0" smtClean="0">
                <a:cs typeface="Times New Roman" pitchFamily="18" charset="0"/>
              </a:rPr>
              <a:t> </a:t>
            </a:r>
            <a:r>
              <a:rPr lang="en-US" altLang="zh-CN" dirty="0">
                <a:cs typeface="Times New Roman" pitchFamily="18" charset="0"/>
              </a:rPr>
              <a:t>X</a:t>
            </a:r>
          </a:p>
          <a:p>
            <a:pPr>
              <a:lnSpc>
                <a:spcPts val="33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Verze</a:t>
            </a:r>
            <a:r>
              <a:rPr lang="en-US" altLang="zh-CN" dirty="0">
                <a:cs typeface="Times New Roman" pitchFamily="18" charset="0"/>
              </a:rPr>
              <a:t> 1 </a:t>
            </a:r>
            <a:r>
              <a:rPr lang="en-US" altLang="zh-CN" dirty="0" err="1">
                <a:cs typeface="Times New Roman" pitchFamily="18" charset="0"/>
              </a:rPr>
              <a:t>až</a:t>
            </a:r>
            <a:r>
              <a:rPr lang="en-US" altLang="zh-CN" dirty="0">
                <a:cs typeface="Times New Roman" pitchFamily="18" charset="0"/>
              </a:rPr>
              <a:t> 7.5.5 </a:t>
            </a:r>
            <a:r>
              <a:rPr lang="en-US" altLang="zh-CN" dirty="0" err="1">
                <a:cs typeface="Times New Roman" pitchFamily="18" charset="0"/>
              </a:rPr>
              <a:t>jsou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volně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err="1">
                <a:cs typeface="Times New Roman" pitchFamily="18" charset="0"/>
              </a:rPr>
              <a:t>šiřitelné</a:t>
            </a:r>
            <a:endParaRPr lang="en-US" altLang="zh-CN" dirty="0">
              <a:cs typeface="Times New Roman" pitchFamily="18" charset="0"/>
            </a:endParaRPr>
          </a:p>
          <a:p>
            <a:pPr>
              <a:lnSpc>
                <a:spcPts val="3300"/>
              </a:lnSpc>
              <a:tabLst/>
            </a:pPr>
            <a:r>
              <a:rPr lang="en-US" altLang="zh-CN" dirty="0" err="1">
                <a:cs typeface="Times New Roman" pitchFamily="18" charset="0"/>
              </a:rPr>
              <a:t>Verze</a:t>
            </a:r>
            <a:r>
              <a:rPr lang="en-US" altLang="zh-CN" dirty="0">
                <a:cs typeface="Times New Roman" pitchFamily="18" charset="0"/>
              </a:rPr>
              <a:t> 7.6 a </a:t>
            </a:r>
            <a:r>
              <a:rPr lang="en-US" altLang="zh-CN" dirty="0" err="1">
                <a:cs typeface="Times New Roman" pitchFamily="18" charset="0"/>
              </a:rPr>
              <a:t>novější</a:t>
            </a:r>
            <a:r>
              <a:rPr lang="en-US" altLang="zh-CN" dirty="0">
                <a:cs typeface="Times New Roman" pitchFamily="18" charset="0"/>
              </a:rPr>
              <a:t> </a:t>
            </a:r>
            <a:r>
              <a:rPr lang="en-US" altLang="zh-CN" dirty="0" smtClean="0">
                <a:cs typeface="Times New Roman" pitchFamily="18" charset="0"/>
              </a:rPr>
              <a:t>ne</a:t>
            </a:r>
            <a:endParaRPr lang="en-US" altLang="zh-CN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839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MacOS</a:t>
            </a:r>
            <a:r>
              <a:rPr lang="cs-CZ" dirty="0" smtClean="0"/>
              <a:t> 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184576"/>
          </a:xfrm>
        </p:spPr>
        <p:txBody>
          <a:bodyPr>
            <a:normAutofit/>
          </a:bodyPr>
          <a:lstStyle/>
          <a:p>
            <a:pPr>
              <a:lnSpc>
                <a:spcPts val="2800"/>
              </a:lnSpc>
              <a:tabLst>
                <a:tab pos="139700" algn="l"/>
              </a:tabLst>
            </a:pPr>
            <a:r>
              <a:rPr lang="en-US" altLang="zh-CN" dirty="0">
                <a:cs typeface="Times New Roman" pitchFamily="18" charset="0"/>
              </a:rPr>
              <a:t>Je to de facto </a:t>
            </a:r>
            <a:r>
              <a:rPr lang="en-US" altLang="zh-CN" dirty="0" smtClean="0">
                <a:cs typeface="Times New Roman" pitchFamily="18" charset="0"/>
              </a:rPr>
              <a:t>UNIX</a:t>
            </a:r>
            <a:endParaRPr lang="en-US" altLang="zh-CN" dirty="0">
              <a:cs typeface="Times New Roman" pitchFamily="18" charset="0"/>
            </a:endParaRPr>
          </a:p>
          <a:p>
            <a:pPr>
              <a:lnSpc>
                <a:spcPts val="2900"/>
              </a:lnSpc>
              <a:tabLst>
                <a:tab pos="139700" algn="l"/>
              </a:tabLst>
            </a:pPr>
            <a:r>
              <a:rPr lang="en-US" altLang="zh-CN" dirty="0" err="1" smtClean="0">
                <a:cs typeface="Times New Roman" pitchFamily="18" charset="0"/>
              </a:rPr>
              <a:t>Verze</a:t>
            </a:r>
            <a:endParaRPr lang="cs-CZ" altLang="zh-CN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en-US" altLang="zh-CN" dirty="0" smtClean="0">
                <a:cs typeface="Times New Roman" pitchFamily="18" charset="0"/>
              </a:rPr>
              <a:t>10.0 </a:t>
            </a:r>
            <a:r>
              <a:rPr lang="en-US" altLang="zh-CN" dirty="0">
                <a:cs typeface="Times New Roman" pitchFamily="18" charset="0"/>
              </a:rPr>
              <a:t>Cheetah – </a:t>
            </a:r>
            <a:r>
              <a:rPr lang="en-US" altLang="zh-CN" dirty="0" smtClean="0">
                <a:cs typeface="Times New Roman" pitchFamily="18" charset="0"/>
              </a:rPr>
              <a:t>24.3.2001</a:t>
            </a:r>
            <a:endParaRPr lang="cs-CZ" altLang="zh-CN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en-US" altLang="zh-CN" sz="2800" dirty="0" smtClean="0">
                <a:cs typeface="Times New Roman" pitchFamily="18" charset="0"/>
              </a:rPr>
              <a:t>10.1 </a:t>
            </a:r>
            <a:r>
              <a:rPr lang="en-US" altLang="zh-CN" sz="2800" dirty="0">
                <a:cs typeface="Times New Roman" pitchFamily="18" charset="0"/>
              </a:rPr>
              <a:t>Puma – </a:t>
            </a:r>
            <a:r>
              <a:rPr lang="en-US" altLang="zh-CN" sz="2800" dirty="0" smtClean="0">
                <a:cs typeface="Times New Roman" pitchFamily="18" charset="0"/>
              </a:rPr>
              <a:t>25.9.2001</a:t>
            </a:r>
            <a:endParaRPr lang="cs-CZ" altLang="zh-CN" sz="2800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en-US" altLang="zh-CN" sz="2800" dirty="0" smtClean="0">
                <a:cs typeface="Times New Roman" pitchFamily="18" charset="0"/>
              </a:rPr>
              <a:t>10.2 </a:t>
            </a:r>
            <a:r>
              <a:rPr lang="en-US" altLang="zh-CN" sz="2800" dirty="0">
                <a:cs typeface="Times New Roman" pitchFamily="18" charset="0"/>
              </a:rPr>
              <a:t>Jaguar – </a:t>
            </a:r>
            <a:r>
              <a:rPr lang="en-US" altLang="zh-CN" sz="2800" dirty="0" smtClean="0">
                <a:cs typeface="Times New Roman" pitchFamily="18" charset="0"/>
              </a:rPr>
              <a:t>23.8.2002</a:t>
            </a:r>
            <a:endParaRPr lang="cs-CZ" altLang="zh-CN" sz="2800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en-US" altLang="zh-CN" sz="2800" dirty="0" smtClean="0">
                <a:cs typeface="Times New Roman" pitchFamily="18" charset="0"/>
              </a:rPr>
              <a:t>10.3 </a:t>
            </a:r>
            <a:r>
              <a:rPr lang="en-US" altLang="zh-CN" sz="2800" dirty="0">
                <a:cs typeface="Times New Roman" pitchFamily="18" charset="0"/>
              </a:rPr>
              <a:t>Panther – </a:t>
            </a:r>
            <a:r>
              <a:rPr lang="en-US" altLang="zh-CN" sz="2800" dirty="0" smtClean="0">
                <a:cs typeface="Times New Roman" pitchFamily="18" charset="0"/>
              </a:rPr>
              <a:t>24.10.2003</a:t>
            </a:r>
            <a:endParaRPr lang="cs-CZ" altLang="zh-CN" sz="2800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en-US" altLang="zh-CN" sz="2800" dirty="0" smtClean="0">
                <a:cs typeface="Times New Roman" pitchFamily="18" charset="0"/>
              </a:rPr>
              <a:t>10.4 </a:t>
            </a:r>
            <a:r>
              <a:rPr lang="en-US" altLang="zh-CN" sz="2800" dirty="0">
                <a:cs typeface="Times New Roman" pitchFamily="18" charset="0"/>
              </a:rPr>
              <a:t>Tiger – </a:t>
            </a:r>
            <a:r>
              <a:rPr lang="en-US" altLang="zh-CN" sz="2800" dirty="0" smtClean="0">
                <a:cs typeface="Times New Roman" pitchFamily="18" charset="0"/>
              </a:rPr>
              <a:t>29.5.2005</a:t>
            </a:r>
            <a:endParaRPr lang="cs-CZ" altLang="zh-CN" sz="2800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en-US" altLang="zh-CN" sz="2800" dirty="0" smtClean="0">
                <a:cs typeface="Times New Roman" pitchFamily="18" charset="0"/>
              </a:rPr>
              <a:t>10.5 </a:t>
            </a:r>
            <a:r>
              <a:rPr lang="en-US" altLang="zh-CN" sz="2800" dirty="0">
                <a:cs typeface="Times New Roman" pitchFamily="18" charset="0"/>
              </a:rPr>
              <a:t>Leopard – </a:t>
            </a:r>
            <a:r>
              <a:rPr lang="en-US" altLang="zh-CN" sz="2800" dirty="0" smtClean="0">
                <a:cs typeface="Times New Roman" pitchFamily="18" charset="0"/>
              </a:rPr>
              <a:t>26.10.2007</a:t>
            </a:r>
            <a:endParaRPr lang="cs-CZ" altLang="zh-CN" sz="2800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en-US" altLang="zh-CN" sz="2800" dirty="0" smtClean="0">
                <a:cs typeface="Times New Roman" pitchFamily="18" charset="0"/>
              </a:rPr>
              <a:t>10.6 </a:t>
            </a:r>
            <a:r>
              <a:rPr lang="en-US" altLang="zh-CN" sz="2800" dirty="0">
                <a:cs typeface="Times New Roman" pitchFamily="18" charset="0"/>
              </a:rPr>
              <a:t>Snow Leopard – </a:t>
            </a:r>
            <a:r>
              <a:rPr lang="cs-CZ" altLang="zh-CN" sz="2800" dirty="0">
                <a:cs typeface="Times New Roman" pitchFamily="18" charset="0"/>
              </a:rPr>
              <a:t>29.8.</a:t>
            </a:r>
            <a:r>
              <a:rPr lang="en-US" altLang="zh-CN" sz="2800" dirty="0" smtClean="0">
                <a:cs typeface="Times New Roman" pitchFamily="18" charset="0"/>
              </a:rPr>
              <a:t>2009</a:t>
            </a:r>
            <a:endParaRPr lang="cs-CZ" altLang="zh-CN" dirty="0" smtClean="0">
              <a:cs typeface="Times New Roman" pitchFamily="18" charset="0"/>
            </a:endParaRP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cs-CZ" altLang="zh-CN" sz="2800" dirty="0" smtClean="0">
                <a:cs typeface="Times New Roman" pitchFamily="18" charset="0"/>
              </a:rPr>
              <a:t>10.7 </a:t>
            </a:r>
            <a:r>
              <a:rPr lang="cs-CZ" altLang="zh-CN" sz="2800" dirty="0">
                <a:cs typeface="Times New Roman" pitchFamily="18" charset="0"/>
              </a:rPr>
              <a:t>Lion – </a:t>
            </a:r>
            <a:r>
              <a:rPr lang="cs-CZ" altLang="zh-CN" sz="2800" dirty="0" smtClean="0">
                <a:cs typeface="Times New Roman" pitchFamily="18" charset="0"/>
              </a:rPr>
              <a:t>20.7.2011</a:t>
            </a:r>
          </a:p>
          <a:p>
            <a:pPr lvl="1">
              <a:lnSpc>
                <a:spcPts val="2900"/>
              </a:lnSpc>
              <a:tabLst>
                <a:tab pos="139700" algn="l"/>
              </a:tabLst>
            </a:pPr>
            <a:r>
              <a:rPr lang="cs-CZ" altLang="zh-CN" sz="2800" dirty="0" smtClean="0">
                <a:cs typeface="Times New Roman" pitchFamily="18" charset="0"/>
              </a:rPr>
              <a:t>10.8 </a:t>
            </a:r>
            <a:r>
              <a:rPr lang="cs-CZ" altLang="zh-CN" sz="2800" dirty="0" err="1">
                <a:cs typeface="Times New Roman" pitchFamily="18" charset="0"/>
              </a:rPr>
              <a:t>Mountain</a:t>
            </a:r>
            <a:r>
              <a:rPr lang="cs-CZ" altLang="zh-CN" sz="2800" dirty="0">
                <a:cs typeface="Times New Roman" pitchFamily="18" charset="0"/>
              </a:rPr>
              <a:t> Lion – 19.7.2012</a:t>
            </a:r>
            <a:endParaRPr lang="en-US" altLang="zh-CN" sz="2800" dirty="0"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449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LUCKOW, Al. </a:t>
            </a:r>
            <a:r>
              <a:rPr lang="cs-CZ" i="1" dirty="0" err="1"/>
              <a:t>Steve</a:t>
            </a:r>
            <a:r>
              <a:rPr lang="cs-CZ" i="1" dirty="0"/>
              <a:t> </a:t>
            </a:r>
            <a:r>
              <a:rPr lang="cs-CZ" i="1" dirty="0" err="1"/>
              <a:t>Wozniak</a:t>
            </a:r>
            <a:r>
              <a:rPr lang="cs-CZ" dirty="0"/>
              <a:t> [online]. [cit. </a:t>
            </a:r>
            <a:r>
              <a:rPr lang="cs-CZ" dirty="0" smtClean="0"/>
              <a:t>13.10.2012]. </a:t>
            </a:r>
            <a:r>
              <a:rPr lang="cs-CZ" dirty="0"/>
              <a:t>Dostupný pod licencí volné dílo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cs.wikipedia.org/wiki/Soubor:Steve_Wozniak.jpg</a:t>
            </a:r>
            <a:endParaRPr lang="cs-CZ" dirty="0" smtClean="0"/>
          </a:p>
          <a:p>
            <a:r>
              <a:rPr lang="cs-CZ" dirty="0"/>
              <a:t>BUCHANAN, </a:t>
            </a:r>
            <a:r>
              <a:rPr lang="cs-CZ" dirty="0" err="1"/>
              <a:t>Matt</a:t>
            </a:r>
            <a:r>
              <a:rPr lang="cs-CZ" dirty="0"/>
              <a:t>. </a:t>
            </a:r>
            <a:r>
              <a:rPr lang="cs-CZ" i="1" dirty="0" err="1"/>
              <a:t>Steve</a:t>
            </a:r>
            <a:r>
              <a:rPr lang="cs-CZ" i="1" dirty="0"/>
              <a:t> </a:t>
            </a:r>
            <a:r>
              <a:rPr lang="cs-CZ" i="1" dirty="0" err="1"/>
              <a:t>Jobs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http://en.wikipedia.org/wiki/File:Steve_Jobs_with_the_Apple_iPad_no_logo_%</a:t>
            </a:r>
            <a:r>
              <a:rPr lang="cs-CZ" dirty="0" smtClean="0">
                <a:hlinkClick r:id="rId3"/>
              </a:rPr>
              <a:t>28cropped%29.jpg</a:t>
            </a:r>
            <a:endParaRPr lang="cs-CZ" dirty="0" smtClean="0"/>
          </a:p>
          <a:p>
            <a:r>
              <a:rPr lang="cs-CZ" dirty="0"/>
              <a:t>EBELPILOT. </a:t>
            </a:r>
            <a:r>
              <a:rPr lang="cs-CZ" i="1" dirty="0"/>
              <a:t>Apple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cs.wikipedia.org/wiki/Soubor:Apple_I.jpg</a:t>
            </a:r>
            <a:endParaRPr lang="cs-CZ" dirty="0" smtClean="0"/>
          </a:p>
          <a:p>
            <a:r>
              <a:rPr lang="cs-CZ" dirty="0"/>
              <a:t>RAMA &amp; MUSÉE BOLO. </a:t>
            </a:r>
            <a:r>
              <a:rPr lang="cs-CZ" i="1" dirty="0"/>
              <a:t>Apple II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cs.wikipedia.org/wiki/Soubor:Apple-II.jpg</a:t>
            </a:r>
            <a:endParaRPr lang="cs-CZ" dirty="0" smtClean="0"/>
          </a:p>
          <a:p>
            <a:r>
              <a:rPr lang="cs-CZ" dirty="0"/>
              <a:t>RAMA. </a:t>
            </a:r>
            <a:r>
              <a:rPr lang="cs-CZ" i="1" dirty="0"/>
              <a:t>Apple Lisa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cs.wikipedia.org/wiki/Soubor:Apple_Lisa.jpg</a:t>
            </a:r>
            <a:endParaRPr lang="cs-CZ" dirty="0" smtClean="0"/>
          </a:p>
          <a:p>
            <a:r>
              <a:rPr lang="cs-CZ" dirty="0"/>
              <a:t>GRM WNR. </a:t>
            </a:r>
            <a:r>
              <a:rPr lang="cs-CZ" i="1" dirty="0"/>
              <a:t>Macintosh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cs.wikipedia.org/wiki/Soubor:Macintosh_128k_transparency.png</a:t>
            </a:r>
            <a:endParaRPr lang="cs-CZ" dirty="0" smtClean="0"/>
          </a:p>
          <a:p>
            <a:r>
              <a:rPr lang="cs-CZ" dirty="0"/>
              <a:t>BENEDICT, </a:t>
            </a:r>
            <a:r>
              <a:rPr lang="cs-CZ" dirty="0" err="1"/>
              <a:t>Jared</a:t>
            </a:r>
            <a:r>
              <a:rPr lang="cs-CZ" dirty="0"/>
              <a:t> C.. </a:t>
            </a:r>
            <a:r>
              <a:rPr lang="cs-CZ" i="1" dirty="0" err="1"/>
              <a:t>MacBook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cs.wikipedia.org/wiki/Soubor:Macbook_white_redjar_20060603.jpg</a:t>
            </a:r>
            <a:endParaRPr lang="cs-CZ" dirty="0" smtClean="0"/>
          </a:p>
          <a:p>
            <a:r>
              <a:rPr lang="cs-CZ" dirty="0"/>
              <a:t>HERETOHELP. </a:t>
            </a:r>
            <a:r>
              <a:rPr lang="cs-CZ" i="1" dirty="0" err="1"/>
              <a:t>IMac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cs.wikipedia.org/wiki/Soubor:IMac_Bondi_Blue.jpg</a:t>
            </a:r>
            <a:endParaRPr lang="cs-CZ" dirty="0" smtClean="0"/>
          </a:p>
          <a:p>
            <a:r>
              <a:rPr lang="cs-CZ" dirty="0"/>
              <a:t>HERETOHELP. </a:t>
            </a:r>
            <a:r>
              <a:rPr lang="cs-CZ" i="1" dirty="0"/>
              <a:t>IPod</a:t>
            </a:r>
            <a:r>
              <a:rPr lang="cs-CZ" dirty="0"/>
              <a:t> [online]. [cit. 13.10.2012]. Dostupný pod licencí volné dílo na WWW: </a:t>
            </a:r>
            <a:r>
              <a:rPr lang="cs-CZ" dirty="0">
                <a:hlinkClick r:id="rId10"/>
              </a:rPr>
              <a:t>http://cs.wikipedia.org/wiki/Soubor:IPod_5G,_nano_2G,_</a:t>
            </a:r>
            <a:r>
              <a:rPr lang="cs-CZ" dirty="0" smtClean="0">
                <a:hlinkClick r:id="rId10"/>
              </a:rPr>
              <a:t>shuffle_2G.jpg</a:t>
            </a:r>
            <a:endParaRPr lang="cs-CZ" dirty="0"/>
          </a:p>
          <a:p>
            <a:r>
              <a:rPr lang="en-US" dirty="0"/>
              <a:t>VEGA, Zach. </a:t>
            </a:r>
            <a:r>
              <a:rPr lang="en-US" i="1" dirty="0"/>
              <a:t>IPhone</a:t>
            </a:r>
            <a:r>
              <a:rPr lang="en-US" dirty="0"/>
              <a:t> [online]. [cit. </a:t>
            </a:r>
            <a:r>
              <a:rPr lang="cs-CZ" dirty="0"/>
              <a:t>13.10.2012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11"/>
              </a:rPr>
              <a:t>http://</a:t>
            </a:r>
            <a:r>
              <a:rPr lang="en-US" dirty="0" smtClean="0">
                <a:hlinkClick r:id="rId11"/>
              </a:rPr>
              <a:t>cs.wikipedia.org/wiki/Soubor:IPhone_5.pn</a:t>
            </a:r>
            <a:r>
              <a:rPr lang="cs-CZ" dirty="0" smtClean="0">
                <a:hlinkClick r:id="rId11"/>
              </a:rPr>
              <a:t>g</a:t>
            </a:r>
            <a:endParaRPr lang="cs-CZ" dirty="0" smtClean="0"/>
          </a:p>
          <a:p>
            <a:r>
              <a:rPr lang="cs-CZ" dirty="0"/>
              <a:t>FLEISHMAN, </a:t>
            </a:r>
            <a:r>
              <a:rPr lang="cs-CZ" dirty="0" err="1"/>
              <a:t>Glenn</a:t>
            </a:r>
            <a:r>
              <a:rPr lang="cs-CZ" dirty="0"/>
              <a:t>. </a:t>
            </a:r>
            <a:r>
              <a:rPr lang="cs-CZ" i="1" dirty="0" err="1"/>
              <a:t>IPad</a:t>
            </a:r>
            <a:r>
              <a:rPr lang="cs-CZ" dirty="0"/>
              <a:t> [online]. [cit. 13.10.2012].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cs.wikipedia.org/wiki/Soubor:IPad-02.jpg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7472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</TotalTime>
  <Words>876</Words>
  <Application>Microsoft Office PowerPoint</Application>
  <PresentationFormat>Předvádění na obrazovce (4:3)</PresentationFormat>
  <Paragraphs>162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Apple</vt:lpstr>
      <vt:lpstr>Obsah</vt:lpstr>
      <vt:lpstr>Historie</vt:lpstr>
      <vt:lpstr>Steve Jobs</vt:lpstr>
      <vt:lpstr>Steve Wozniak</vt:lpstr>
      <vt:lpstr>Logo Firmy</vt:lpstr>
      <vt:lpstr>Produkty</vt:lpstr>
      <vt:lpstr>Apple I</vt:lpstr>
      <vt:lpstr>Apple II</vt:lpstr>
      <vt:lpstr>Apple Lisa</vt:lpstr>
      <vt:lpstr>Macintosh</vt:lpstr>
      <vt:lpstr>MacBook, MacBook Pro</vt:lpstr>
      <vt:lpstr>iMac</vt:lpstr>
      <vt:lpstr>iPod</vt:lpstr>
      <vt:lpstr>iPhone</vt:lpstr>
      <vt:lpstr>iPad</vt:lpstr>
      <vt:lpstr>Operační sytémy</vt:lpstr>
      <vt:lpstr>MacOS X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Mirda Kotli</dc:creator>
  <cp:lastModifiedBy>Mirda Kotli</cp:lastModifiedBy>
  <cp:revision>25</cp:revision>
  <dcterms:created xsi:type="dcterms:W3CDTF">2013-01-21T18:12:31Z</dcterms:created>
  <dcterms:modified xsi:type="dcterms:W3CDTF">2013-01-27T17:39:45Z</dcterms:modified>
</cp:coreProperties>
</file>