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82" r:id="rId2"/>
    <p:sldId id="256" r:id="rId3"/>
    <p:sldId id="293" r:id="rId4"/>
    <p:sldId id="283" r:id="rId5"/>
    <p:sldId id="284" r:id="rId6"/>
    <p:sldId id="285" r:id="rId7"/>
    <p:sldId id="286" r:id="rId8"/>
    <p:sldId id="287" r:id="rId9"/>
    <p:sldId id="291" r:id="rId10"/>
    <p:sldId id="289" r:id="rId11"/>
    <p:sldId id="290" r:id="rId12"/>
    <p:sldId id="292" r:id="rId13"/>
  </p:sldIdLst>
  <p:sldSz cx="10083800" cy="7556500"/>
  <p:notesSz cx="6858000" cy="9144000"/>
  <p:defaultTextStyle>
    <a:defPPr>
      <a:defRPr lang="en-US"/>
    </a:defPPr>
    <a:lvl1pPr marL="0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52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05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457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10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763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2916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068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221" algn="l" defTabSz="914305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67214" y="5894800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420158" y="5347741"/>
            <a:ext cx="9327515" cy="1346876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20158" y="4282017"/>
            <a:ext cx="9327515" cy="1007533"/>
          </a:xfrm>
        </p:spPr>
        <p:txBody>
          <a:bodyPr anchor="b"/>
          <a:lstStyle>
            <a:lvl1pPr marL="0" indent="0" algn="l">
              <a:buNone/>
              <a:defRPr sz="2600">
                <a:solidFill>
                  <a:schemeClr val="tx2">
                    <a:shade val="75000"/>
                  </a:schemeClr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9075420" y="7133336"/>
            <a:ext cx="836955" cy="272034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949489" y="83961"/>
            <a:ext cx="3193203" cy="318353"/>
          </a:xfrm>
        </p:spPr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9075420" y="7133336"/>
            <a:ext cx="836955" cy="272034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67214" y="3795772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20158" y="1847144"/>
            <a:ext cx="9327515" cy="1343378"/>
          </a:xfrm>
        </p:spPr>
        <p:txBody>
          <a:bodyPr anchor="b"/>
          <a:lstStyle>
            <a:lvl1pPr marL="0" indent="0" algn="r">
              <a:buNone/>
              <a:defRPr sz="22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99024" y="3247251"/>
            <a:ext cx="9579610" cy="1305502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32765" y="503767"/>
            <a:ext cx="9579610" cy="926931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36127" y="1763183"/>
            <a:ext cx="4621742" cy="520558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5125932" y="1763183"/>
            <a:ext cx="4789805" cy="520558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36127" y="5961239"/>
            <a:ext cx="9495578" cy="9725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10370" y="734660"/>
            <a:ext cx="4731530" cy="704923"/>
          </a:xfrm>
        </p:spPr>
        <p:txBody>
          <a:bodyPr anchor="ctr"/>
          <a:lstStyle>
            <a:lvl1pPr marL="0" indent="0">
              <a:buNone/>
              <a:defRPr sz="20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5122431" y="734660"/>
            <a:ext cx="4733388" cy="704923"/>
          </a:xfrm>
        </p:spPr>
        <p:txBody>
          <a:bodyPr anchor="ctr"/>
          <a:lstStyle>
            <a:lvl1pPr marL="0" indent="0">
              <a:buNone/>
              <a:defRPr sz="20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10370" y="1450078"/>
            <a:ext cx="4731530" cy="434323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5126516" y="1450078"/>
            <a:ext cx="4729302" cy="434323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9075420" y="7136694"/>
            <a:ext cx="840317" cy="272034"/>
          </a:xfrm>
        </p:spPr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67214" y="6632928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32765" y="503767"/>
            <a:ext cx="9579610" cy="926931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67214" y="6444861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504190" y="6045200"/>
            <a:ext cx="9327515" cy="573734"/>
          </a:xfrm>
        </p:spPr>
        <p:txBody>
          <a:bodyPr anchor="ctr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504190" y="671689"/>
            <a:ext cx="3317501" cy="5289550"/>
          </a:xfrm>
        </p:spPr>
        <p:txBody>
          <a:bodyPr/>
          <a:lstStyle>
            <a:lvl1pPr marL="0" indent="0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942486" y="671689"/>
            <a:ext cx="5889219" cy="5289550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865457" y="679439"/>
            <a:ext cx="5546090" cy="4030133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420159" y="5502384"/>
            <a:ext cx="6470438" cy="575484"/>
          </a:xfrm>
        </p:spPr>
        <p:txBody>
          <a:bodyPr anchor="ctr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420159" y="6096786"/>
            <a:ext cx="6470438" cy="846608"/>
          </a:xfrm>
        </p:spPr>
        <p:txBody>
          <a:bodyPr lIns="120953" tIns="0"/>
          <a:lstStyle>
            <a:lvl1pPr marL="0" indent="0">
              <a:buNone/>
              <a:defRPr sz="15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562850" y="605221"/>
            <a:ext cx="2016760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605221"/>
            <a:ext cx="6890597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E18D3-6BB5-4063-9A73-D7DF83F4B611}" type="datetimeFigureOut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582D-9070-4740-B27B-82BF571AC817}" type="slidenum">
              <a:rPr lang="cs-CZ" smtClean="0">
                <a:solidFill>
                  <a:srgbClr val="E7DEC9">
                    <a:shade val="50000"/>
                    <a:satMod val="200000"/>
                  </a:srgbClr>
                </a:solidFill>
              </a:rPr>
              <a:pPr/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9"/>
            <a:ext cx="9075420" cy="5961239"/>
          </a:xfrm>
        </p:spPr>
        <p:txBody>
          <a:bodyPr lIns="91420" tIns="45711" rIns="91420" bIns="45711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91420" tIns="45711" rIns="91420" bIns="45711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27.1.2013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91420" tIns="45711" rIns="91420" bIns="45711"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91420" tIns="45711" rIns="91420" bIns="45711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>
                <a:solidFill>
                  <a:srgbClr val="E7DEC9">
                    <a:shade val="50000"/>
                    <a:satMod val="20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E7DEC9">
                  <a:shade val="50000"/>
                  <a:satMod val="20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59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67214" y="1157934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36127" y="1712457"/>
            <a:ext cx="9579610" cy="4986941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7142692" y="83961"/>
            <a:ext cx="2773045" cy="31835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l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1/27/2013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445299" y="83961"/>
            <a:ext cx="3697393" cy="31835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9075420" y="7136695"/>
            <a:ext cx="840317" cy="269375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36127" y="503767"/>
            <a:ext cx="9579610" cy="923572"/>
          </a:xfrm>
          <a:prstGeom prst="rect">
            <a:avLst/>
          </a:prstGeom>
        </p:spPr>
        <p:txBody>
          <a:bodyPr vert="horz" lIns="100794" tIns="50397" rIns="100794" bIns="50397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67214" y="1157934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67214" y="1165744"/>
            <a:ext cx="9516586" cy="2624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77979" indent="-377979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500" kern="1200">
          <a:solidFill>
            <a:schemeClr val="tx2"/>
          </a:solidFill>
          <a:latin typeface="+mn-lt"/>
          <a:ea typeface="+mn-ea"/>
          <a:cs typeface="+mn-cs"/>
        </a:defRPr>
      </a:lvl1pPr>
      <a:lvl2pPr marL="818954" indent="-314982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3100" kern="1200">
          <a:solidFill>
            <a:schemeClr val="tx2"/>
          </a:solidFill>
          <a:latin typeface="+mn-lt"/>
          <a:ea typeface="+mn-ea"/>
          <a:cs typeface="+mn-cs"/>
        </a:defRPr>
      </a:lvl2pPr>
      <a:lvl3pPr marL="1259929" indent="-251986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3pPr>
      <a:lvl4pPr marL="1763900" indent="-251986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2267872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771844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6pPr>
      <a:lvl7pPr marL="3275815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7pPr>
      <a:lvl8pPr marL="3779787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8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283758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cs.wikipedia.org/wiki/Creative_Commons" TargetMode="External"/><Relationship Id="rId7" Type="http://schemas.openxmlformats.org/officeDocument/2006/relationships/hyperlink" Target="http://cs.wikipedia.org/wiki/Soubor:Cc-sa_white.svg" TargetMode="External"/><Relationship Id="rId2" Type="http://schemas.openxmlformats.org/officeDocument/2006/relationships/hyperlink" Target="http://cs.wikipedia.org/wiki/Voln%C3%A9_d%C3%ADl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c-nd_white.svg" TargetMode="External"/><Relationship Id="rId5" Type="http://schemas.openxmlformats.org/officeDocument/2006/relationships/hyperlink" Target="http://cs.wikipedia.org/wiki/Soubor:Cc-nc_white.svg" TargetMode="External"/><Relationship Id="rId4" Type="http://schemas.openxmlformats.org/officeDocument/2006/relationships/hyperlink" Target="http://cs.wikipedia.org/wiki/Soubor:Cc-by_new_white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189086576"/>
              </p:ext>
            </p:extLst>
          </p:nvPr>
        </p:nvGraphicFramePr>
        <p:xfrm>
          <a:off x="357135" y="1397605"/>
          <a:ext cx="9392290" cy="4562293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5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VY_32_INOVACE_IVT_1_KOT_14_LICENCE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13.10.2012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579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Softwarové licence, se kterými se nejčastěji setkáváme. Seznámení s licencí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Creative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Commons</a:t>
                      </a: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, jež využívá </a:t>
                      </a:r>
                      <a:r>
                        <a:rPr kumimoji="0" lang="cs-CZ" sz="15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Wikipedia</a:t>
                      </a: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8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5"/>
            <a:ext cx="5558344" cy="378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61" tIns="50382" rIns="100761" bIns="50382">
            <a:spAutoFit/>
          </a:bodyPr>
          <a:lstStyle/>
          <a:p>
            <a:pPr algn="ctr" defTabSz="1007734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46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Licence software</a:t>
            </a:r>
            <a:endParaRPr lang="cs-CZ" dirty="0"/>
          </a:p>
        </p:txBody>
      </p:sp>
      <p:sp>
        <p:nvSpPr>
          <p:cNvPr id="12" name="Podnadpis 1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Softwarové licence</a:t>
            </a:r>
          </a:p>
          <a:p>
            <a:r>
              <a:rPr lang="cs-CZ" dirty="0" smtClean="0"/>
              <a:t>Freeware</a:t>
            </a:r>
          </a:p>
          <a:p>
            <a:r>
              <a:rPr lang="cs-CZ" dirty="0" smtClean="0"/>
              <a:t>Shareware</a:t>
            </a:r>
          </a:p>
          <a:p>
            <a:r>
              <a:rPr lang="cs-CZ" dirty="0" err="1" smtClean="0"/>
              <a:t>Adware</a:t>
            </a:r>
            <a:endParaRPr lang="cs-CZ" dirty="0" smtClean="0"/>
          </a:p>
          <a:p>
            <a:r>
              <a:rPr lang="cs-CZ" dirty="0" smtClean="0"/>
              <a:t>Komerční software</a:t>
            </a:r>
          </a:p>
          <a:p>
            <a:r>
              <a:rPr lang="cs-CZ" dirty="0" smtClean="0"/>
              <a:t>Public </a:t>
            </a:r>
            <a:r>
              <a:rPr lang="cs-CZ" dirty="0" err="1" smtClean="0"/>
              <a:t>domain</a:t>
            </a:r>
            <a:endParaRPr lang="cs-CZ" dirty="0" smtClean="0"/>
          </a:p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6997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Softwarové licence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</a:pPr>
            <a:r>
              <a:rPr lang="cs-CZ" altLang="zh-CN" sz="3200" dirty="0" smtClean="0">
                <a:cs typeface="Times New Roman" pitchFamily="18" charset="0"/>
              </a:rPr>
              <a:t>Snaha objasnit základní softwarové licence</a:t>
            </a:r>
          </a:p>
          <a:p>
            <a:pPr>
              <a:lnSpc>
                <a:spcPts val="3500"/>
              </a:lnSpc>
            </a:pPr>
            <a:r>
              <a:rPr lang="en-US" altLang="zh-CN" sz="3200" dirty="0" err="1" smtClean="0">
                <a:cs typeface="Times New Roman" pitchFamily="18" charset="0"/>
              </a:rPr>
              <a:t>Nelze</a:t>
            </a:r>
            <a:r>
              <a:rPr lang="en-US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podat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úplný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výčet</a:t>
            </a:r>
            <a:r>
              <a:rPr lang="en-US" altLang="zh-CN" sz="3200" dirty="0">
                <a:cs typeface="Times New Roman" pitchFamily="18" charset="0"/>
              </a:rPr>
              <a:t> – </a:t>
            </a:r>
            <a:r>
              <a:rPr lang="en-US" altLang="zh-CN" sz="3200" dirty="0" err="1">
                <a:cs typeface="Times New Roman" pitchFamily="18" charset="0"/>
              </a:rPr>
              <a:t>objevují</a:t>
            </a:r>
            <a:r>
              <a:rPr lang="en-US" altLang="zh-CN" sz="3200" dirty="0">
                <a:cs typeface="Times New Roman" pitchFamily="18" charset="0"/>
              </a:rPr>
              <a:t> se </a:t>
            </a:r>
            <a:r>
              <a:rPr lang="en-US" altLang="zh-CN" sz="3200" dirty="0" err="1" smtClean="0">
                <a:cs typeface="Times New Roman" pitchFamily="18" charset="0"/>
              </a:rPr>
              <a:t>nové</a:t>
            </a:r>
            <a:r>
              <a:rPr lang="cs-CZ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 smtClean="0">
                <a:cs typeface="Times New Roman" pitchFamily="18" charset="0"/>
              </a:rPr>
              <a:t>druhy</a:t>
            </a:r>
            <a:r>
              <a:rPr lang="en-US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licencí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lišící</a:t>
            </a:r>
            <a:r>
              <a:rPr lang="en-US" altLang="zh-CN" sz="3200" dirty="0">
                <a:cs typeface="Times New Roman" pitchFamily="18" charset="0"/>
              </a:rPr>
              <a:t> se v </a:t>
            </a:r>
            <a:r>
              <a:rPr lang="en-US" altLang="zh-CN" sz="3200" dirty="0" err="1">
                <a:cs typeface="Times New Roman" pitchFamily="18" charset="0"/>
              </a:rPr>
              <a:t>detailech</a:t>
            </a:r>
            <a:endParaRPr lang="en-US" altLang="zh-CN" sz="3200" dirty="0"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en-US" altLang="zh-CN" sz="3200" dirty="0" err="1">
                <a:cs typeface="Times New Roman" pitchFamily="18" charset="0"/>
              </a:rPr>
              <a:t>Jsou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probrány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hlavní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kategorie</a:t>
            </a:r>
            <a:r>
              <a:rPr lang="en-US" altLang="zh-CN" sz="3200" dirty="0">
                <a:cs typeface="Times New Roman" pitchFamily="18" charset="0"/>
              </a:rPr>
              <a:t>  a u </a:t>
            </a:r>
            <a:r>
              <a:rPr lang="en-US" altLang="zh-CN" sz="3200" dirty="0" err="1" smtClean="0">
                <a:cs typeface="Times New Roman" pitchFamily="18" charset="0"/>
              </a:rPr>
              <a:t>nich</a:t>
            </a:r>
            <a:r>
              <a:rPr lang="cs-CZ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 smtClean="0">
                <a:cs typeface="Times New Roman" pitchFamily="18" charset="0"/>
              </a:rPr>
              <a:t>jejich</a:t>
            </a:r>
            <a:r>
              <a:rPr lang="en-US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vlastnosti</a:t>
            </a:r>
            <a:endParaRPr lang="en-US" altLang="zh-CN" sz="3200" dirty="0"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en-US" altLang="zh-CN" sz="3200" dirty="0" err="1">
                <a:cs typeface="Times New Roman" pitchFamily="18" charset="0"/>
              </a:rPr>
              <a:t>Doporučuji</a:t>
            </a:r>
            <a:r>
              <a:rPr lang="en-US" altLang="zh-CN" sz="3200" dirty="0">
                <a:cs typeface="Times New Roman" pitchFamily="18" charset="0"/>
              </a:rPr>
              <a:t> u </a:t>
            </a:r>
            <a:r>
              <a:rPr lang="en-US" altLang="zh-CN" sz="3200" dirty="0" err="1">
                <a:cs typeface="Times New Roman" pitchFamily="18" charset="0"/>
              </a:rPr>
              <a:t>každého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programu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ověřit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 smtClean="0">
                <a:cs typeface="Times New Roman" pitchFamily="18" charset="0"/>
              </a:rPr>
              <a:t>si</a:t>
            </a:r>
            <a:r>
              <a:rPr lang="cs-CZ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 smtClean="0">
                <a:cs typeface="Times New Roman" pitchFamily="18" charset="0"/>
              </a:rPr>
              <a:t>jeho</a:t>
            </a:r>
            <a:r>
              <a:rPr lang="en-US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konkrétní</a:t>
            </a:r>
            <a:r>
              <a:rPr lang="en-US" altLang="zh-CN" sz="3200" dirty="0">
                <a:cs typeface="Times New Roman" pitchFamily="18" charset="0"/>
              </a:rPr>
              <a:t> </a:t>
            </a:r>
            <a:r>
              <a:rPr lang="en-US" altLang="zh-CN" sz="3200" dirty="0" err="1">
                <a:cs typeface="Times New Roman" pitchFamily="18" charset="0"/>
              </a:rPr>
              <a:t>licenci</a:t>
            </a:r>
            <a:r>
              <a:rPr lang="en-US" altLang="zh-CN" sz="3200" dirty="0">
                <a:cs typeface="Times New Roman" pitchFamily="18" charset="0"/>
              </a:rPr>
              <a:t> z </a:t>
            </a:r>
            <a:r>
              <a:rPr lang="en-US" altLang="zh-CN" sz="3200" dirty="0" err="1">
                <a:cs typeface="Times New Roman" pitchFamily="18" charset="0"/>
              </a:rPr>
              <a:t>dokumentace</a:t>
            </a:r>
            <a:endParaRPr lang="en-US" altLang="zh-CN" sz="3200" dirty="0"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5770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Freeware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</a:pP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Povolena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distribuce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latin typeface="Times New Roman" pitchFamily="18" charset="0"/>
                <a:cs typeface="Times New Roman" pitchFamily="18" charset="0"/>
              </a:rPr>
              <a:t>zdarma</a:t>
            </a:r>
            <a:endParaRPr lang="cs-CZ" altLang="zh-CN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Nelze </a:t>
            </a:r>
            <a:r>
              <a:rPr lang="en-US" altLang="zh-CN" sz="3600" dirty="0" err="1" smtClean="0">
                <a:latin typeface="Times New Roman" pitchFamily="18" charset="0"/>
                <a:cs typeface="Times New Roman" pitchFamily="18" charset="0"/>
              </a:rPr>
              <a:t>modifik</a:t>
            </a:r>
            <a:r>
              <a:rPr lang="cs-CZ" altLang="zh-CN" sz="3600" dirty="0" err="1" smtClean="0">
                <a:latin typeface="Times New Roman" pitchFamily="18" charset="0"/>
                <a:cs typeface="Times New Roman" pitchFamily="18" charset="0"/>
              </a:rPr>
              <a:t>ovat</a:t>
            </a: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 (upravovat)</a:t>
            </a:r>
            <a:endParaRPr lang="en-US" altLang="zh-CN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US" altLang="zh-CN" sz="3600" dirty="0" smtClean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. Adobe Acrobat Reader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latin typeface="Times New Roman" pitchFamily="18" charset="0"/>
                <a:cs typeface="Times New Roman" pitchFamily="18" charset="0"/>
              </a:rPr>
              <a:t>ovladače</a:t>
            </a: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5459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Shareware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6127" y="1712457"/>
            <a:ext cx="9579610" cy="534239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3500"/>
              </a:lnSpc>
            </a:pPr>
            <a:r>
              <a:rPr lang="en-US" altLang="zh-CN" sz="3600" dirty="0" smtClean="0">
                <a:cs typeface="Times New Roman" pitchFamily="18" charset="0"/>
              </a:rPr>
              <a:t>Program</a:t>
            </a:r>
            <a:r>
              <a:rPr lang="cs-CZ" altLang="zh-CN" sz="3600" dirty="0" smtClean="0">
                <a:cs typeface="Times New Roman" pitchFamily="18" charset="0"/>
              </a:rPr>
              <a:t>,</a:t>
            </a:r>
            <a:r>
              <a:rPr lang="en-US" altLang="zh-CN" sz="3600" dirty="0" smtClean="0">
                <a:cs typeface="Times New Roman" pitchFamily="18" charset="0"/>
              </a:rPr>
              <a:t> </a:t>
            </a:r>
            <a:r>
              <a:rPr lang="en-US" altLang="zh-CN" sz="3600" dirty="0" err="1">
                <a:cs typeface="Times New Roman" pitchFamily="18" charset="0"/>
              </a:rPr>
              <a:t>který</a:t>
            </a:r>
            <a:r>
              <a:rPr lang="en-US" altLang="zh-CN" sz="3600" dirty="0">
                <a:cs typeface="Times New Roman" pitchFamily="18" charset="0"/>
              </a:rPr>
              <a:t> je </a:t>
            </a:r>
            <a:r>
              <a:rPr lang="en-US" altLang="zh-CN" sz="3600" dirty="0" err="1">
                <a:cs typeface="Times New Roman" pitchFamily="18" charset="0"/>
              </a:rPr>
              <a:t>možné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en-US" altLang="zh-CN" sz="3600" dirty="0" err="1">
                <a:cs typeface="Times New Roman" pitchFamily="18" charset="0"/>
              </a:rPr>
              <a:t>volně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en-US" altLang="zh-CN" sz="3600" dirty="0" err="1">
                <a:cs typeface="Times New Roman" pitchFamily="18" charset="0"/>
              </a:rPr>
              <a:t>distribuovat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en-US" altLang="zh-CN" sz="3600" dirty="0" smtClean="0">
                <a:cs typeface="Times New Roman" pitchFamily="18" charset="0"/>
              </a:rPr>
              <a:t>a</a:t>
            </a:r>
            <a:r>
              <a:rPr lang="cs-CZ" altLang="zh-CN" sz="3600" dirty="0" smtClean="0"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cs typeface="Times New Roman" pitchFamily="18" charset="0"/>
              </a:rPr>
              <a:t>zkoušet</a:t>
            </a:r>
            <a:endParaRPr lang="en-US" altLang="zh-CN" sz="3600" dirty="0"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en-US" altLang="zh-CN" sz="3600" dirty="0" err="1">
                <a:cs typeface="Times New Roman" pitchFamily="18" charset="0"/>
              </a:rPr>
              <a:t>Doba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en-US" altLang="zh-CN" sz="3600" dirty="0" err="1">
                <a:cs typeface="Times New Roman" pitchFamily="18" charset="0"/>
              </a:rPr>
              <a:t>zkoušení</a:t>
            </a:r>
            <a:r>
              <a:rPr lang="en-US" altLang="zh-CN" sz="3600" dirty="0">
                <a:cs typeface="Times New Roman" pitchFamily="18" charset="0"/>
              </a:rPr>
              <a:t> je </a:t>
            </a:r>
            <a:r>
              <a:rPr lang="en-US" altLang="zh-CN" sz="3600" dirty="0" err="1">
                <a:cs typeface="Times New Roman" pitchFamily="18" charset="0"/>
              </a:rPr>
              <a:t>dána</a:t>
            </a:r>
            <a:r>
              <a:rPr lang="en-US" altLang="zh-CN" sz="3600" dirty="0">
                <a:cs typeface="Times New Roman" pitchFamily="18" charset="0"/>
              </a:rPr>
              <a:t> </a:t>
            </a:r>
            <a:endParaRPr lang="cs-CZ" altLang="zh-CN" sz="3600" dirty="0" smtClean="0"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en-US" altLang="zh-CN" sz="3200" dirty="0" err="1" smtClean="0">
                <a:cs typeface="Times New Roman" pitchFamily="18" charset="0"/>
              </a:rPr>
              <a:t>Časově</a:t>
            </a:r>
            <a:endParaRPr lang="cs-CZ" altLang="zh-CN" sz="3200" dirty="0" smtClean="0"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cs-CZ" altLang="zh-CN" sz="3200" dirty="0" smtClean="0">
                <a:cs typeface="Times New Roman" pitchFamily="18" charset="0"/>
              </a:rPr>
              <a:t>P</a:t>
            </a:r>
            <a:r>
              <a:rPr lang="en-US" altLang="zh-CN" sz="3200" dirty="0" err="1" smtClean="0">
                <a:cs typeface="Times New Roman" pitchFamily="18" charset="0"/>
              </a:rPr>
              <a:t>očtem</a:t>
            </a:r>
            <a:r>
              <a:rPr lang="cs-CZ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 smtClean="0">
                <a:cs typeface="Times New Roman" pitchFamily="18" charset="0"/>
              </a:rPr>
              <a:t>spuštění</a:t>
            </a:r>
            <a:endParaRPr lang="en-US" altLang="zh-CN" sz="3200" dirty="0"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en-US" altLang="zh-CN" sz="3600" dirty="0">
                <a:cs typeface="Times New Roman" pitchFamily="18" charset="0"/>
              </a:rPr>
              <a:t>Po </a:t>
            </a:r>
            <a:r>
              <a:rPr lang="en-US" altLang="zh-CN" sz="3600" dirty="0" err="1">
                <a:cs typeface="Times New Roman" pitchFamily="18" charset="0"/>
              </a:rPr>
              <a:t>této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en-US" altLang="zh-CN" sz="3600" dirty="0" err="1">
                <a:cs typeface="Times New Roman" pitchFamily="18" charset="0"/>
              </a:rPr>
              <a:t>době</a:t>
            </a:r>
            <a:r>
              <a:rPr lang="en-US" altLang="zh-CN" sz="3600" dirty="0">
                <a:cs typeface="Times New Roman" pitchFamily="18" charset="0"/>
              </a:rPr>
              <a:t> je </a:t>
            </a:r>
            <a:r>
              <a:rPr lang="en-US" altLang="zh-CN" sz="3600" dirty="0" err="1">
                <a:cs typeface="Times New Roman" pitchFamily="18" charset="0"/>
              </a:rPr>
              <a:t>nutné</a:t>
            </a:r>
            <a:r>
              <a:rPr lang="en-US" altLang="zh-CN" sz="3600" dirty="0">
                <a:cs typeface="Times New Roman" pitchFamily="18" charset="0"/>
              </a:rPr>
              <a:t> software </a:t>
            </a:r>
            <a:r>
              <a:rPr lang="en-US" altLang="zh-CN" sz="3600" dirty="0" err="1">
                <a:cs typeface="Times New Roman" pitchFamily="18" charset="0"/>
              </a:rPr>
              <a:t>zaplatit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cs typeface="Times New Roman" pitchFamily="18" charset="0"/>
              </a:rPr>
              <a:t>nebo</a:t>
            </a:r>
            <a:r>
              <a:rPr lang="cs-CZ" altLang="zh-CN" sz="3600" dirty="0" smtClean="0"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cs typeface="Times New Roman" pitchFamily="18" charset="0"/>
              </a:rPr>
              <a:t>přestat</a:t>
            </a:r>
            <a:r>
              <a:rPr lang="en-US" altLang="zh-CN" sz="3600" dirty="0" smtClean="0"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cs typeface="Times New Roman" pitchFamily="18" charset="0"/>
              </a:rPr>
              <a:t>používat</a:t>
            </a:r>
            <a:endParaRPr lang="en-US" altLang="zh-CN" sz="3600" dirty="0"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en-US" altLang="zh-CN" sz="3600" dirty="0" err="1">
                <a:cs typeface="Times New Roman" pitchFamily="18" charset="0"/>
              </a:rPr>
              <a:t>Pokud</a:t>
            </a:r>
            <a:r>
              <a:rPr lang="en-US" altLang="zh-CN" sz="3600" dirty="0">
                <a:cs typeface="Times New Roman" pitchFamily="18" charset="0"/>
              </a:rPr>
              <a:t> </a:t>
            </a:r>
            <a:r>
              <a:rPr lang="cs-CZ" altLang="zh-CN" sz="3600" dirty="0" smtClean="0">
                <a:cs typeface="Times New Roman" pitchFamily="18" charset="0"/>
              </a:rPr>
              <a:t>ne</a:t>
            </a:r>
            <a:r>
              <a:rPr lang="en-US" altLang="zh-CN" sz="3600" dirty="0" err="1" smtClean="0">
                <a:cs typeface="Times New Roman" pitchFamily="18" charset="0"/>
              </a:rPr>
              <a:t>za</a:t>
            </a:r>
            <a:r>
              <a:rPr lang="cs-CZ" altLang="zh-CN" sz="3600" dirty="0" smtClean="0">
                <a:cs typeface="Times New Roman" pitchFamily="18" charset="0"/>
              </a:rPr>
              <a:t>koupíte</a:t>
            </a:r>
            <a:r>
              <a:rPr lang="en-US" altLang="zh-CN" sz="3600" dirty="0" smtClean="0">
                <a:cs typeface="Times New Roman" pitchFamily="18" charset="0"/>
              </a:rPr>
              <a:t> </a:t>
            </a:r>
            <a:r>
              <a:rPr lang="en-US" altLang="zh-CN" sz="3600" dirty="0" err="1">
                <a:cs typeface="Times New Roman" pitchFamily="18" charset="0"/>
              </a:rPr>
              <a:t>může</a:t>
            </a:r>
            <a:r>
              <a:rPr lang="en-US" altLang="zh-CN" sz="3600" dirty="0">
                <a:cs typeface="Times New Roman" pitchFamily="18" charset="0"/>
              </a:rPr>
              <a:t> se </a:t>
            </a:r>
            <a:r>
              <a:rPr lang="en-US" altLang="zh-CN" sz="3600" dirty="0" err="1">
                <a:cs typeface="Times New Roman" pitchFamily="18" charset="0"/>
              </a:rPr>
              <a:t>stát</a:t>
            </a:r>
            <a:endParaRPr lang="en-US" altLang="zh-CN" sz="3600" dirty="0"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cs-CZ" altLang="zh-CN" sz="3200" dirty="0" smtClean="0">
                <a:cs typeface="Times New Roman" pitchFamily="18" charset="0"/>
              </a:rPr>
              <a:t>P</a:t>
            </a:r>
            <a:r>
              <a:rPr lang="en-US" altLang="zh-CN" sz="3200" dirty="0" err="1" smtClean="0">
                <a:cs typeface="Times New Roman" pitchFamily="18" charset="0"/>
              </a:rPr>
              <a:t>rogram</a:t>
            </a:r>
            <a:r>
              <a:rPr lang="en-US" altLang="zh-CN" sz="3200" dirty="0" smtClean="0">
                <a:cs typeface="Times New Roman" pitchFamily="18" charset="0"/>
              </a:rPr>
              <a:t> </a:t>
            </a:r>
            <a:r>
              <a:rPr lang="en-US" altLang="zh-CN" sz="3200" dirty="0" err="1" smtClean="0">
                <a:cs typeface="Times New Roman" pitchFamily="18" charset="0"/>
              </a:rPr>
              <a:t>nefunkční</a:t>
            </a:r>
            <a:endParaRPr lang="cs-CZ" altLang="zh-CN" sz="3200" dirty="0" smtClean="0">
              <a:cs typeface="Times New Roman" pitchFamily="18" charset="0"/>
            </a:endParaRPr>
          </a:p>
          <a:p>
            <a:pPr lvl="1">
              <a:lnSpc>
                <a:spcPts val="3500"/>
              </a:lnSpc>
            </a:pPr>
            <a:r>
              <a:rPr lang="en-US" altLang="zh-CN" sz="3200" dirty="0" err="1" smtClean="0">
                <a:cs typeface="Times New Roman" pitchFamily="18" charset="0"/>
              </a:rPr>
              <a:t>Omez</a:t>
            </a:r>
            <a:r>
              <a:rPr lang="cs-CZ" altLang="zh-CN" sz="3200" dirty="0" smtClean="0">
                <a:cs typeface="Times New Roman" pitchFamily="18" charset="0"/>
              </a:rPr>
              <a:t>í některé funkce</a:t>
            </a:r>
            <a:endParaRPr lang="en-US" altLang="zh-CN" sz="3600" dirty="0"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sz="3600" dirty="0">
                <a:cs typeface="Times New Roman" pitchFamily="18" charset="0"/>
              </a:rPr>
              <a:t>P</a:t>
            </a:r>
            <a:r>
              <a:rPr lang="en-US" altLang="zh-CN" sz="3600" dirty="0" smtClean="0">
                <a:cs typeface="Times New Roman" pitchFamily="18" charset="0"/>
              </a:rPr>
              <a:t>ř</a:t>
            </a:r>
            <a:r>
              <a:rPr lang="en-US" altLang="zh-CN" sz="3600" dirty="0">
                <a:cs typeface="Times New Roman" pitchFamily="18" charset="0"/>
              </a:rPr>
              <a:t>. Total Commander, </a:t>
            </a:r>
            <a:r>
              <a:rPr lang="en-US" altLang="zh-CN" sz="3600" dirty="0" smtClean="0">
                <a:cs typeface="Times New Roman" pitchFamily="18" charset="0"/>
              </a:rPr>
              <a:t>WinRAR</a:t>
            </a:r>
            <a:endParaRPr lang="en-US" altLang="zh-CN" sz="36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06985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</a:pP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Program se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všemi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latin typeface="Times New Roman" pitchFamily="18" charset="0"/>
                <a:cs typeface="Times New Roman" pitchFamily="18" charset="0"/>
              </a:rPr>
              <a:t>funkcemi</a:t>
            </a:r>
            <a:endParaRPr lang="en-US" altLang="zh-CN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US" altLang="zh-CN" sz="3600" dirty="0" err="1" smtClean="0">
                <a:latin typeface="Times New Roman" pitchFamily="18" charset="0"/>
                <a:cs typeface="Times New Roman" pitchFamily="18" charset="0"/>
              </a:rPr>
              <a:t>bsahuje</a:t>
            </a:r>
            <a:r>
              <a:rPr lang="en-US" altLang="zh-CN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 smtClean="0">
                <a:latin typeface="Times New Roman" pitchFamily="18" charset="0"/>
                <a:cs typeface="Times New Roman" pitchFamily="18" charset="0"/>
              </a:rPr>
              <a:t>navíc</a:t>
            </a: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b="1" dirty="0" err="1" smtClean="0">
                <a:latin typeface="Times New Roman" pitchFamily="18" charset="0"/>
                <a:cs typeface="Times New Roman" pitchFamily="18" charset="0"/>
              </a:rPr>
              <a:t>reklamu</a:t>
            </a:r>
            <a:endParaRPr lang="en-US" altLang="zh-CN" sz="3600" b="1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US" altLang="zh-CN" sz="3600" dirty="0" smtClean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. ICQ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4800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Komerční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3500"/>
              </a:lnSpc>
            </a:pP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Software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vyvíjený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účelem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zisku</a:t>
            </a:r>
            <a:endParaRPr lang="en-US" altLang="zh-CN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cs-CZ" altLang="zh-CN" sz="3600" dirty="0" smtClean="0">
                <a:latin typeface="Times New Roman" pitchFamily="18" charset="0"/>
                <a:cs typeface="Times New Roman" pitchFamily="18" charset="0"/>
              </a:rPr>
              <a:t>Někdy se platí pouze za podporu produktu</a:t>
            </a:r>
            <a:endParaRPr lang="en-US" altLang="zh-CN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ts val="3500"/>
              </a:lnSpc>
            </a:pP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Některé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distribuce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3600" dirty="0" err="1">
                <a:latin typeface="Times New Roman" pitchFamily="18" charset="0"/>
                <a:cs typeface="Times New Roman" pitchFamily="18" charset="0"/>
              </a:rPr>
              <a:t>Linuxu</a:t>
            </a:r>
            <a:r>
              <a:rPr lang="en-US" altLang="zh-CN" sz="3600" dirty="0">
                <a:latin typeface="Times New Roman" pitchFamily="18" charset="0"/>
                <a:cs typeface="Times New Roman" pitchFamily="18" charset="0"/>
              </a:rPr>
              <a:t> (Red Hat, SUSE)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7062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Public </a:t>
            </a:r>
            <a:r>
              <a:rPr lang="cs-CZ" dirty="0" err="1" smtClean="0"/>
              <a:t>domain</a:t>
            </a:r>
            <a:r>
              <a:rPr lang="cs-CZ" dirty="0" smtClean="0"/>
              <a:t> (volné dílo)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Volné autorské dílo může každý volně </a:t>
            </a:r>
            <a:r>
              <a:rPr lang="cs-CZ" dirty="0" smtClean="0"/>
              <a:t>využívat</a:t>
            </a:r>
          </a:p>
          <a:p>
            <a:r>
              <a:rPr lang="cs-CZ" dirty="0" smtClean="0"/>
              <a:t>Musí </a:t>
            </a:r>
            <a:r>
              <a:rPr lang="cs-CZ" dirty="0"/>
              <a:t>být dodrženy </a:t>
            </a:r>
            <a:r>
              <a:rPr lang="cs-CZ" dirty="0" smtClean="0"/>
              <a:t>podmínky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ikdo </a:t>
            </a:r>
            <a:r>
              <a:rPr lang="cs-CZ" dirty="0"/>
              <a:t>nesmí osobovat autorství </a:t>
            </a:r>
            <a:r>
              <a:rPr lang="cs-CZ" dirty="0" smtClean="0"/>
              <a:t>díla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yužitím </a:t>
            </a:r>
            <a:r>
              <a:rPr lang="cs-CZ" dirty="0"/>
              <a:t>se nesmí snižovat hodnota </a:t>
            </a:r>
            <a:r>
              <a:rPr lang="cs-CZ" dirty="0" smtClean="0"/>
              <a:t>díla</a:t>
            </a:r>
          </a:p>
          <a:p>
            <a:pPr lvl="1"/>
            <a:r>
              <a:rPr lang="cs-CZ" dirty="0"/>
              <a:t>M</a:t>
            </a:r>
            <a:r>
              <a:rPr lang="cs-CZ" dirty="0" smtClean="0"/>
              <a:t>usí </a:t>
            </a:r>
            <a:r>
              <a:rPr lang="cs-CZ" dirty="0"/>
              <a:t>být uveden autor (je-li znám a je-li to obvyklé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04393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(tvůrčí společenství)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Nabízí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škálu různých licenčních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schémat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Držitelům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autorských práv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umožňuje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nabídnout některá práva na užívání díla veřejnosti, zatímco jiná práva jim stále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zůstávají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ílem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je omezit potíže, které platné autorské zákony kladou sdílení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informací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yužívá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např. 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Wikipedie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Flickr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35882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(tvůrčí společenství)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41499" y="1712457"/>
            <a:ext cx="8074237" cy="549479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b="1" dirty="0" err="1"/>
              <a:t>Attribution</a:t>
            </a:r>
            <a:r>
              <a:rPr lang="cs-CZ" sz="3600" dirty="0"/>
              <a:t> (zkratka </a:t>
            </a:r>
            <a:r>
              <a:rPr lang="cs-CZ" sz="3600" i="1" dirty="0"/>
              <a:t>by</a:t>
            </a:r>
            <a:r>
              <a:rPr lang="cs-CZ" sz="3600" dirty="0"/>
              <a:t>): Umožňuje ostatním rozmnožovat, rozšiřovat, vystavovat a sdělovat dílo a z něj odvozená díla pouze při uvedení autora.</a:t>
            </a:r>
            <a:br>
              <a:rPr lang="cs-CZ" sz="3600" dirty="0"/>
            </a:br>
            <a:r>
              <a:rPr lang="cs-CZ" sz="3600" b="1" dirty="0" err="1"/>
              <a:t>Noncommercial</a:t>
            </a:r>
            <a:r>
              <a:rPr lang="cs-CZ" sz="3600" dirty="0"/>
              <a:t> (</a:t>
            </a:r>
            <a:r>
              <a:rPr lang="cs-CZ" sz="3600" i="1" dirty="0" err="1"/>
              <a:t>nc</a:t>
            </a:r>
            <a:r>
              <a:rPr lang="cs-CZ" sz="3600" dirty="0"/>
              <a:t>): Umožňuje ostatním rozmnožovat, rozšiřovat, vystavovat a sdělovat dílo a z něj odvozená díla pouze pro nevýdělečné účely.</a:t>
            </a:r>
            <a:br>
              <a:rPr lang="cs-CZ" sz="3600" dirty="0"/>
            </a:br>
            <a:r>
              <a:rPr lang="cs-CZ" sz="3600" b="1" dirty="0"/>
              <a:t>No </a:t>
            </a:r>
            <a:r>
              <a:rPr lang="cs-CZ" sz="3600" b="1" dirty="0" err="1"/>
              <a:t>Derivative</a:t>
            </a:r>
            <a:r>
              <a:rPr lang="cs-CZ" sz="3600" b="1" dirty="0"/>
              <a:t> Works</a:t>
            </a:r>
            <a:r>
              <a:rPr lang="cs-CZ" sz="3600" dirty="0"/>
              <a:t> (</a:t>
            </a:r>
            <a:r>
              <a:rPr lang="cs-CZ" sz="3600" i="1" dirty="0" err="1"/>
              <a:t>nd</a:t>
            </a:r>
            <a:r>
              <a:rPr lang="cs-CZ" sz="3600" dirty="0"/>
              <a:t>): Umožňuje ostatním rozmnožovat, rozšiřovat, vystavovat a sdělovat pouze dílo v původní podobě, nikoli díla z něj odvozená.</a:t>
            </a:r>
            <a:br>
              <a:rPr lang="cs-CZ" sz="3600" dirty="0"/>
            </a:br>
            <a:r>
              <a:rPr lang="cs-CZ" sz="3600" b="1" dirty="0" err="1"/>
              <a:t>Share</a:t>
            </a:r>
            <a:r>
              <a:rPr lang="cs-CZ" sz="3600" b="1" dirty="0"/>
              <a:t> </a:t>
            </a:r>
            <a:r>
              <a:rPr lang="cs-CZ" sz="3600" b="1" dirty="0" err="1"/>
              <a:t>Alike</a:t>
            </a:r>
            <a:r>
              <a:rPr lang="cs-CZ" sz="3600" dirty="0"/>
              <a:t> (</a:t>
            </a:r>
            <a:r>
              <a:rPr lang="cs-CZ" sz="3600" i="1" dirty="0" err="1"/>
              <a:t>sa</a:t>
            </a:r>
            <a:r>
              <a:rPr lang="cs-CZ" sz="3600" dirty="0"/>
              <a:t>): Umožňuje ostatním rozšiřovat odvozená díla pouze za podmínek identické licence. (Viz též </a:t>
            </a:r>
            <a:r>
              <a:rPr lang="cs-CZ" sz="3600" dirty="0" err="1"/>
              <a:t>copyleft</a:t>
            </a:r>
            <a:r>
              <a:rPr lang="cs-CZ" sz="3600" dirty="0"/>
              <a:t>.)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Picture 2" descr="Soubor:Cc-by new whit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6100" y="1873250"/>
            <a:ext cx="990600" cy="990600"/>
          </a:xfrm>
          <a:prstGeom prst="rect">
            <a:avLst/>
          </a:prstGeom>
          <a:noFill/>
        </p:spPr>
      </p:pic>
      <p:pic>
        <p:nvPicPr>
          <p:cNvPr id="5" name="Picture 4" descr="Soubor:Cc-nc whit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100" y="3173186"/>
            <a:ext cx="990600" cy="990600"/>
          </a:xfrm>
          <a:prstGeom prst="rect">
            <a:avLst/>
          </a:prstGeom>
          <a:noFill/>
        </p:spPr>
      </p:pic>
      <p:pic>
        <p:nvPicPr>
          <p:cNvPr id="6" name="Picture 6" descr="Soubor:Cc-nd white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6100" y="4468586"/>
            <a:ext cx="990600" cy="990600"/>
          </a:xfrm>
          <a:prstGeom prst="rect">
            <a:avLst/>
          </a:prstGeom>
          <a:noFill/>
        </p:spPr>
      </p:pic>
      <p:pic>
        <p:nvPicPr>
          <p:cNvPr id="7" name="Picture 8" descr="Soubor:Cc-sa whit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6100" y="5763986"/>
            <a:ext cx="990600" cy="99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3882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6127" y="1712457"/>
            <a:ext cx="9579610" cy="5570993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Volné dílo.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 [cit. </a:t>
            </a:r>
            <a:r>
              <a:rPr lang="cs-CZ" dirty="0" smtClean="0"/>
              <a:t>2012-10-13].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cs.wikipedia.org/wiki/Voln%C3%A9_d%C3%ADlo</a:t>
            </a:r>
            <a:endParaRPr lang="cs-CZ" dirty="0" smtClean="0"/>
          </a:p>
          <a:p>
            <a:r>
              <a:rPr lang="en-US" dirty="0"/>
              <a:t>Creative Commons.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2001-2012 [cit. </a:t>
            </a:r>
            <a:r>
              <a:rPr lang="cs-CZ" dirty="0"/>
              <a:t>2012-10-13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cs.wikipedia.org/wiki/Creative_Commons</a:t>
            </a:r>
            <a:endParaRPr lang="cs-CZ" dirty="0" smtClean="0"/>
          </a:p>
          <a:p>
            <a:r>
              <a:rPr lang="en-US" dirty="0"/>
              <a:t>STING. </a:t>
            </a:r>
            <a:r>
              <a:rPr lang="en-US" i="1" dirty="0"/>
              <a:t>Creative Commons</a:t>
            </a:r>
            <a:r>
              <a:rPr lang="en-US" dirty="0"/>
              <a:t> [online]. [cit. </a:t>
            </a:r>
            <a:r>
              <a:rPr lang="cs-CZ" dirty="0" smtClean="0"/>
              <a:t>13</a:t>
            </a:r>
            <a:r>
              <a:rPr lang="en-US" dirty="0" smtClean="0"/>
              <a:t>.</a:t>
            </a:r>
            <a:r>
              <a:rPr lang="cs-CZ" dirty="0" smtClean="0"/>
              <a:t>10</a:t>
            </a:r>
            <a:r>
              <a:rPr lang="en-US" dirty="0" smtClean="0"/>
              <a:t>.2012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cs.wikipedia.org/wiki/Soubor:Cc-by_new_white.svg</a:t>
            </a:r>
            <a:endParaRPr lang="cs-CZ" dirty="0"/>
          </a:p>
          <a:p>
            <a:r>
              <a:rPr lang="en-US" dirty="0"/>
              <a:t>REI-ARTUR. </a:t>
            </a:r>
            <a:r>
              <a:rPr lang="en-US" i="1" dirty="0"/>
              <a:t>Creative Commons</a:t>
            </a:r>
            <a:r>
              <a:rPr lang="en-US" dirty="0"/>
              <a:t> [online]. [cit. </a:t>
            </a:r>
            <a:r>
              <a:rPr lang="cs-CZ" dirty="0"/>
              <a:t>13</a:t>
            </a:r>
            <a:r>
              <a:rPr lang="en-US" dirty="0"/>
              <a:t>.</a:t>
            </a:r>
            <a:r>
              <a:rPr lang="cs-CZ" dirty="0"/>
              <a:t>10</a:t>
            </a:r>
            <a:r>
              <a:rPr lang="en-US" dirty="0"/>
              <a:t>.2012].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cs.wikipedia.org/wiki/Soubor:Cc-nc_white.svg</a:t>
            </a:r>
            <a:endParaRPr lang="cs-CZ" dirty="0" smtClean="0"/>
          </a:p>
          <a:p>
            <a:r>
              <a:rPr lang="en-US" dirty="0"/>
              <a:t>REI-ARTUR. </a:t>
            </a:r>
            <a:r>
              <a:rPr lang="en-US" i="1" dirty="0"/>
              <a:t>Creative Commons</a:t>
            </a:r>
            <a:r>
              <a:rPr lang="en-US" dirty="0"/>
              <a:t> [online]. [cit. </a:t>
            </a:r>
            <a:r>
              <a:rPr lang="cs-CZ" dirty="0"/>
              <a:t>13</a:t>
            </a:r>
            <a:r>
              <a:rPr lang="en-US" dirty="0"/>
              <a:t>.</a:t>
            </a:r>
            <a:r>
              <a:rPr lang="cs-CZ" dirty="0"/>
              <a:t>10</a:t>
            </a:r>
            <a:r>
              <a:rPr lang="en-US" dirty="0"/>
              <a:t>.2012].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6"/>
              </a:rPr>
              <a:t>http://</a:t>
            </a:r>
            <a:r>
              <a:rPr lang="en-US" dirty="0" smtClean="0">
                <a:hlinkClick r:id="rId6"/>
              </a:rPr>
              <a:t>cs.wikipedia.org/wiki/Soubor:Cc-nd_white.svg</a:t>
            </a:r>
            <a:endParaRPr lang="cs-CZ" dirty="0" smtClean="0"/>
          </a:p>
          <a:p>
            <a:r>
              <a:rPr lang="en-US" dirty="0"/>
              <a:t>REI-ARTUR. </a:t>
            </a:r>
            <a:r>
              <a:rPr lang="en-US" i="1" dirty="0"/>
              <a:t>Creative Commons</a:t>
            </a:r>
            <a:r>
              <a:rPr lang="en-US" dirty="0"/>
              <a:t> [online]. [cit. </a:t>
            </a:r>
            <a:r>
              <a:rPr lang="cs-CZ" dirty="0"/>
              <a:t>13</a:t>
            </a:r>
            <a:r>
              <a:rPr lang="en-US" dirty="0"/>
              <a:t>.</a:t>
            </a:r>
            <a:r>
              <a:rPr lang="cs-CZ" dirty="0"/>
              <a:t>10</a:t>
            </a:r>
            <a:r>
              <a:rPr lang="en-US" dirty="0"/>
              <a:t>.2012].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Creative Commons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cs.wikipedia.org/wiki/Soubor:Cc-sa_white.svg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8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25828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</TotalTime>
  <Words>538</Words>
  <Application>Microsoft Office PowerPoint</Application>
  <PresentationFormat>Vlastní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Licence software</vt:lpstr>
      <vt:lpstr>Obsah</vt:lpstr>
      <vt:lpstr>Softwarové licence</vt:lpstr>
      <vt:lpstr>Freeware</vt:lpstr>
      <vt:lpstr>Shareware</vt:lpstr>
      <vt:lpstr>Adware</vt:lpstr>
      <vt:lpstr>Komerční software</vt:lpstr>
      <vt:lpstr>Public domain (volné dílo)</vt:lpstr>
      <vt:lpstr>Creative Commons (tvůrčí společenství)</vt:lpstr>
      <vt:lpstr>Creative Commons (tvůrčí společenství)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20</cp:revision>
  <dcterms:created xsi:type="dcterms:W3CDTF">2006-08-16T00:00:00Z</dcterms:created>
  <dcterms:modified xsi:type="dcterms:W3CDTF">2013-01-27T18:25:34Z</dcterms:modified>
</cp:coreProperties>
</file>