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3" r:id="rId6"/>
    <p:sldId id="264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E2D2A-9E31-480A-A7C4-8B7CA8B0178D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E18B84-DE8A-4BC8-9282-A05538FBC80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06AD5-599A-400B-844E-C07B358871F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FA10A-D640-4E68-823F-2A4FE449FF6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FA10A-D640-4E68-823F-2A4FE449FF6A}" type="slidenum">
              <a:rPr lang="cs-CZ" smtClean="0"/>
              <a:t>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618FD-3DE8-418A-A3FA-BDBF551C855A}" type="datetime1">
              <a:rPr lang="cs-CZ" smtClean="0"/>
              <a:t>29.1.2013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3149F-28D8-45D5-AFFA-8E021965EED5}" type="datetime1">
              <a:rPr lang="cs-CZ" smtClean="0"/>
              <a:t>29.1.2013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F68EC-B195-443C-AF94-4BB37A140E3B}" type="datetime1">
              <a:rPr lang="cs-CZ" smtClean="0"/>
              <a:t>29.1.2013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5DAE7-235B-439A-A844-B1D57B33B54B}" type="datetime1">
              <a:rPr lang="cs-CZ" smtClean="0"/>
              <a:t>29.1.2013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67921-8228-44ED-89CF-1B958B46DAAC}" type="datetime1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C4184-296E-4B17-A3A0-C0BE3504304E}" type="datetime1">
              <a:rPr lang="cs-CZ" smtClean="0"/>
              <a:t>29.1.2013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EEA4B-4B37-461F-A959-6A7CC72E55AC}" type="datetime1">
              <a:rPr lang="cs-CZ" smtClean="0"/>
              <a:t>29.1.2013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596C1-A1E6-4AB3-848F-EE73D8842310}" type="datetime1">
              <a:rPr lang="cs-CZ" smtClean="0"/>
              <a:t>29.1.2013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9F91A-4F57-481B-B27E-6DA3F02FDACE}" type="datetime1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B43F3-B5F9-4D35-9083-611D1D4B07A7}" type="datetime1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F2DF-0053-4DAF-8788-7D5EE908BCDB}" type="datetime1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FCDEC8-54B5-4AC5-ACCA-9728F03D2E47}" type="datetime1">
              <a:rPr lang="cs-CZ" smtClean="0"/>
              <a:t>29.1.2013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ICT2-1-28  Financováno z prostředků ESF a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4D6FA8-10F7-4F44-93D1-628B57673E2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sk.wikipedia.org/wiki/S%C3%BAbor:Fault_types.png" TargetMode="External"/><Relationship Id="rId13" Type="http://schemas.openxmlformats.org/officeDocument/2006/relationships/hyperlink" Target="http://sk.wikipedia.org/wiki/S%C3%BAbor:Old_Faithfull-pdPhoto.jpg" TargetMode="External"/><Relationship Id="rId3" Type="http://schemas.openxmlformats.org/officeDocument/2006/relationships/hyperlink" Target="http://cs.wikipedia.org/wiki/Soubor:Plates_tect_cs.svg" TargetMode="External"/><Relationship Id="rId7" Type="http://schemas.openxmlformats.org/officeDocument/2006/relationships/hyperlink" Target="http://sk.wikipedia.org/wiki/S%C3%BAbor:Agiospavlos_DM_2004_IMG003_Felsenformation_nahe.JPG" TargetMode="External"/><Relationship Id="rId12" Type="http://schemas.openxmlformats.org/officeDocument/2006/relationships/hyperlink" Target="http://www.gweb.cz/soubory/clanky/geologie/jevy/sopky/sopka.gif" TargetMode="External"/><Relationship Id="rId2" Type="http://schemas.openxmlformats.org/officeDocument/2006/relationships/hyperlink" Target="http://cs.wikipedia.org/wiki/Soubor:Himalayas.jpg" TargetMode="External"/><Relationship Id="rId16" Type="http://schemas.openxmlformats.org/officeDocument/2006/relationships/hyperlink" Target="http://newsimg.bbc.co.uk/media/images/40979000/jpg/_40979353_nias_afp203body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Syncline_and_anticline_norw.jpg" TargetMode="External"/><Relationship Id="rId11" Type="http://schemas.openxmlformats.org/officeDocument/2006/relationships/hyperlink" Target="http://cs.wikipedia.org/wiki/Soubor:PahoehoeLava.jpg" TargetMode="External"/><Relationship Id="rId5" Type="http://schemas.openxmlformats.org/officeDocument/2006/relationships/hyperlink" Target="http://www.osel.cz/_popisky/114_/s_1142728054.jpg" TargetMode="External"/><Relationship Id="rId15" Type="http://schemas.openxmlformats.org/officeDocument/2006/relationships/hyperlink" Target="http://www.tyden.cz/obrazek/201105/4de3bb620c9dd/zemetreseni-zaznam-4de3bc823ded5_275x183.jpg" TargetMode="External"/><Relationship Id="rId10" Type="http://schemas.openxmlformats.org/officeDocument/2006/relationships/hyperlink" Target="http://cs.wikipedia.org/wiki/Soubor:MSH80_eruption_mount_st_helens_05-18-80.jpg" TargetMode="External"/><Relationship Id="rId4" Type="http://schemas.openxmlformats.org/officeDocument/2006/relationships/hyperlink" Target="http://cs.wikipedia.org/wiki/Soubor:Pangaea_continents.png" TargetMode="External"/><Relationship Id="rId9" Type="http://schemas.openxmlformats.org/officeDocument/2006/relationships/hyperlink" Target="http://cs.wikipedia.org/wiki/Soubor:Colima_volcano_aero_colors_adjusted.JPG" TargetMode="External"/><Relationship Id="rId14" Type="http://schemas.openxmlformats.org/officeDocument/2006/relationships/hyperlink" Target="http://im.novinky.cz/433/204337-nextstory1-xs90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43608" y="2132856"/>
            <a:ext cx="684076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VNITŘNÍ GEOLOGICKÉ DĚJE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9832" y="3140968"/>
            <a:ext cx="28083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Přírodopis 9. třída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27784" y="4005064"/>
            <a:ext cx="367240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Zpracovala: Mgr. Jana Richterová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2"/>
          </p:nvPr>
        </p:nvSpPr>
        <p:spPr>
          <a:xfrm>
            <a:off x="8028384" y="6021288"/>
            <a:ext cx="762000" cy="244475"/>
          </a:xfrm>
        </p:spPr>
        <p:txBody>
          <a:bodyPr/>
          <a:lstStyle/>
          <a:p>
            <a:fld id="{144D6FA8-10F7-4F44-93D1-628B57673E24}" type="slidenum">
              <a:rPr lang="cs-CZ" smtClean="0"/>
              <a:t>1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1"/>
          </p:nvPr>
        </p:nvSpPr>
        <p:spPr>
          <a:xfrm>
            <a:off x="2339752" y="6021288"/>
            <a:ext cx="5040560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899592" y="4005064"/>
            <a:ext cx="6696744" cy="203132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Důsledek těchto dějů :</a:t>
            </a:r>
          </a:p>
          <a:p>
            <a:endParaRPr lang="cs-CZ" b="1" u="sng" dirty="0" smtClean="0"/>
          </a:p>
          <a:p>
            <a:r>
              <a:rPr lang="cs-CZ" dirty="0" smtClean="0"/>
              <a:t>1. Vznik vyvřelých a přeměněných hornin</a:t>
            </a:r>
          </a:p>
          <a:p>
            <a:r>
              <a:rPr lang="cs-CZ" dirty="0" smtClean="0"/>
              <a:t>2. Pohyb litosférických desek</a:t>
            </a:r>
          </a:p>
          <a:p>
            <a:r>
              <a:rPr lang="cs-CZ" dirty="0" smtClean="0"/>
              <a:t>3. Vznik pohoří</a:t>
            </a:r>
          </a:p>
          <a:p>
            <a:r>
              <a:rPr lang="cs-CZ" dirty="0" smtClean="0"/>
              <a:t>4. Zdvih nebo pokles pevniny a jiné poruchy zemské kůry</a:t>
            </a:r>
          </a:p>
          <a:p>
            <a:r>
              <a:rPr lang="cs-CZ" dirty="0" smtClean="0"/>
              <a:t> </a:t>
            </a:r>
          </a:p>
        </p:txBody>
      </p:sp>
      <p:pic>
        <p:nvPicPr>
          <p:cNvPr id="8" name="Picture 2" descr="http://upload.wikimedia.org/wikipedia/commons/thumb/7/79/Himalayas.jpg/320px-Himalay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140968"/>
            <a:ext cx="3260738" cy="2160240"/>
          </a:xfrm>
          <a:prstGeom prst="round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99592" y="1556792"/>
            <a:ext cx="5256584" cy="138499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děje vyvolané vnitřní energií Země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projevují se ve všech zemských sférách včetně jejího povrchu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hlavním znakem je teplo a pohyb hmot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teplota s přibývající hloubkou klesá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probíhají v dlouhých časových obdobích (nelze je přímo pozorovat</a:t>
            </a:r>
            <a:r>
              <a:rPr lang="cs-CZ" sz="1400" dirty="0" smtClean="0"/>
              <a:t>)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výjimka sopečná činnost a zemětřesení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548680"/>
            <a:ext cx="7416824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VNITŘNÍ GEOLOGICKÉ DĚJE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2051720" y="6381328"/>
            <a:ext cx="5184576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1115616" y="1340768"/>
            <a:ext cx="7056784" cy="483209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Litosféra je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složena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různě velkých pevných desek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které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navzájem mění polohu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Jejich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pohyb jim usnadňuje plastická „kluzná“ plocha pod litosférou.</a:t>
            </a:r>
          </a:p>
          <a:p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Litosférické desky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jsou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vzájemně odděleny hlubokými zlomy, hlubokomořskými příkopy ,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a pásemnými pohořími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(vysoká , protáhlá horstva). 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Hluboké zlomy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tvoří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dno oceánů</a:t>
            </a: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Podél těchto zlomů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stoupá ze zemského pláště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roztavená horninová hmota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Ta se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pod povrchem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nebo na dně oceánu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ochlazuje a tuhne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Jejím hromaděním vzniká nová zemská kůra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dochází k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odtlačování sousedních desek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následně 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jejich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pohybu.</a:t>
            </a: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Hlubokomořské příkopy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podsouvání jedné oceánské desky pod druhou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nebo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podsouvání oceánské desky pod pevninskou desku.</a:t>
            </a: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Tato místa jsou často postižena zemětřesením a sopečnou činností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(Mariánský příkop  – hloubka 11034 m), západní pobřeží Jižní Ameriky, horské pásmo And 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908720"/>
            <a:ext cx="3312368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Litosféra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= „kamenný“, pevný obal Země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404664"/>
            <a:ext cx="324036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Pohyby litosférických desek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Zástupný symbol pro číslo snímku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>
          <a:xfrm>
            <a:off x="2267744" y="6309320"/>
            <a:ext cx="4968552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509120"/>
            <a:ext cx="7344816" cy="1384995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Důkaz pohybu litosférických desek: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1. Podobné protilehlé části světadílů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2. Obdobná geologická stavba protilehlých pevnin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3. Nálezy zkamenělin stejných rostlin a živočichů na pevninách nyní od sebe vzdálených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3212976"/>
            <a:ext cx="7488832" cy="123110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Vznik pásemných pohoří </a:t>
            </a:r>
            <a:r>
              <a:rPr lang="cs-CZ" dirty="0" smtClean="0"/>
              <a:t>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střet dvou pevninských desek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zemská kůra se deformuje  -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vrásnění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Př. :  velehory Himálaje, Alpy Karpaty, Pyreneje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 geologické minulosti tvořily pevninské desky jednu velkou pevninu  -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Pangea 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Během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druhohor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postupné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dělení na jednotlivé světadíly </a:t>
            </a:r>
          </a:p>
        </p:txBody>
      </p:sp>
      <p:pic>
        <p:nvPicPr>
          <p:cNvPr id="4" name="Picture 6" descr="http://upload.wikimedia.org/wikipedia/commons/thumb/5/53/Pangaea_continents.png/213px-Pangaea_continents.png"/>
          <p:cNvPicPr>
            <a:picLocks noChangeAspect="1" noChangeArrowheads="1"/>
          </p:cNvPicPr>
          <p:nvPr/>
        </p:nvPicPr>
        <p:blipFill>
          <a:blip r:embed="rId2" cstate="print"/>
          <a:srcRect l="5930" t="2632" r="5115" b="2632"/>
          <a:stretch>
            <a:fillRect/>
          </a:stretch>
        </p:blipFill>
        <p:spPr bwMode="auto">
          <a:xfrm>
            <a:off x="6084168" y="476672"/>
            <a:ext cx="2160240" cy="2592288"/>
          </a:xfrm>
          <a:prstGeom prst="rect">
            <a:avLst/>
          </a:prstGeom>
          <a:noFill/>
        </p:spPr>
      </p:pic>
      <p:pic>
        <p:nvPicPr>
          <p:cNvPr id="5" name="Picture 8" descr="http://www.osel.cz/_popisky/114_/s_11427280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196752"/>
            <a:ext cx="1944216" cy="1866448"/>
          </a:xfrm>
          <a:prstGeom prst="rect">
            <a:avLst/>
          </a:prstGeom>
          <a:noFill/>
        </p:spPr>
      </p:pic>
      <p:pic>
        <p:nvPicPr>
          <p:cNvPr id="6" name="Picture 4" descr="http://upload.wikimedia.org/wikipedia/commons/thumb/6/68/Plates_tect_cs.svg/320px-Plates_tect_cs.svg.png"/>
          <p:cNvPicPr>
            <a:picLocks noChangeAspect="1" noChangeArrowheads="1"/>
          </p:cNvPicPr>
          <p:nvPr/>
        </p:nvPicPr>
        <p:blipFill>
          <a:blip r:embed="rId4" cstate="print"/>
          <a:srcRect l="2205" t="3150" b="8651"/>
          <a:stretch>
            <a:fillRect/>
          </a:stretch>
        </p:blipFill>
        <p:spPr bwMode="auto">
          <a:xfrm>
            <a:off x="755576" y="1196752"/>
            <a:ext cx="2808312" cy="189955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835696" y="404664"/>
            <a:ext cx="3672408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1400" b="1" u="sng" dirty="0" smtClean="0">
                <a:latin typeface="Times New Roman" pitchFamily="18" charset="0"/>
                <a:cs typeface="Times New Roman" pitchFamily="18" charset="0"/>
              </a:rPr>
              <a:t>Zemská kůra :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a) Pevninská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b) Oceánská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(mnohem mladší  než pevninská)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4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1"/>
          </p:nvPr>
        </p:nvSpPr>
        <p:spPr>
          <a:xfrm>
            <a:off x="2123728" y="6237312"/>
            <a:ext cx="5328592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5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>
          <a:xfrm>
            <a:off x="2339752" y="6309320"/>
            <a:ext cx="5760640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476672"/>
            <a:ext cx="4176464" cy="135421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Poruchy zemské kůry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způsobeny tlakovými a tahovými silami  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účinky vysokých teplot na horniny v zemské kůře</a:t>
            </a:r>
          </a:p>
          <a:p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907704" y="2132856"/>
            <a:ext cx="979755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VRÁSY</a:t>
            </a:r>
            <a:endParaRPr lang="cs-CZ" b="1" dirty="0" smtClean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36096" y="2852936"/>
            <a:ext cx="992579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ZLOMY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7584" y="2636912"/>
            <a:ext cx="309634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 zprohýbané vrstvy hornin vzniklé dlouhodobým působením bočního tlaku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3356992"/>
            <a:ext cx="3024336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porušení souvislosti horninové masy, vzniká pohyb horninových ker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88024" y="4149080"/>
            <a:ext cx="3024336" cy="160043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Příkopová propadlina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posunem kry podél poruchy směrem dolů, střední kra poklesne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Kerný přesmyk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jedna kra se přesune přes druhou, střední kra se zdvihne,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vznik kerných pohoří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- Krkonoše, Krušné a Orlické hory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upload.wikimedia.org/wikipedia/commons/thumb/1/1c/Syncline_and_anticline_norw.jpg/320px-Syncline_and_anticline_norw.jpg"/>
          <p:cNvPicPr>
            <a:picLocks noChangeAspect="1" noChangeArrowheads="1"/>
          </p:cNvPicPr>
          <p:nvPr/>
        </p:nvPicPr>
        <p:blipFill>
          <a:blip r:embed="rId2" cstate="print"/>
          <a:srcRect l="4725" t="9776" r="776" b="2243"/>
          <a:stretch>
            <a:fillRect/>
          </a:stretch>
        </p:blipFill>
        <p:spPr bwMode="auto">
          <a:xfrm>
            <a:off x="899592" y="3573016"/>
            <a:ext cx="2880320" cy="1944216"/>
          </a:xfrm>
          <a:prstGeom prst="roundRect">
            <a:avLst/>
          </a:prstGeom>
          <a:noFill/>
        </p:spPr>
      </p:pic>
      <p:cxnSp>
        <p:nvCxnSpPr>
          <p:cNvPr id="20" name="Přímá spojovací šipka 19"/>
          <p:cNvCxnSpPr/>
          <p:nvPr/>
        </p:nvCxnSpPr>
        <p:spPr>
          <a:xfrm flipV="1">
            <a:off x="1907704" y="4581128"/>
            <a:ext cx="360040" cy="12241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907704" y="5805264"/>
            <a:ext cx="936104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sedlo vrásy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Přímá spojovací šipka 23"/>
          <p:cNvCxnSpPr/>
          <p:nvPr/>
        </p:nvCxnSpPr>
        <p:spPr>
          <a:xfrm flipV="1">
            <a:off x="683568" y="4509120"/>
            <a:ext cx="720080" cy="8640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467544" y="5373216"/>
            <a:ext cx="1224136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koryto vrásy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Přímá spojovací šipka 27"/>
          <p:cNvCxnSpPr/>
          <p:nvPr/>
        </p:nvCxnSpPr>
        <p:spPr>
          <a:xfrm flipV="1">
            <a:off x="1691680" y="3429000"/>
            <a:ext cx="1728192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V="1">
            <a:off x="2195736" y="3429000"/>
            <a:ext cx="1224136" cy="8640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3419872" y="3356992"/>
            <a:ext cx="1080120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ramena vrásy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4" descr="http://upload.wikimedia.org/wikipedia/commons/thumb/b/b2/Agiospavlos_DM_2004_IMG003_Felsenformation_nahe.JPG/320px-Agiospavlos_DM_2004_IMG003_Felsenformation_na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1618126" cy="1213595"/>
          </a:xfrm>
          <a:prstGeom prst="roundRect">
            <a:avLst/>
          </a:prstGeom>
          <a:noFill/>
        </p:spPr>
      </p:pic>
      <p:pic>
        <p:nvPicPr>
          <p:cNvPr id="23558" name="Picture 6" descr="Súbor:Fault typ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48680"/>
            <a:ext cx="1080120" cy="2700301"/>
          </a:xfrm>
          <a:prstGeom prst="rect">
            <a:avLst/>
          </a:prstGeom>
          <a:noFill/>
        </p:spPr>
      </p:pic>
      <p:cxnSp>
        <p:nvCxnSpPr>
          <p:cNvPr id="37" name="Přímá spojovací šipka 36"/>
          <p:cNvCxnSpPr/>
          <p:nvPr/>
        </p:nvCxnSpPr>
        <p:spPr>
          <a:xfrm>
            <a:off x="7596336" y="2780928"/>
            <a:ext cx="576064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028384" y="3861048"/>
            <a:ext cx="864096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přesmyk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>
            <a:off x="7668344" y="2060848"/>
            <a:ext cx="648072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8100392" y="2636912"/>
            <a:ext cx="648072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pokles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Přímá spojovací šipka 44"/>
          <p:cNvCxnSpPr/>
          <p:nvPr/>
        </p:nvCxnSpPr>
        <p:spPr>
          <a:xfrm flipV="1">
            <a:off x="7596336" y="836712"/>
            <a:ext cx="576064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8028384" y="332656"/>
            <a:ext cx="1008112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horizontální posun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6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>
          <a:xfrm>
            <a:off x="2483768" y="6165304"/>
            <a:ext cx="5472608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620688"/>
            <a:ext cx="259228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SOPEČNÁ ČINNOST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1196752"/>
            <a:ext cx="5256584" cy="73866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SOPKY = VULKÁNY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nejvýraznější projev zemské energie na povrchu Země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sopečná činnost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souvisí se vznikem a pohybem magmatu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(lávy)</a:t>
            </a:r>
          </a:p>
        </p:txBody>
      </p:sp>
      <p:pic>
        <p:nvPicPr>
          <p:cNvPr id="22530" name="Picture 2" descr="http://upload.wikimedia.org/wikipedia/commons/thumb/8/82/Colima_volcano_aero_colors_adjusted.JPG/320px-Colima_volcano_aero_colors_adjust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60648"/>
            <a:ext cx="2448272" cy="1836205"/>
          </a:xfrm>
          <a:prstGeom prst="roundRect">
            <a:avLst/>
          </a:prstGeom>
          <a:noFill/>
        </p:spPr>
      </p:pic>
      <p:pic>
        <p:nvPicPr>
          <p:cNvPr id="22532" name="Picture 4" descr="http://upload.wikimedia.org/wikipedia/commons/thumb/a/a5/MSH80_eruption_mount_st_helens_05-18-80.jpg/160px-MSH80_eruption_mount_st_helens_05-18-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132856"/>
            <a:ext cx="1368152" cy="2052229"/>
          </a:xfrm>
          <a:prstGeom prst="roundRect">
            <a:avLst/>
          </a:prstGeom>
          <a:noFill/>
        </p:spPr>
      </p:pic>
      <p:pic>
        <p:nvPicPr>
          <p:cNvPr id="22538" name="Picture 10" descr="http://www.gweb.cz/soubory/clanky/geologie/jevy/sopky/sopka.gif"/>
          <p:cNvPicPr>
            <a:picLocks noChangeAspect="1" noChangeArrowheads="1"/>
          </p:cNvPicPr>
          <p:nvPr/>
        </p:nvPicPr>
        <p:blipFill>
          <a:blip r:embed="rId4" cstate="print"/>
          <a:srcRect r="924" b="9030"/>
          <a:stretch>
            <a:fillRect/>
          </a:stretch>
        </p:blipFill>
        <p:spPr bwMode="auto">
          <a:xfrm>
            <a:off x="251520" y="2060848"/>
            <a:ext cx="3540807" cy="2304256"/>
          </a:xfrm>
          <a:prstGeom prst="round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6516216" y="4941168"/>
            <a:ext cx="2304256" cy="95410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Typy sopek podle činnosti: 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- činné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(Vesuv,Etna,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Stromboli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- spící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- vyhaslé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(Říp)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436096" y="2204864"/>
            <a:ext cx="2808312" cy="203132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Projevy sopečné činnosti: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vylévání lávy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na zemský povrch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často provázeno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výbuchy  s vyvrhováním žhavého mračna sypkého materiálu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(popel, prach, sopečné pumy)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vznik sopečných pohoří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půda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na sopečných horninách- 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nejúrodnější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8" y="4437112"/>
            <a:ext cx="4464496" cy="150810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Jevy doprovázející sopečnou činnost:</a:t>
            </a:r>
          </a:p>
          <a:p>
            <a:pPr>
              <a:buFontTx/>
              <a:buChar char="-"/>
            </a:pP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výrony horkých plynů a par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(100-1000°C) = H</a:t>
            </a:r>
            <a:r>
              <a:rPr lang="cs-CZ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S, CO</a:t>
            </a:r>
            <a:r>
              <a:rPr lang="cs-CZ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SO</a:t>
            </a:r>
            <a:r>
              <a:rPr lang="cs-CZ" sz="1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FontTx/>
              <a:buChar char="-"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vývěry horkých a minerálních vod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vřídla, gejzíry</a:t>
            </a:r>
            <a:endParaRPr lang="cs-CZ" sz="1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i="1" u="sng" dirty="0" smtClean="0">
                <a:latin typeface="Times New Roman" pitchFamily="18" charset="0"/>
                <a:cs typeface="Times New Roman" pitchFamily="18" charset="0"/>
              </a:rPr>
              <a:t>Oblasti:</a:t>
            </a:r>
          </a:p>
          <a:p>
            <a:r>
              <a:rPr lang="cs-CZ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SOOS u Chebu, Vřídlo v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.Varech, Island, USA-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Yellowstonský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NP, Nový Zéland, Kamčatka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40" name="Picture 12" descr="http://upload.wikimedia.org/wikipedia/commons/thumb/1/1b/Old_Faithfull-pdPhoto.jpg/184px-Old_Faithfull-pdPho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293096"/>
            <a:ext cx="1440160" cy="1878470"/>
          </a:xfrm>
          <a:prstGeom prst="roundRect">
            <a:avLst/>
          </a:prstGeom>
          <a:noFill/>
        </p:spPr>
      </p:pic>
      <p:pic>
        <p:nvPicPr>
          <p:cNvPr id="22534" name="Picture 6" descr="http://upload.wikimedia.org/wikipedia/commons/thumb/7/76/PahoehoeLava.jpg/150px-PahoehoeLav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3284984"/>
            <a:ext cx="936104" cy="1497767"/>
          </a:xfrm>
          <a:prstGeom prst="round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>
          <a:xfrm>
            <a:off x="2339752" y="6093296"/>
            <a:ext cx="5184576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548680"/>
            <a:ext cx="201622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ZEMĚTŘESENÍ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1052736"/>
            <a:ext cx="7992888" cy="73866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krátkodobý, ale výrazný projev vnitřní energie Země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způsobeno vyrovnáváním napětí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vyvolaného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pohybem litosférických desek a látkovými změnami 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v zemské kůře a plášti 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1916832"/>
            <a:ext cx="7992888" cy="310854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Pojmy související se zemětřesením:</a:t>
            </a:r>
          </a:p>
          <a:p>
            <a:endParaRPr lang="cs-CZ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ohnisko,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hypocentrum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místo vzniku zemětřesení 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(obvykle v hloubce 30-60 km)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seismické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(zemětřesné) vlny 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záchvěvy z hypocentra se šíří zemským tělesem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epicentrum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 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olmý průmět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na povrchu Země nad hypocentrem,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nejsilnější  a nejničivější účinky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SEISMOGRAF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přístroj zaznamenávající sílu a intenzitu zemětřesení 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seismogram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 grafický záznam intenzity zemětřesení přenášený seismografem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Intenzita zemětřesení  je rozdělena do stupňů,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podle  účinků na povrchu Země (0-12) </a:t>
            </a: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5085184"/>
            <a:ext cx="6408712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Oblasti zemětřesení: 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SVĚT - pobřeží Tichého oceánu, východní Asie (Čína, Japonsko), západní pobřeží Ameriky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ČR –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Podkrušnohoří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(Cheb, Kraslice), Podkrkonoší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im.novinky.cz/433/204337-nextstory1-xs90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941168"/>
            <a:ext cx="1915090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http://www.tyden.cz/obrazek/201105/4de3bb620c9dd/zemetreseni-zaznam-4de3bc823ded5_275x1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573016"/>
            <a:ext cx="1800200" cy="1197953"/>
          </a:xfrm>
          <a:prstGeom prst="roundRect">
            <a:avLst/>
          </a:prstGeom>
          <a:noFill/>
        </p:spPr>
      </p:pic>
      <p:pic>
        <p:nvPicPr>
          <p:cNvPr id="2056" name="Picture 8" descr="http://newsimg.bbc.co.uk/media/images/40979000/jpg/_40979353_nias_afp203body.jpg"/>
          <p:cNvPicPr>
            <a:picLocks noChangeAspect="1" noChangeArrowheads="1"/>
          </p:cNvPicPr>
          <p:nvPr/>
        </p:nvPicPr>
        <p:blipFill>
          <a:blip r:embed="rId4" cstate="print"/>
          <a:srcRect r="6002" b="4787"/>
          <a:stretch>
            <a:fillRect/>
          </a:stretch>
        </p:blipFill>
        <p:spPr bwMode="auto">
          <a:xfrm>
            <a:off x="6804248" y="1628800"/>
            <a:ext cx="2088706" cy="1584176"/>
          </a:xfrm>
          <a:prstGeom prst="round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6318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http://cs.wikipedia.org/wiki/Soubor:Himalayas.jpg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908720"/>
            <a:ext cx="5958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http://cs.wikipedia.org/wiki/Soubor:Plates_tect_cs.svg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1560" y="1124744"/>
            <a:ext cx="6246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http://cs.wikipedia.org/wiki/Soubor:Pangaea_continents.png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1340768"/>
            <a:ext cx="5814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http://www.osel.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cz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/_popisky/114_/s_1142728054.jpg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D6FA8-10F7-4F44-93D1-628B57673E24}" type="slidenum">
              <a:rPr lang="cs-CZ" smtClean="0"/>
              <a:t>8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2339752" y="6237312"/>
            <a:ext cx="5040560" cy="288925"/>
          </a:xfrm>
        </p:spPr>
        <p:txBody>
          <a:bodyPr/>
          <a:lstStyle/>
          <a:p>
            <a:pPr algn="ctr"/>
            <a:r>
              <a:rPr lang="cs-CZ" dirty="0" smtClean="0"/>
              <a:t>ICT2-1-28  Financováno z prostředků ESF a státního rozpočtu ČR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11560" y="1556792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http://cs.wikipedia.org/wiki/Soubor:Syncline_and_anticline_norw.jpg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1560" y="1772816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http://sk.wikipedia.org/wiki/S%C3%BAbor:Agiospavlos_DM_2004_IMG003_Felsenformation_nahe.JPG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1560" y="1988840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http://sk.wikipedia.org/wiki/S%C3%BAbor:Fault_types.png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1560" y="2204864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http://cs.wikipedia.org/wiki/Soubor:Colima_volcano_aero_colors_adjusted.JPG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11560" y="2420888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http://cs.wikipedia.org/wiki/Soubor:MSH80_eruption_mount_st_helens_05-18-80.jpg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11560" y="2636912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http://cs.wikipedia.org/wiki/Soubor:PahoehoeLava.jpg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11560" y="2852936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gweb.cz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/soubory/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clanky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/geologie/jevy/sopky/sopka.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gif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11560" y="3068960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http://sk.wikipedia.org/wiki/S%C3%BAbor:Old_Faithfull-pdPhoto.jpg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11560" y="3284984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http://im.novinky.cz/433/204337-nextstory1-xs90k.jpg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11560" y="3501008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5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tyden.cz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obrazek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5"/>
              </a:rPr>
              <a:t>/201105/4de3bb620c9dd/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zemetreseni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5"/>
              </a:rPr>
              <a:t>-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zaznam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5"/>
              </a:rPr>
              <a:t>-4de3bc823ded5_275x183.jpg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11560" y="3717032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6"/>
              </a:rPr>
              <a:t>http://newsimg.bbc.co.uk/media/images/40979000/jpg/_40979353_nias_afp203body.jpg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344</TotalTime>
  <Words>825</Words>
  <Application>Microsoft Office PowerPoint</Application>
  <PresentationFormat>Předvádění na obrazovce (4:3)</PresentationFormat>
  <Paragraphs>137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Libor</cp:lastModifiedBy>
  <cp:revision>35</cp:revision>
  <dcterms:created xsi:type="dcterms:W3CDTF">2013-01-29T09:05:45Z</dcterms:created>
  <dcterms:modified xsi:type="dcterms:W3CDTF">2013-01-29T14:49:59Z</dcterms:modified>
</cp:coreProperties>
</file>