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slides/slide47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36.xml" ContentType="application/vnd.openxmlformats-officedocument.presentationml.slide+xml"/>
  <Override PartName="/ppt/slideLayouts/slideLayout6.xml" ContentType="application/vnd.openxmlformats-officedocument.presentationml.slideLayout+xml"/>
  <Override PartName="/ppt/notesSlides/notesSlide38.xml" ContentType="application/vnd.openxmlformats-officedocument.presentationml.notesSlide+xml"/>
  <Override PartName="/ppt/notesSlides/notesSlide49.xml" ContentType="application/vnd.openxmlformats-officedocument.presentationml.notesSlide+xml"/>
  <Override PartName="/ppt/slides/slide25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27.xml" ContentType="application/vnd.openxmlformats-officedocument.presentationml.notesSlide+xml"/>
  <Override PartName="/ppt/notesSlides/notesSlide45.xml" ContentType="application/vnd.openxmlformats-officedocument.presentationml.notesSlide+xml"/>
  <Default Extension="xml" ContentType="application/xml"/>
  <Override PartName="/ppt/slides/slide14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34.xml" ContentType="application/vnd.openxmlformats-officedocument.presentationml.notesSlide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notesSlides/notesSlide23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8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46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44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42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notesSlides/notesSlide29.xml" ContentType="application/vnd.openxmlformats-officedocument.presentationml.notesSlide+xml"/>
  <Override PartName="/ppt/notesSlides/notesSlide47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notesSlides/notesSlide18.xml" ContentType="application/vnd.openxmlformats-officedocument.presentationml.notesSlide+xml"/>
  <Override PartName="/ppt/notesSlides/notesSlide36.xml" ContentType="application/vnd.openxmlformats-officedocument.presentationml.notesSlide+xml"/>
  <Default Extension="rels" ContentType="application/vnd.openxmlformats-package.relationships+xml"/>
  <Override PartName="/ppt/slides/slide23.xml" ContentType="application/vnd.openxmlformats-officedocument.presentationml.slide+xml"/>
  <Override PartName="/ppt/slides/slide41.xml" ContentType="application/vnd.openxmlformats-officedocument.presentationml.slide+xml"/>
  <Override PartName="/ppt/notesSlides/notesSlide25.xml" ContentType="application/vnd.openxmlformats-officedocument.presentationml.notesSlide+xml"/>
  <Override PartName="/ppt/notesSlides/notesSlide43.xml" ContentType="application/vnd.openxmlformats-officedocument.presentationml.notesSlide+xml"/>
  <Override PartName="/ppt/slides/slide12.xml" ContentType="application/vnd.openxmlformats-officedocument.presentationml.slide+xml"/>
  <Override PartName="/ppt/slides/slide30.xml" ContentType="application/vnd.openxmlformats-officedocument.presentationml.slide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32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1"/>
  </p:notesMasterIdLst>
  <p:sldIdLst>
    <p:sldId id="256" r:id="rId2"/>
    <p:sldId id="257" r:id="rId3"/>
    <p:sldId id="280" r:id="rId4"/>
    <p:sldId id="258" r:id="rId5"/>
    <p:sldId id="332" r:id="rId6"/>
    <p:sldId id="316" r:id="rId7"/>
    <p:sldId id="321" r:id="rId8"/>
    <p:sldId id="333" r:id="rId9"/>
    <p:sldId id="322" r:id="rId10"/>
    <p:sldId id="317" r:id="rId11"/>
    <p:sldId id="267" r:id="rId12"/>
    <p:sldId id="320" r:id="rId13"/>
    <p:sldId id="319" r:id="rId14"/>
    <p:sldId id="290" r:id="rId15"/>
    <p:sldId id="334" r:id="rId16"/>
    <p:sldId id="323" r:id="rId17"/>
    <p:sldId id="291" r:id="rId18"/>
    <p:sldId id="292" r:id="rId19"/>
    <p:sldId id="294" r:id="rId20"/>
    <p:sldId id="335" r:id="rId21"/>
    <p:sldId id="295" r:id="rId22"/>
    <p:sldId id="328" r:id="rId23"/>
    <p:sldId id="330" r:id="rId24"/>
    <p:sldId id="296" r:id="rId25"/>
    <p:sldId id="268" r:id="rId26"/>
    <p:sldId id="337" r:id="rId27"/>
    <p:sldId id="326" r:id="rId28"/>
    <p:sldId id="269" r:id="rId29"/>
    <p:sldId id="338" r:id="rId30"/>
    <p:sldId id="327" r:id="rId31"/>
    <p:sldId id="271" r:id="rId32"/>
    <p:sldId id="339" r:id="rId33"/>
    <p:sldId id="298" r:id="rId34"/>
    <p:sldId id="340" r:id="rId35"/>
    <p:sldId id="299" r:id="rId36"/>
    <p:sldId id="341" r:id="rId37"/>
    <p:sldId id="274" r:id="rId38"/>
    <p:sldId id="331" r:id="rId39"/>
    <p:sldId id="300" r:id="rId40"/>
    <p:sldId id="342" r:id="rId41"/>
    <p:sldId id="324" r:id="rId42"/>
    <p:sldId id="301" r:id="rId43"/>
    <p:sldId id="343" r:id="rId44"/>
    <p:sldId id="325" r:id="rId45"/>
    <p:sldId id="302" r:id="rId46"/>
    <p:sldId id="345" r:id="rId47"/>
    <p:sldId id="318" r:id="rId48"/>
    <p:sldId id="336" r:id="rId49"/>
    <p:sldId id="344" r:id="rId5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10" autoAdjust="0"/>
  </p:normalViewPr>
  <p:slideViewPr>
    <p:cSldViewPr>
      <p:cViewPr varScale="1">
        <p:scale>
          <a:sx n="66" d="100"/>
          <a:sy n="66" d="100"/>
        </p:scale>
        <p:origin x="-150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notesMaster" Target="notesMasters/notesMaster1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316F33-7AD8-4152-B4C8-838382B5B7A9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6096A1-9061-4CB4-99AA-0F7FD70C44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22</a:t>
            </a:fld>
            <a:endParaRPr lang="cs-CZ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23</a:t>
            </a:fld>
            <a:endParaRPr lang="cs-CZ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24</a:t>
            </a:fld>
            <a:endParaRPr lang="cs-CZ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25</a:t>
            </a:fld>
            <a:endParaRPr lang="cs-CZ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26</a:t>
            </a:fld>
            <a:endParaRPr lang="cs-CZ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27</a:t>
            </a:fld>
            <a:endParaRPr lang="cs-CZ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28</a:t>
            </a:fld>
            <a:endParaRPr lang="cs-CZ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29</a:t>
            </a:fld>
            <a:endParaRPr lang="cs-CZ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30</a:t>
            </a:fld>
            <a:endParaRPr lang="cs-CZ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31</a:t>
            </a:fld>
            <a:endParaRPr lang="cs-CZ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32</a:t>
            </a:fld>
            <a:endParaRPr lang="cs-CZ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33</a:t>
            </a:fld>
            <a:endParaRPr lang="cs-CZ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34</a:t>
            </a:fld>
            <a:endParaRPr lang="cs-CZ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35</a:t>
            </a:fld>
            <a:endParaRPr lang="cs-CZ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36</a:t>
            </a:fld>
            <a:endParaRPr lang="cs-CZ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37</a:t>
            </a:fld>
            <a:endParaRPr lang="cs-CZ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38</a:t>
            </a:fld>
            <a:endParaRPr lang="cs-CZ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39</a:t>
            </a:fld>
            <a:endParaRPr lang="cs-CZ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40</a:t>
            </a:fld>
            <a:endParaRPr lang="cs-CZ"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41</a:t>
            </a:fld>
            <a:endParaRPr lang="cs-CZ"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42</a:t>
            </a:fld>
            <a:endParaRPr lang="cs-CZ"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43</a:t>
            </a:fld>
            <a:endParaRPr lang="cs-CZ"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44</a:t>
            </a:fld>
            <a:endParaRPr lang="cs-CZ"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45</a:t>
            </a:fld>
            <a:endParaRPr lang="cs-CZ"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46</a:t>
            </a:fld>
            <a:endParaRPr lang="cs-CZ"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47</a:t>
            </a:fld>
            <a:endParaRPr lang="cs-CZ"/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48</a:t>
            </a:fld>
            <a:endParaRPr lang="cs-CZ"/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49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B7AD2-A22F-4CDC-B241-3DBEE79E8622}" type="datetime1">
              <a:rPr lang="cs-CZ" smtClean="0"/>
              <a:pPr/>
              <a:t>30.1.2013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EE04C5EB-11DB-4672-9A28-49B2339643AA}" type="datetime1">
              <a:rPr lang="cs-CZ" smtClean="0"/>
              <a:pPr/>
              <a:t>30.1.2013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509C4887-E386-45E6-B809-760D11892F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221EC-A955-4C0F-A2AE-BDA1404BBF6F}" type="datetime1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05F10-C3DF-4A09-8854-A42CAE1E1331}" type="datetime1">
              <a:rPr lang="cs-CZ" smtClean="0"/>
              <a:pPr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5A7B5-9F50-46D3-B8CC-CD913300ECE5}" type="datetime1">
              <a:rPr lang="cs-CZ" smtClean="0"/>
              <a:pPr/>
              <a:t>30.1.2013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F6524-5BD9-4F15-8CDA-0EFD9BCB44A8}" type="datetime1">
              <a:rPr lang="cs-CZ" smtClean="0"/>
              <a:pPr/>
              <a:t>30.1.2013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633D0-35B6-4606-8334-8CFCA00CEE69}" type="datetime1">
              <a:rPr lang="cs-CZ" smtClean="0"/>
              <a:pPr/>
              <a:t>30.1.2013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66CCC9D-1139-4495-AC6F-2314A5D08D0A}" type="datetime1">
              <a:rPr lang="cs-CZ" smtClean="0"/>
              <a:pPr/>
              <a:t>30.1.2013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5DFF0-E1BE-43E0-AA22-3F3E5ED95D13}" type="datetime1">
              <a:rPr lang="cs-CZ" smtClean="0"/>
              <a:pPr/>
              <a:t>30.1.2013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D6C39-1333-4901-B4FA-7E37C5F12976}" type="datetime1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D0561-2430-4806-8A2D-ED4DE81F4CA1}" type="datetime1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348810F-2315-4D06-B4E9-B543A312FD77}" type="datetime1">
              <a:rPr lang="cs-CZ" smtClean="0"/>
              <a:pPr/>
              <a:t>30.1.2013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509C4887-E386-45E6-B809-760D11892F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newsflash/>
  </p:transition>
  <p:hf hdr="0" dt="0"/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jpe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6.xml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Gustav_Mahler" TargetMode="External"/><Relationship Id="rId13" Type="http://schemas.openxmlformats.org/officeDocument/2006/relationships/hyperlink" Target="http://cs.wikipedia.org/wiki/Bohuslav_Martin%C5%AF" TargetMode="External"/><Relationship Id="rId3" Type="http://schemas.openxmlformats.org/officeDocument/2006/relationships/hyperlink" Target="http://promoravia.blog.cz/0904/morava-za-protektoratu" TargetMode="External"/><Relationship Id="rId7" Type="http://schemas.openxmlformats.org/officeDocument/2006/relationships/hyperlink" Target="http://www.astronomicalclock.cz/cesky/revoluce.html" TargetMode="External"/><Relationship Id="rId12" Type="http://schemas.openxmlformats.org/officeDocument/2006/relationships/hyperlink" Target="https://www.facebook.com/LeosJanacekMojeMesto" TargetMode="External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i60.cz/clanek_2607_17-listopad-den-kdy-cesky-narod-zacal-byt-svobodny.html" TargetMode="External"/><Relationship Id="rId11" Type="http://schemas.openxmlformats.org/officeDocument/2006/relationships/hyperlink" Target="http://www.celysvet.cz/galerie/foto-10772-leos-janacek" TargetMode="External"/><Relationship Id="rId5" Type="http://schemas.openxmlformats.org/officeDocument/2006/relationships/hyperlink" Target="http://jaroslaw.blog.cz/0911/vlk-a-zajic-pametnici-a-ucastnici-oslav-17-listopadu-2009" TargetMode="External"/><Relationship Id="rId10" Type="http://schemas.openxmlformats.org/officeDocument/2006/relationships/hyperlink" Target="http://cs.wikipedia.org/wiki/Soubor:Josef_Bohuslav_Foerster_1898.png" TargetMode="External"/><Relationship Id="rId4" Type="http://schemas.openxmlformats.org/officeDocument/2006/relationships/hyperlink" Target="http://www.radio.cz/cz/rubrika/udalosti/co-rikal-husak-20-srpna-1968" TargetMode="External"/><Relationship Id="rId9" Type="http://schemas.openxmlformats.org/officeDocument/2006/relationships/hyperlink" Target="http://www.gustavmahler.eu/" TargetMode="External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dhaleno.cz/exkluzivne/5086-lide-mohou-vestit-budoucnost-potvrdili-vedci.htm" TargetMode="External"/><Relationship Id="rId13" Type="http://schemas.openxmlformats.org/officeDocument/2006/relationships/hyperlink" Target="http://www.martinsmolka.com/cz/index.html" TargetMode="External"/><Relationship Id="rId3" Type="http://schemas.openxmlformats.org/officeDocument/2006/relationships/hyperlink" Target="http://muzeum.skutec.cz/pamatnik-v-novaka/vitezslav-novak/" TargetMode="External"/><Relationship Id="rId7" Type="http://schemas.openxmlformats.org/officeDocument/2006/relationships/hyperlink" Target="http://www.ucps.cz/portal/cz/01-01-clanek.php?see_ID=880" TargetMode="External"/><Relationship Id="rId12" Type="http://schemas.openxmlformats.org/officeDocument/2006/relationships/hyperlink" Target="http://www.hurnik.cz/otec.html" TargetMode="External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oskarmorawetz.com/Tabs/TabMusician/MusicStudies.html" TargetMode="External"/><Relationship Id="rId11" Type="http://schemas.openxmlformats.org/officeDocument/2006/relationships/hyperlink" Target="http://cs.wikipedia.org/wiki/Ilja_Hurn%C3%ADk" TargetMode="External"/><Relationship Id="rId5" Type="http://schemas.openxmlformats.org/officeDocument/2006/relationships/hyperlink" Target="http://cs.wikipedia.org/wiki/Alois_H%C3%A1ba" TargetMode="External"/><Relationship Id="rId10" Type="http://schemas.openxmlformats.org/officeDocument/2006/relationships/hyperlink" Target="http://www.youtube.com/channel/HCsQ2cl4HP868" TargetMode="External"/><Relationship Id="rId4" Type="http://schemas.openxmlformats.org/officeDocument/2006/relationships/hyperlink" Target="http://cs.wikipedia.org/wiki/Josef_Suk_star%C5%A1%C3%AD" TargetMode="External"/><Relationship Id="rId9" Type="http://schemas.openxmlformats.org/officeDocument/2006/relationships/hyperlink" Target="http://www.zus-zamberk.cz/eben.php" TargetMode="External"/><Relationship Id="rId14" Type="http://schemas.openxmlformats.org/officeDocument/2006/relationships/hyperlink" Target="http://t-tygrik-k.blog.cz/1207/hudba" TargetMode="Externa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800" i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12. část</a:t>
            </a:r>
          </a:p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20.století</a:t>
            </a:r>
          </a:p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... u  nás...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ICT  2 - 1 - 56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CESTA  Z  PRAVĚKU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2"/>
          </p:nvPr>
        </p:nvSpPr>
        <p:spPr>
          <a:xfrm>
            <a:off x="2133600" y="6203667"/>
            <a:ext cx="4238600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 spd="slow">
    <p:newsflash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cs-CZ" sz="5200" b="1" spc="3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doba  prudkých  změn </a:t>
            </a:r>
          </a:p>
          <a:p>
            <a:pPr algn="ctr">
              <a:buNone/>
            </a:pPr>
            <a:r>
              <a:rPr lang="cs-CZ" sz="5200" b="1" spc="3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</a:p>
          <a:p>
            <a:pPr algn="ctr">
              <a:buNone/>
            </a:pPr>
            <a:r>
              <a:rPr lang="cs-CZ" sz="5200" b="1" spc="3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převratných  událostí</a:t>
            </a:r>
          </a:p>
          <a:p>
            <a:pPr algn="ctr">
              <a:buNone/>
            </a:pPr>
            <a:endParaRPr lang="cs-CZ" sz="5200" b="1" spc="300" dirty="0" smtClean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400" dirty="0" smtClean="0"/>
              <a:t>I. světová válka</a:t>
            </a:r>
          </a:p>
          <a:p>
            <a:r>
              <a:rPr lang="cs-CZ" sz="3400" dirty="0" smtClean="0"/>
              <a:t>vznik samostatného Československa</a:t>
            </a:r>
          </a:p>
          <a:p>
            <a:r>
              <a:rPr lang="cs-CZ" sz="3400" dirty="0" smtClean="0"/>
              <a:t>objev telefonu -rádia  =&gt; </a:t>
            </a:r>
            <a:r>
              <a:rPr lang="cs-CZ" dirty="0" smtClean="0"/>
              <a:t>rychlejší šíření informací</a:t>
            </a:r>
          </a:p>
          <a:p>
            <a:r>
              <a:rPr lang="cs-CZ" sz="3400" dirty="0" smtClean="0"/>
              <a:t>jazz</a:t>
            </a:r>
          </a:p>
          <a:p>
            <a:endParaRPr lang="cs-CZ" sz="34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20. století</a:t>
            </a:r>
            <a:endParaRPr lang="cs-CZ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310608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 spd="slow">
    <p:newsflash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Hospodářská krize</a:t>
            </a:r>
          </a:p>
          <a:p>
            <a:r>
              <a:rPr lang="cs-CZ" sz="2800" dirty="0" smtClean="0"/>
              <a:t>Mnichovská dohoda</a:t>
            </a:r>
          </a:p>
          <a:p>
            <a:r>
              <a:rPr lang="cs-CZ" sz="2800" dirty="0" smtClean="0"/>
              <a:t>1.9.1939  - obsazení Polska</a:t>
            </a:r>
            <a:endParaRPr lang="cs-CZ" dirty="0" smtClean="0"/>
          </a:p>
          <a:p>
            <a:r>
              <a:rPr lang="cs-CZ" dirty="0" smtClean="0"/>
              <a:t>II. světová válka</a:t>
            </a:r>
          </a:p>
          <a:p>
            <a:r>
              <a:rPr lang="cs-CZ" dirty="0" smtClean="0"/>
              <a:t>protektorát Čechy – Morava</a:t>
            </a:r>
          </a:p>
          <a:p>
            <a:r>
              <a:rPr lang="cs-CZ" dirty="0" smtClean="0"/>
              <a:t>konec II. světové války</a:t>
            </a:r>
          </a:p>
          <a:p>
            <a:r>
              <a:rPr lang="cs-CZ" dirty="0" smtClean="0"/>
              <a:t>komunistická diktatura</a:t>
            </a:r>
          </a:p>
          <a:p>
            <a:r>
              <a:rPr lang="cs-CZ" dirty="0" smtClean="0"/>
              <a:t>Studená válka</a:t>
            </a:r>
          </a:p>
          <a:p>
            <a:r>
              <a:rPr lang="cs-CZ" dirty="0" smtClean="0"/>
              <a:t>Železná opona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20. století</a:t>
            </a:r>
            <a:endParaRPr lang="cs-CZ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166592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pic>
        <p:nvPicPr>
          <p:cNvPr id="104450" name="Picture 2" descr="http://nd01.jxs.cz/919/689/7f4dc6125b_44001752_o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3140968"/>
            <a:ext cx="3775592" cy="25481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>
    <p:newsflash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Okupace sovětských vojsk  - 21.srpna 1968 </a:t>
            </a:r>
          </a:p>
          <a:p>
            <a:r>
              <a:rPr lang="cs-CZ" dirty="0" smtClean="0"/>
              <a:t>17.listopad 1989 – Sametová revoluce</a:t>
            </a:r>
          </a:p>
          <a:p>
            <a:r>
              <a:rPr lang="cs-CZ" dirty="0" smtClean="0"/>
              <a:t>demokracie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20. století</a:t>
            </a:r>
            <a:endParaRPr lang="cs-CZ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31060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pic>
        <p:nvPicPr>
          <p:cNvPr id="65538" name="Picture 2" descr="Sov&amp;ecaron;tské tanky na Vinohradské t&amp;rcaron;íd&amp;ecaron; 21.8.1968, zdroj: VHÚ, www.ustrcr.cz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501008"/>
            <a:ext cx="3806138" cy="26642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5540" name="Picture 4" descr="http://nd03.jxs.cz/908/947/8458eda23c_56592133_o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2492896"/>
            <a:ext cx="5048250" cy="24098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>
    <p:newsflash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454624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87042" name="Picture 2" descr="Sametová revoluc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476672"/>
            <a:ext cx="5938359" cy="27363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7044" name="Picture 4" descr="http://www.astronomicalclock.cz/galery/galv5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3068960"/>
            <a:ext cx="4248150" cy="30099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>
    <p:newsflash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b="1" dirty="0" smtClean="0"/>
              <a:t> </a:t>
            </a: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 poslední třetině 19. století </a:t>
            </a:r>
          </a:p>
          <a:p>
            <a:pPr algn="ctr">
              <a:buNone/>
            </a:pP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 obnoven </a:t>
            </a:r>
          </a:p>
          <a:p>
            <a:pPr algn="ctr">
              <a:buNone/>
            </a:pP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cyklický útvar symfonie</a:t>
            </a:r>
            <a:endParaRPr lang="cs-CZ" dirty="0" smtClean="0"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b="1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*****</a:t>
            </a:r>
          </a:p>
          <a:p>
            <a:pPr algn="ctr">
              <a:buNone/>
            </a:pPr>
            <a:r>
              <a:rPr lang="cs-CZ" dirty="0" smtClean="0"/>
              <a:t>největším symfonikem </a:t>
            </a:r>
          </a:p>
          <a:p>
            <a:pPr algn="ctr">
              <a:buNone/>
            </a:pPr>
            <a:r>
              <a:rPr lang="cs-CZ" dirty="0" smtClean="0"/>
              <a:t>na přelomu  19. a 20. století </a:t>
            </a:r>
          </a:p>
          <a:p>
            <a:pPr algn="ctr">
              <a:buNone/>
            </a:pPr>
            <a:r>
              <a:rPr lang="cs-CZ" dirty="0" smtClean="0"/>
              <a:t>= </a:t>
            </a:r>
          </a:p>
          <a:p>
            <a:pPr algn="ctr">
              <a:buNone/>
            </a:pPr>
            <a:r>
              <a:rPr lang="cs-CZ" b="1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Gustav MAHLER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PŘELOM   19.  A  20. STOLETÍ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166592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 spd="slow">
    <p:newsflash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*  1860  - 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Kaliště u Prahy</a:t>
            </a:r>
          </a:p>
          <a:p>
            <a:r>
              <a:rPr lang="cs-CZ" dirty="0" smtClean="0"/>
              <a:t>gymnázium v Jihlavě</a:t>
            </a:r>
          </a:p>
          <a:p>
            <a:r>
              <a:rPr lang="cs-CZ" dirty="0" smtClean="0"/>
              <a:t>vídeňská konzervatoř</a:t>
            </a:r>
          </a:p>
          <a:p>
            <a:r>
              <a:rPr lang="cs-CZ" u="sng" dirty="0" smtClean="0"/>
              <a:t>dirigent</a:t>
            </a:r>
            <a:r>
              <a:rPr lang="cs-CZ" dirty="0" smtClean="0"/>
              <a:t>: </a:t>
            </a:r>
            <a:r>
              <a:rPr lang="cs-CZ" sz="2100" dirty="0" smtClean="0"/>
              <a:t>Praha, Budapešť, Hamburk,USA </a:t>
            </a:r>
            <a:r>
              <a:rPr lang="cs-CZ" sz="2400" dirty="0" smtClean="0"/>
              <a:t> - </a:t>
            </a:r>
            <a:r>
              <a:rPr lang="cs-CZ" sz="2100" dirty="0" smtClean="0"/>
              <a:t>Metropolitní opera</a:t>
            </a:r>
            <a:endParaRPr lang="cs-CZ" dirty="0" smtClean="0"/>
          </a:p>
          <a:p>
            <a:r>
              <a:rPr lang="cs-CZ" u="sng" dirty="0" smtClean="0"/>
              <a:t>skladatel</a:t>
            </a:r>
            <a:r>
              <a:rPr lang="cs-CZ" dirty="0" smtClean="0"/>
              <a:t>: kolísal mezi romantismem a modernou</a:t>
            </a:r>
          </a:p>
          <a:p>
            <a:r>
              <a:rPr lang="cs-CZ" dirty="0" smtClean="0"/>
              <a:t>složil 10 symfonií -&gt; s příchodem nacismu interpretace zakázána -&gt; </a:t>
            </a:r>
            <a:r>
              <a:rPr lang="cs-CZ" dirty="0" err="1" smtClean="0"/>
              <a:t>Mahler</a:t>
            </a:r>
            <a:r>
              <a:rPr lang="cs-CZ" dirty="0" smtClean="0"/>
              <a:t> byl židovského původu  -&gt;  hrály se teprve po skončení 2.světové války</a:t>
            </a:r>
          </a:p>
          <a:p>
            <a:r>
              <a:rPr lang="cs-CZ" dirty="0" smtClean="0"/>
              <a:t> 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+ 1911  - 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Vídeň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2257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GUSTAV  MAHLER 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3878560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89090" name="Picture 2" descr="http://upload.wikimedia.org/wikipedia/commons/e/ec/Gustav_Mahler_190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332656"/>
            <a:ext cx="4176464" cy="58721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>
    <p:newsflash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dílo:</a:t>
            </a:r>
            <a:r>
              <a:rPr lang="cs-CZ" dirty="0" smtClean="0"/>
              <a:t>              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monumentální forma</a:t>
            </a:r>
          </a:p>
          <a:p>
            <a:r>
              <a:rPr lang="cs-CZ" dirty="0" smtClean="0"/>
              <a:t>                 uplatnil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dokonalou instrumentaci</a:t>
            </a:r>
          </a:p>
          <a:p>
            <a:r>
              <a:rPr lang="cs-CZ" dirty="0" smtClean="0"/>
              <a:t>            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rozšířil orchestr </a:t>
            </a:r>
            <a:r>
              <a:rPr lang="cs-CZ" dirty="0" smtClean="0"/>
              <a:t>o další nástroje</a:t>
            </a:r>
          </a:p>
          <a:p>
            <a:r>
              <a:rPr lang="cs-CZ" dirty="0" smtClean="0"/>
              <a:t>       tradiční formu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symfonie</a:t>
            </a:r>
            <a:r>
              <a:rPr lang="cs-CZ" dirty="0" smtClean="0"/>
              <a:t> rozšířil až na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 částí </a:t>
            </a:r>
            <a:r>
              <a:rPr lang="cs-CZ" dirty="0" smtClean="0"/>
              <a:t> -  </a:t>
            </a:r>
          </a:p>
          <a:p>
            <a:pPr>
              <a:buNone/>
            </a:pPr>
            <a:r>
              <a:rPr lang="cs-CZ" dirty="0" smtClean="0"/>
              <a:t>                                                zařazuje sólové hlasy i sbory</a:t>
            </a:r>
          </a:p>
          <a:p>
            <a:endParaRPr lang="cs-CZ" dirty="0" smtClean="0"/>
          </a:p>
          <a:p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původní znaky jeho tvorby</a:t>
            </a:r>
            <a:r>
              <a:rPr lang="cs-CZ" u="sng" dirty="0" smtClean="0"/>
              <a:t>:</a:t>
            </a:r>
            <a:r>
              <a:rPr lang="cs-CZ" dirty="0" smtClean="0"/>
              <a:t>         humanismus</a:t>
            </a:r>
          </a:p>
          <a:p>
            <a:r>
              <a:rPr lang="cs-CZ" dirty="0" smtClean="0"/>
              <a:t>                                                  pesimismus</a:t>
            </a:r>
          </a:p>
          <a:p>
            <a:r>
              <a:rPr lang="cs-CZ" dirty="0" smtClean="0"/>
              <a:t>                                           hloubavost</a:t>
            </a:r>
          </a:p>
          <a:p>
            <a:r>
              <a:rPr lang="cs-CZ" dirty="0" smtClean="0"/>
              <a:t>                                  vizionářský obraz</a:t>
            </a:r>
          </a:p>
          <a:p>
            <a:r>
              <a:rPr lang="cs-CZ" dirty="0" smtClean="0"/>
              <a:t>                          hluboká meditace			        </a:t>
            </a:r>
          </a:p>
          <a:p>
            <a:r>
              <a:rPr lang="cs-CZ" dirty="0" smtClean="0"/>
              <a:t>                   banálnost </a:t>
            </a:r>
          </a:p>
          <a:p>
            <a:r>
              <a:rPr lang="cs-CZ" dirty="0" smtClean="0"/>
              <a:t>            vznešenost 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2257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GUSTAV MAHLER </a:t>
            </a:r>
            <a:endParaRPr lang="cs-CZ" dirty="0"/>
          </a:p>
        </p:txBody>
      </p:sp>
    </p:spTree>
  </p:cSld>
  <p:clrMapOvr>
    <a:masterClrMapping/>
  </p:clrMapOvr>
  <p:transition spd="slow">
    <p:newsflash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Složil </a:t>
            </a:r>
            <a:r>
              <a:rPr lang="cs-CZ" b="1" dirty="0" smtClean="0"/>
              <a:t>10 symfonií</a:t>
            </a:r>
            <a:r>
              <a:rPr lang="cs-CZ" dirty="0" smtClean="0"/>
              <a:t>, poslední zůstala nedokončená- jen věta Adagio</a:t>
            </a:r>
          </a:p>
          <a:p>
            <a:r>
              <a:rPr lang="cs-CZ" i="1" dirty="0" smtClean="0"/>
              <a:t>1. symfonie D dur </a:t>
            </a:r>
            <a:r>
              <a:rPr lang="cs-CZ" dirty="0" smtClean="0"/>
              <a:t>- </a:t>
            </a:r>
            <a:r>
              <a:rPr lang="cs-CZ" b="1" dirty="0" smtClean="0">
                <a:solidFill>
                  <a:schemeClr val="accent2"/>
                </a:solidFill>
              </a:rPr>
              <a:t>Titán</a:t>
            </a:r>
            <a:r>
              <a:rPr lang="cs-CZ" dirty="0" smtClean="0"/>
              <a:t>- (</a:t>
            </a:r>
            <a:r>
              <a:rPr lang="cs-CZ" sz="2300" i="1" dirty="0" smtClean="0"/>
              <a:t>vyjádřena láska k přírodě )</a:t>
            </a:r>
            <a:endParaRPr lang="cs-CZ" i="1" dirty="0" smtClean="0"/>
          </a:p>
          <a:p>
            <a:r>
              <a:rPr lang="cs-CZ" i="1" dirty="0" smtClean="0"/>
              <a:t>2. symfonie </a:t>
            </a:r>
            <a:r>
              <a:rPr lang="cs-CZ" dirty="0" smtClean="0"/>
              <a:t>- </a:t>
            </a:r>
            <a:r>
              <a:rPr lang="cs-CZ" b="1" dirty="0" smtClean="0">
                <a:solidFill>
                  <a:schemeClr val="accent2"/>
                </a:solidFill>
              </a:rPr>
              <a:t>Vzkříšení</a:t>
            </a:r>
          </a:p>
          <a:p>
            <a:r>
              <a:rPr lang="cs-CZ" i="1" dirty="0" smtClean="0"/>
              <a:t>4. symfonie </a:t>
            </a:r>
            <a:r>
              <a:rPr lang="cs-CZ" b="1" dirty="0" smtClean="0">
                <a:solidFill>
                  <a:schemeClr val="accent2"/>
                </a:solidFill>
              </a:rPr>
              <a:t>G </a:t>
            </a:r>
            <a:r>
              <a:rPr lang="cs-CZ" b="1" i="1" dirty="0" smtClean="0">
                <a:solidFill>
                  <a:schemeClr val="accent2"/>
                </a:solidFill>
              </a:rPr>
              <a:t>dur</a:t>
            </a:r>
            <a:r>
              <a:rPr lang="cs-CZ" b="1" dirty="0" smtClean="0">
                <a:solidFill>
                  <a:schemeClr val="accent2"/>
                </a:solidFill>
              </a:rPr>
              <a:t>   </a:t>
            </a:r>
            <a:r>
              <a:rPr lang="cs-CZ" dirty="0" smtClean="0"/>
              <a:t>- (</a:t>
            </a:r>
            <a:r>
              <a:rPr lang="cs-CZ" sz="2300" i="1" dirty="0" smtClean="0"/>
              <a:t>nejklasičtější, nejlyričtější, všudypřítomná myšlenka na </a:t>
            </a:r>
          </a:p>
          <a:p>
            <a:pPr>
              <a:buNone/>
            </a:pPr>
            <a:r>
              <a:rPr lang="cs-CZ" sz="2300" i="1" dirty="0" smtClean="0"/>
              <a:t>                                                  smrt)</a:t>
            </a:r>
            <a:endParaRPr lang="cs-CZ" i="1" dirty="0" smtClean="0"/>
          </a:p>
          <a:p>
            <a:r>
              <a:rPr lang="cs-CZ" i="1" dirty="0" smtClean="0"/>
              <a:t>6. symfonie </a:t>
            </a:r>
            <a:r>
              <a:rPr lang="cs-CZ" dirty="0" smtClean="0"/>
              <a:t>– (</a:t>
            </a:r>
            <a:r>
              <a:rPr lang="cs-CZ" sz="2300" i="1" dirty="0" smtClean="0"/>
              <a:t>tragický pesimismus)</a:t>
            </a:r>
            <a:endParaRPr lang="cs-CZ" i="1" dirty="0" smtClean="0"/>
          </a:p>
          <a:p>
            <a:r>
              <a:rPr lang="cs-CZ" i="1" dirty="0" smtClean="0"/>
              <a:t>7. symfonie </a:t>
            </a:r>
            <a:r>
              <a:rPr lang="cs-CZ" dirty="0" smtClean="0"/>
              <a:t>- </a:t>
            </a:r>
            <a:r>
              <a:rPr lang="cs-CZ" b="1" dirty="0" smtClean="0">
                <a:solidFill>
                  <a:schemeClr val="accent2"/>
                </a:solidFill>
              </a:rPr>
              <a:t>Píseň noci</a:t>
            </a:r>
            <a:endParaRPr lang="cs-CZ" dirty="0" smtClean="0"/>
          </a:p>
          <a:p>
            <a:r>
              <a:rPr lang="cs-CZ" i="1" dirty="0" smtClean="0"/>
              <a:t>8. symfonie </a:t>
            </a:r>
            <a:r>
              <a:rPr lang="cs-CZ" dirty="0" smtClean="0"/>
              <a:t>- </a:t>
            </a:r>
            <a:r>
              <a:rPr lang="cs-CZ" b="1" dirty="0" err="1" smtClean="0">
                <a:solidFill>
                  <a:schemeClr val="accent2"/>
                </a:solidFill>
              </a:rPr>
              <a:t>Symfonie</a:t>
            </a:r>
            <a:r>
              <a:rPr lang="cs-CZ" b="1" dirty="0" smtClean="0">
                <a:solidFill>
                  <a:schemeClr val="accent2"/>
                </a:solidFill>
              </a:rPr>
              <a:t> tisíců</a:t>
            </a:r>
          </a:p>
          <a:p>
            <a:r>
              <a:rPr lang="cs-CZ" u="sng" dirty="0" smtClean="0"/>
              <a:t>vokální díla:</a:t>
            </a:r>
            <a:r>
              <a:rPr lang="cs-CZ" dirty="0" smtClean="0"/>
              <a:t>   </a:t>
            </a:r>
            <a:r>
              <a:rPr lang="cs-CZ" b="1" dirty="0" smtClean="0">
                <a:solidFill>
                  <a:schemeClr val="accent2"/>
                </a:solidFill>
              </a:rPr>
              <a:t>Píseň o zemi</a:t>
            </a:r>
          </a:p>
          <a:p>
            <a:r>
              <a:rPr lang="cs-CZ" u="sng" dirty="0" smtClean="0"/>
              <a:t>písňové cykly:</a:t>
            </a:r>
            <a:r>
              <a:rPr lang="cs-CZ" dirty="0" smtClean="0"/>
              <a:t>   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   Písně potulného tovaryše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        Chlapcův kouzelný roh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             Písně o mrtvých dětech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3878560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GUSTAV MAHLER  - dílo</a:t>
            </a:r>
            <a:endParaRPr lang="cs-CZ" dirty="0"/>
          </a:p>
        </p:txBody>
      </p:sp>
      <p:pic>
        <p:nvPicPr>
          <p:cNvPr id="57346" name="Picture 2" descr="Gustav Mahler Jubile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536882">
            <a:off x="4499992" y="3717032"/>
            <a:ext cx="4176464" cy="230425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t">
            <a:normAutofit/>
          </a:bodyPr>
          <a:lstStyle/>
          <a:p>
            <a:pPr algn="ctr">
              <a:buNone/>
            </a:pP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na začátku 20. století </a:t>
            </a:r>
          </a:p>
          <a:p>
            <a:pPr algn="ctr">
              <a:buNone/>
            </a:pPr>
            <a:r>
              <a:rPr lang="cs-CZ" sz="3200" b="1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****</a:t>
            </a:r>
          </a:p>
          <a:p>
            <a:pPr algn="ctr">
              <a:buNone/>
            </a:pP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česká hudba </a:t>
            </a:r>
          </a:p>
          <a:p>
            <a:pPr algn="ctr">
              <a:buNone/>
            </a:pPr>
            <a:r>
              <a:rPr lang="cs-CZ" sz="3200" b="1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***</a:t>
            </a:r>
          </a:p>
          <a:p>
            <a:pPr algn="ctr">
              <a:buNone/>
            </a:pP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průsečík</a:t>
            </a:r>
          </a:p>
          <a:p>
            <a:pPr algn="ctr">
              <a:buNone/>
            </a:pPr>
            <a:r>
              <a:rPr lang="cs-CZ" sz="3200" b="1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**</a:t>
            </a:r>
          </a:p>
          <a:p>
            <a:pPr algn="ctr">
              <a:buNone/>
            </a:pP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nejrůznějších stylových tendencí</a:t>
            </a:r>
          </a:p>
          <a:p>
            <a:pPr algn="ctr">
              <a:buNone/>
            </a:pPr>
            <a:r>
              <a:rPr lang="cs-CZ" sz="3200" b="1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*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20.století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238600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 spd="slow">
    <p:newsflash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pPr algn="ctr">
              <a:buNone/>
            </a:pPr>
            <a:r>
              <a:rPr lang="cs-CZ" sz="36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skladatelé nebyli novátory</a:t>
            </a:r>
          </a:p>
          <a:p>
            <a:pPr algn="ctr">
              <a:buNone/>
            </a:pP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</a:p>
          <a:p>
            <a:pPr algn="ctr">
              <a:buNone/>
            </a:pPr>
            <a:r>
              <a:rPr lang="cs-CZ" sz="36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vstřebávali všechny podstatné vlivy </a:t>
            </a:r>
          </a:p>
          <a:p>
            <a:pPr algn="ctr">
              <a:buNone/>
            </a:pPr>
            <a:r>
              <a:rPr lang="cs-CZ" sz="36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syntetizovali je ve svých dílech</a:t>
            </a:r>
          </a:p>
          <a:p>
            <a:pPr>
              <a:buNone/>
            </a:pPr>
            <a:endParaRPr lang="cs-CZ" sz="36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9458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20.století</a:t>
            </a:r>
            <a:endParaRPr lang="cs-CZ" dirty="0"/>
          </a:p>
        </p:txBody>
      </p:sp>
    </p:spTree>
  </p:cSld>
  <p:clrMapOvr>
    <a:masterClrMapping/>
  </p:clrMapOvr>
  <p:transition spd="slow">
    <p:newsflash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1859–1951</a:t>
            </a:r>
          </a:p>
          <a:p>
            <a:r>
              <a:rPr lang="cs-CZ" dirty="0" smtClean="0"/>
              <a:t>vystudoval varhanickou školu v Praze</a:t>
            </a:r>
          </a:p>
          <a:p>
            <a:r>
              <a:rPr lang="cs-CZ" dirty="0" smtClean="0"/>
              <a:t>1918 – vrací se z Hamburku do Prahy</a:t>
            </a:r>
          </a:p>
          <a:p>
            <a:r>
              <a:rPr lang="cs-CZ" dirty="0" smtClean="0"/>
              <a:t>pedagog </a:t>
            </a:r>
          </a:p>
          <a:p>
            <a:r>
              <a:rPr lang="cs-CZ" dirty="0" smtClean="0"/>
              <a:t>prezident České akademie věd</a:t>
            </a:r>
          </a:p>
          <a:p>
            <a:r>
              <a:rPr lang="cs-CZ" b="1" u="sng" dirty="0" smtClean="0"/>
              <a:t>dílo:</a:t>
            </a:r>
          </a:p>
          <a:p>
            <a:r>
              <a:rPr lang="cs-CZ" u="sng" dirty="0" smtClean="0"/>
              <a:t>písňové skladby</a:t>
            </a:r>
            <a:r>
              <a:rPr lang="cs-CZ" b="1" dirty="0" smtClean="0"/>
              <a:t>:  </a:t>
            </a:r>
            <a:r>
              <a:rPr lang="cs-CZ" i="1" dirty="0" smtClean="0"/>
              <a:t>cykly: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FF00"/>
                </a:solidFill>
              </a:rPr>
              <a:t>Erotikon</a:t>
            </a:r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                                                     Láska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                                                        Noční violy</a:t>
            </a:r>
          </a:p>
          <a:p>
            <a:r>
              <a:rPr lang="cs-CZ" u="sng" dirty="0" smtClean="0"/>
              <a:t>skladby sborové a kantátové</a:t>
            </a:r>
            <a:r>
              <a:rPr lang="cs-CZ" dirty="0" smtClean="0"/>
              <a:t>: </a:t>
            </a:r>
            <a:r>
              <a:rPr lang="cs-CZ" b="1" dirty="0" smtClean="0"/>
              <a:t>  </a:t>
            </a:r>
            <a:r>
              <a:rPr lang="cs-CZ" b="1" dirty="0" err="1" smtClean="0">
                <a:solidFill>
                  <a:srgbClr val="FFFF00"/>
                </a:solidFill>
              </a:rPr>
              <a:t>Stabat</a:t>
            </a:r>
            <a:r>
              <a:rPr lang="cs-CZ" b="1" dirty="0" smtClean="0">
                <a:solidFill>
                  <a:srgbClr val="FFFF00"/>
                </a:solidFill>
              </a:rPr>
              <a:t>  Mater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                                                              Svatý  Václav</a:t>
            </a:r>
            <a:endParaRPr lang="cs-CZ" dirty="0" smtClean="0">
              <a:solidFill>
                <a:srgbClr val="FFFF00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166592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/>
              <a:t>JOSEF  BOHUSLAV  FOERSTER</a:t>
            </a:r>
            <a:endParaRPr lang="cs-CZ" dirty="0"/>
          </a:p>
        </p:txBody>
      </p:sp>
      <p:pic>
        <p:nvPicPr>
          <p:cNvPr id="51202" name="Picture 2" descr="Soubor:Josef Bohuslav Foerster 1898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1556791"/>
            <a:ext cx="2304256" cy="32034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>
    <p:newsflash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3.7. 1854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Hukvaldy </a:t>
            </a:r>
          </a:p>
          <a:p>
            <a:r>
              <a:rPr lang="cs-CZ" dirty="0" smtClean="0"/>
              <a:t>nejvýznamnější  český  skladatel</a:t>
            </a:r>
          </a:p>
          <a:p>
            <a:r>
              <a:rPr lang="cs-CZ" dirty="0" smtClean="0"/>
              <a:t>nejoriginálnější osoba  české moderny</a:t>
            </a:r>
          </a:p>
          <a:p>
            <a:r>
              <a:rPr lang="cs-CZ" dirty="0" smtClean="0"/>
              <a:t>jeho opery jsou považovány za vrcholy světové moderní </a:t>
            </a:r>
          </a:p>
          <a:p>
            <a:pPr>
              <a:buNone/>
            </a:pPr>
            <a:r>
              <a:rPr lang="cs-CZ" dirty="0" smtClean="0"/>
              <a:t>    operní tvorby</a:t>
            </a:r>
          </a:p>
          <a:p>
            <a:r>
              <a:rPr lang="cs-CZ" dirty="0" smtClean="0"/>
              <a:t>přínos české hudbě</a:t>
            </a:r>
          </a:p>
          <a:p>
            <a:r>
              <a:rPr lang="cs-CZ" dirty="0" smtClean="0"/>
              <a:t>činnost v hudebním dění tehdejšího Brna (spolky, dirigent, pedagog, folkloristika…)</a:t>
            </a:r>
          </a:p>
          <a:p>
            <a:r>
              <a:rPr lang="cs-CZ" dirty="0" smtClean="0"/>
              <a:t>hudba = charakteristický osobitý styl</a:t>
            </a:r>
          </a:p>
          <a:p>
            <a:pPr>
              <a:buNone/>
            </a:pPr>
            <a:r>
              <a:rPr lang="cs-CZ" dirty="0" smtClean="0"/>
              <a:t>                   dává operám nový výraz    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LEOŠ  JANÁČEK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238600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 spd="slow">
    <p:newsflash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09458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15</a:t>
            </a:fld>
            <a:endParaRPr lang="cs-CZ"/>
          </a:p>
        </p:txBody>
      </p:sp>
      <p:pic>
        <p:nvPicPr>
          <p:cNvPr id="91138" name="Picture 2" descr="Foto: Leoš Janá&amp;ccaron;e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476672"/>
            <a:ext cx="4248472" cy="55608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>
    <p:newsflash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hudební vzdělání:  varhanická škola  v Praze               </a:t>
            </a:r>
          </a:p>
          <a:p>
            <a:pPr>
              <a:buNone/>
            </a:pPr>
            <a:r>
              <a:rPr lang="cs-CZ" dirty="0" smtClean="0"/>
              <a:t>                                    konzervatoř v Lipsku a ve Vídni.</a:t>
            </a:r>
          </a:p>
          <a:p>
            <a:r>
              <a:rPr lang="cs-CZ" dirty="0" smtClean="0"/>
              <a:t>ředitel  varhanické  školy  v Brně </a:t>
            </a:r>
          </a:p>
          <a:p>
            <a:r>
              <a:rPr lang="cs-CZ" dirty="0" smtClean="0"/>
              <a:t>hudební kritik</a:t>
            </a:r>
          </a:p>
          <a:p>
            <a:r>
              <a:rPr lang="cs-CZ" dirty="0" smtClean="0"/>
              <a:t>spolupracoval se sběratelem písní Františkem Bartošem</a:t>
            </a:r>
          </a:p>
          <a:p>
            <a:r>
              <a:rPr lang="cs-CZ" dirty="0" smtClean="0"/>
              <a:t> zapojil se do sběratelské činnosti</a:t>
            </a:r>
          </a:p>
          <a:p>
            <a:r>
              <a:rPr lang="cs-CZ" dirty="0" smtClean="0"/>
              <a:t>studoval lidové písně</a:t>
            </a:r>
          </a:p>
          <a:p>
            <a:r>
              <a:rPr lang="cs-CZ" dirty="0" smtClean="0"/>
              <a:t> psal pojednání o lidové písni</a:t>
            </a:r>
          </a:p>
          <a:p>
            <a:r>
              <a:rPr lang="cs-CZ" dirty="0" smtClean="0"/>
              <a:t>od studia lidové písně se dostal ke studiu mluvené řeči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12.8. 1928  -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Ostrava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38261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LEOŠ  JANÁČEK</a:t>
            </a:r>
            <a:endParaRPr lang="cs-CZ" dirty="0"/>
          </a:p>
        </p:txBody>
      </p:sp>
    </p:spTree>
  </p:cSld>
  <p:clrMapOvr>
    <a:masterClrMapping/>
  </p:clrMapOvr>
  <p:transition spd="slow">
    <p:newsflash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8435280" cy="4572000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Lašské tance </a:t>
            </a:r>
            <a:r>
              <a:rPr lang="cs-CZ" dirty="0" smtClean="0"/>
              <a:t>- (</a:t>
            </a:r>
            <a:r>
              <a:rPr lang="cs-CZ" sz="2400" i="1" dirty="0" smtClean="0"/>
              <a:t>pro orchestr upravil hudbu lidových hudců)</a:t>
            </a:r>
            <a:endParaRPr lang="cs-CZ" i="1" dirty="0" smtClean="0"/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               </a:t>
            </a:r>
            <a:r>
              <a:rPr lang="cs-CZ" b="1" dirty="0" smtClean="0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Pilky</a:t>
            </a:r>
          </a:p>
          <a:p>
            <a:pPr>
              <a:buNone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Starodávný</a:t>
            </a:r>
          </a:p>
          <a:p>
            <a:pPr>
              <a:buNone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Požehnaný</a:t>
            </a:r>
          </a:p>
          <a:p>
            <a:pPr>
              <a:buNone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Kalamajka</a:t>
            </a:r>
          </a:p>
          <a:p>
            <a:pPr>
              <a:buNone/>
            </a:pPr>
            <a:endParaRPr lang="cs-CZ" b="1" dirty="0" smtClean="0">
              <a:solidFill>
                <a:schemeClr val="tx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u="sng" dirty="0" smtClean="0"/>
              <a:t>sborová tvorba: </a:t>
            </a:r>
          </a:p>
          <a:p>
            <a:pPr>
              <a:buNone/>
            </a:pPr>
            <a:r>
              <a:rPr lang="cs-CZ" dirty="0" smtClean="0"/>
              <a:t>                ženské sbory  -  </a:t>
            </a:r>
            <a:r>
              <a:rPr lang="cs-CZ" b="1" dirty="0" smtClean="0">
                <a:solidFill>
                  <a:srgbClr val="FFFF00"/>
                </a:solidFill>
              </a:rPr>
              <a:t>Hradčanské písničky        </a:t>
            </a:r>
            <a:r>
              <a:rPr lang="cs-CZ" dirty="0" smtClean="0"/>
              <a:t>        </a:t>
            </a:r>
          </a:p>
          <a:p>
            <a:pPr>
              <a:buNone/>
            </a:pPr>
            <a:r>
              <a:rPr lang="cs-CZ" dirty="0" smtClean="0"/>
              <a:t>                mužské sbory  -  </a:t>
            </a:r>
            <a:r>
              <a:rPr lang="cs-CZ" b="1" dirty="0" smtClean="0">
                <a:solidFill>
                  <a:srgbClr val="FFFF00"/>
                </a:solidFill>
              </a:rPr>
              <a:t>Láska opravdová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                                               Kantor </a:t>
            </a:r>
            <a:r>
              <a:rPr lang="cs-CZ" b="1" dirty="0" err="1" smtClean="0">
                <a:solidFill>
                  <a:srgbClr val="FFFF00"/>
                </a:solidFill>
              </a:rPr>
              <a:t>Halfar</a:t>
            </a:r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                                               Maryčka </a:t>
            </a:r>
            <a:r>
              <a:rPr lang="cs-CZ" b="1" dirty="0" err="1" smtClean="0">
                <a:solidFill>
                  <a:srgbClr val="FFFF00"/>
                </a:solidFill>
              </a:rPr>
              <a:t>Magdonova</a:t>
            </a:r>
            <a:r>
              <a:rPr lang="cs-CZ" dirty="0" smtClean="0"/>
              <a:t> (</a:t>
            </a:r>
            <a:r>
              <a:rPr lang="cs-CZ" sz="2300" i="1" dirty="0" smtClean="0"/>
              <a:t>podle P. </a:t>
            </a:r>
            <a:r>
              <a:rPr lang="cs-CZ" sz="2300" i="1" dirty="0" err="1" smtClean="0"/>
              <a:t>Bezruče</a:t>
            </a:r>
            <a:r>
              <a:rPr lang="cs-CZ" sz="2300" i="1" dirty="0" smtClean="0"/>
              <a:t>)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LEOŠ  JANÁČEK - dílo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38261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pic>
        <p:nvPicPr>
          <p:cNvPr id="45058" name="Picture 2" descr="http://profile.ak.fbcdn.net/hprofile-ak-snc7/c10.10.160.160/598570_396552123761488_795988662_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199" y="1916832"/>
            <a:ext cx="2304255" cy="23042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>
    <p:newsflash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u="sng" dirty="0" smtClean="0"/>
              <a:t>opery:</a:t>
            </a:r>
            <a:r>
              <a:rPr lang="cs-CZ" dirty="0" smtClean="0"/>
              <a:t>   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                   Osud</a:t>
            </a:r>
            <a:r>
              <a:rPr lang="cs-CZ" dirty="0" smtClean="0"/>
              <a:t>  - </a:t>
            </a:r>
            <a:r>
              <a:rPr lang="cs-CZ" sz="2300" i="1" dirty="0" smtClean="0"/>
              <a:t>(z prostředí lázní Luhačovic a ze života na konzervatoři</a:t>
            </a:r>
            <a:r>
              <a:rPr lang="cs-CZ" sz="2300" dirty="0" smtClean="0"/>
              <a:t>)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</a:t>
            </a:r>
            <a:r>
              <a:rPr lang="cs-CZ" b="1" dirty="0" smtClean="0">
                <a:solidFill>
                  <a:srgbClr val="FFFF00"/>
                </a:solidFill>
              </a:rPr>
              <a:t>Výlety pana Broučka  </a:t>
            </a:r>
            <a:r>
              <a:rPr lang="cs-CZ" dirty="0" smtClean="0"/>
              <a:t>-  </a:t>
            </a:r>
            <a:r>
              <a:rPr lang="cs-CZ" i="1" dirty="0" smtClean="0"/>
              <a:t>(</a:t>
            </a:r>
            <a:r>
              <a:rPr lang="cs-CZ" sz="2300" i="1" dirty="0" smtClean="0"/>
              <a:t>podle satirického románu S. Čecha)</a:t>
            </a:r>
            <a:endParaRPr lang="cs-CZ" i="1" dirty="0" smtClean="0"/>
          </a:p>
          <a:p>
            <a:pPr>
              <a:buNone/>
            </a:pPr>
            <a:r>
              <a:rPr lang="cs-CZ" dirty="0" smtClean="0"/>
              <a:t>            </a:t>
            </a:r>
            <a:r>
              <a:rPr lang="cs-CZ" b="1" dirty="0" smtClean="0">
                <a:solidFill>
                  <a:srgbClr val="FFFF00"/>
                </a:solidFill>
              </a:rPr>
              <a:t>Káťa </a:t>
            </a:r>
            <a:r>
              <a:rPr lang="cs-CZ" b="1" dirty="0" err="1" smtClean="0">
                <a:solidFill>
                  <a:srgbClr val="FFFF00"/>
                </a:solidFill>
              </a:rPr>
              <a:t>Kabanová</a:t>
            </a:r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       Příhody lišky Bystroušky  </a:t>
            </a:r>
            <a:r>
              <a:rPr lang="cs-CZ" dirty="0" smtClean="0"/>
              <a:t>-  </a:t>
            </a:r>
            <a:r>
              <a:rPr lang="cs-CZ" i="1" dirty="0" smtClean="0"/>
              <a:t>(</a:t>
            </a:r>
            <a:r>
              <a:rPr lang="cs-CZ" sz="2300" i="1" dirty="0" smtClean="0"/>
              <a:t>text podle Rudolf   </a:t>
            </a:r>
            <a:r>
              <a:rPr lang="cs-CZ" sz="2300" i="1" dirty="0" err="1" smtClean="0"/>
              <a:t>Těsnohlídka</a:t>
            </a:r>
            <a:r>
              <a:rPr lang="cs-CZ" sz="2300" dirty="0" smtClean="0"/>
              <a:t>)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   </a:t>
            </a:r>
            <a:r>
              <a:rPr lang="cs-CZ" b="1" dirty="0" smtClean="0">
                <a:solidFill>
                  <a:srgbClr val="FFFF00"/>
                </a:solidFill>
              </a:rPr>
              <a:t>Věc </a:t>
            </a:r>
            <a:r>
              <a:rPr lang="cs-CZ" b="1" dirty="0" err="1" smtClean="0">
                <a:solidFill>
                  <a:srgbClr val="FFFF00"/>
                </a:solidFill>
              </a:rPr>
              <a:t>Makropulos</a:t>
            </a:r>
            <a:r>
              <a:rPr lang="cs-CZ" b="1" dirty="0" smtClean="0">
                <a:solidFill>
                  <a:srgbClr val="FFFF00"/>
                </a:solidFill>
              </a:rPr>
              <a:t>  </a:t>
            </a:r>
            <a:r>
              <a:rPr lang="cs-CZ" dirty="0" smtClean="0"/>
              <a:t>-  </a:t>
            </a:r>
            <a:r>
              <a:rPr lang="cs-CZ" sz="2300" i="1" dirty="0" smtClean="0"/>
              <a:t>(podle K. Čapka)</a:t>
            </a:r>
            <a:endParaRPr lang="cs-CZ" i="1" dirty="0" smtClean="0"/>
          </a:p>
          <a:p>
            <a:pPr>
              <a:buNone/>
            </a:pPr>
            <a:r>
              <a:rPr lang="cs-CZ" b="1" i="1" dirty="0" smtClean="0"/>
              <a:t>        </a:t>
            </a:r>
            <a:r>
              <a:rPr lang="cs-CZ" b="1" dirty="0" smtClean="0">
                <a:solidFill>
                  <a:srgbClr val="FFFF00"/>
                </a:solidFill>
              </a:rPr>
              <a:t>Z mrtvého domu</a:t>
            </a:r>
            <a:r>
              <a:rPr lang="cs-CZ" dirty="0" smtClean="0"/>
              <a:t>  -  </a:t>
            </a:r>
            <a:r>
              <a:rPr lang="cs-CZ" sz="2300" i="1" dirty="0" smtClean="0"/>
              <a:t>(podle </a:t>
            </a:r>
            <a:r>
              <a:rPr lang="cs-CZ" sz="2300" i="1" dirty="0" err="1" smtClean="0"/>
              <a:t>Dostojevského</a:t>
            </a:r>
            <a:r>
              <a:rPr lang="cs-CZ" sz="2300" i="1" dirty="0" smtClean="0"/>
              <a:t> knihy Zápisky z mrtvého domu)</a:t>
            </a:r>
            <a:endParaRPr lang="cs-CZ" i="1" dirty="0" smtClean="0"/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            Šárka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                  Její  pastorkyňa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u="sng" dirty="0" smtClean="0"/>
              <a:t>klavírní tvorba</a:t>
            </a:r>
            <a:r>
              <a:rPr lang="cs-CZ" dirty="0" smtClean="0"/>
              <a:t>: cyklus </a:t>
            </a:r>
            <a:r>
              <a:rPr lang="cs-CZ" b="1" dirty="0" smtClean="0">
                <a:solidFill>
                  <a:srgbClr val="FFFF00"/>
                </a:solidFill>
              </a:rPr>
              <a:t>Po zarostlém chodníčku</a:t>
            </a:r>
            <a:r>
              <a:rPr lang="cs-CZ" dirty="0" smtClean="0"/>
              <a:t>: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Naše večery</a:t>
            </a:r>
          </a:p>
          <a:p>
            <a:pPr>
              <a:buNone/>
            </a:pPr>
            <a:r>
              <a:rPr lang="cs-CZ" dirty="0" smtClean="0"/>
              <a:t>                                cyklus </a:t>
            </a:r>
            <a:r>
              <a:rPr lang="cs-CZ" b="1" dirty="0" smtClean="0">
                <a:solidFill>
                  <a:srgbClr val="FFFF00"/>
                </a:solidFill>
              </a:rPr>
              <a:t>V mlhách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LEOŠ  JANÁČEK - dílo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31060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 spd="slow">
    <p:newsflash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*  8.12. 1890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Polička </a:t>
            </a:r>
            <a:r>
              <a:rPr lang="cs-CZ" dirty="0" smtClean="0"/>
              <a:t> </a:t>
            </a:r>
          </a:p>
          <a:p>
            <a:r>
              <a:rPr lang="cs-CZ" dirty="0" smtClean="0"/>
              <a:t>po  A. Dvořákovi  považován za </a:t>
            </a:r>
          </a:p>
          <a:p>
            <a:pPr>
              <a:buNone/>
            </a:pPr>
            <a:r>
              <a:rPr lang="cs-CZ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největšího českého symfonika </a:t>
            </a:r>
          </a:p>
          <a:p>
            <a:r>
              <a:rPr lang="cs-CZ" dirty="0" smtClean="0"/>
              <a:t>učil se na housle na konzervatoři</a:t>
            </a:r>
          </a:p>
          <a:p>
            <a:pPr>
              <a:buNone/>
            </a:pPr>
            <a:r>
              <a:rPr lang="cs-CZ" dirty="0" smtClean="0"/>
              <a:t>    v Praze -&gt; studia nedokončil</a:t>
            </a:r>
          </a:p>
          <a:p>
            <a:r>
              <a:rPr lang="cs-CZ" dirty="0" smtClean="0"/>
              <a:t>nejdříve komponoval jako samouk</a:t>
            </a:r>
          </a:p>
          <a:p>
            <a:r>
              <a:rPr lang="cs-CZ" dirty="0" smtClean="0"/>
              <a:t>ovlivněn </a:t>
            </a:r>
            <a:r>
              <a:rPr lang="cs-CZ" dirty="0" err="1" smtClean="0"/>
              <a:t>Claudem</a:t>
            </a:r>
            <a:r>
              <a:rPr lang="cs-CZ" dirty="0" smtClean="0"/>
              <a:t>  </a:t>
            </a:r>
            <a:r>
              <a:rPr lang="cs-CZ" dirty="0" err="1" smtClean="0"/>
              <a:t>Debussym</a:t>
            </a:r>
            <a:endParaRPr lang="cs-CZ" dirty="0" smtClean="0"/>
          </a:p>
          <a:p>
            <a:r>
              <a:rPr lang="cs-CZ" dirty="0" smtClean="0"/>
              <a:t>studoval skladbu u  J. Suka (1922-23) </a:t>
            </a:r>
          </a:p>
          <a:p>
            <a:r>
              <a:rPr lang="cs-CZ" dirty="0" smtClean="0"/>
              <a:t>v Paříži studuje skladbu u A. </a:t>
            </a:r>
            <a:r>
              <a:rPr lang="cs-CZ" dirty="0" err="1" smtClean="0"/>
              <a:t>Roussela</a:t>
            </a:r>
            <a:r>
              <a:rPr lang="cs-CZ" dirty="0" smtClean="0"/>
              <a:t> -&gt; stýká se s francouzskou modernou =&gt; vliv  Pařížské šestky   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jazzu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Igora  </a:t>
            </a:r>
            <a:r>
              <a:rPr lang="cs-CZ" dirty="0" err="1" smtClean="0"/>
              <a:t>Stravinského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BOHUSLAV  MARTINŮ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395056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pic>
        <p:nvPicPr>
          <p:cNvPr id="40962" name="Picture 2" descr="http://upload.wikimedia.org/wikipedia/commons/thumb/c/c7/Martinu_1897ca.jpg/220px-Martinu_1897c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1340768"/>
            <a:ext cx="2095500" cy="3028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>
    <p:newsflash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598640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20</a:t>
            </a:fld>
            <a:endParaRPr lang="cs-CZ"/>
          </a:p>
        </p:txBody>
      </p:sp>
      <p:pic>
        <p:nvPicPr>
          <p:cNvPr id="93186" name="Picture 2" descr="Soubor:Martinu 1942c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1412776"/>
            <a:ext cx="5726823" cy="424847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1923 - 1940 -&gt;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žil trvale v Paříži  </a:t>
            </a:r>
            <a:r>
              <a:rPr lang="cs-CZ" dirty="0" smtClean="0"/>
              <a:t>- prázdninové pobyty Čechách</a:t>
            </a:r>
          </a:p>
          <a:p>
            <a:r>
              <a:rPr lang="cs-CZ" dirty="0" smtClean="0"/>
              <a:t>1941-1953 –&gt; Francie  okupována =&gt;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emigrace</a:t>
            </a:r>
            <a:r>
              <a:rPr lang="cs-CZ" dirty="0" smtClean="0"/>
              <a:t> před fašismem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USA  </a:t>
            </a:r>
            <a:r>
              <a:rPr lang="cs-CZ" dirty="0" smtClean="0"/>
              <a:t>-&gt; </a:t>
            </a:r>
            <a:r>
              <a:rPr lang="cs-CZ" i="1" dirty="0" smtClean="0"/>
              <a:t>nejplodnější období</a:t>
            </a:r>
            <a:r>
              <a:rPr lang="cs-CZ" dirty="0" smtClean="0"/>
              <a:t> </a:t>
            </a:r>
          </a:p>
          <a:p>
            <a:r>
              <a:rPr lang="cs-CZ" dirty="0" smtClean="0"/>
              <a:t>1953-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návrat do Evropy </a:t>
            </a:r>
            <a:r>
              <a:rPr lang="cs-CZ" dirty="0" smtClean="0"/>
              <a:t>-&gt; do Československa se však </a:t>
            </a:r>
          </a:p>
          <a:p>
            <a:pPr>
              <a:buNone/>
            </a:pPr>
            <a:r>
              <a:rPr lang="cs-CZ" dirty="0" smtClean="0"/>
              <a:t>    kvůli změně politické orientace nevrátil</a:t>
            </a:r>
          </a:p>
          <a:p>
            <a:r>
              <a:rPr lang="cs-CZ" dirty="0" smtClean="0"/>
              <a:t> pobýval ve Francii , v Itálii a ve Švýcarsku</a:t>
            </a:r>
          </a:p>
          <a:p>
            <a:r>
              <a:rPr lang="cs-CZ" dirty="0" smtClean="0"/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+ 28.8. 1959</a:t>
            </a:r>
            <a:r>
              <a:rPr lang="cs-CZ" dirty="0" smtClean="0"/>
              <a:t> -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Liestal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Švýcarsko</a:t>
            </a:r>
            <a:r>
              <a:rPr lang="cs-CZ" dirty="0" smtClean="0"/>
              <a:t> – </a:t>
            </a:r>
            <a:r>
              <a:rPr lang="cs-CZ" i="1" dirty="0" smtClean="0"/>
              <a:t>zde byl také pohřben</a:t>
            </a:r>
          </a:p>
          <a:p>
            <a:r>
              <a:rPr lang="cs-CZ" dirty="0" smtClean="0"/>
              <a:t> poté ostatky převezeny do rodné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Poličky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BOHUSLAV  MARTINŮ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45462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 spd="slow">
    <p:newsflash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mezi 20.-30. léty jeho dílo je ovlivněno 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neoklasicismem</a:t>
            </a:r>
            <a:r>
              <a:rPr lang="cs-CZ" dirty="0" smtClean="0"/>
              <a:t> , který spojuje s 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českou nápěvností lyrického a říkadlového typu</a:t>
            </a:r>
            <a:r>
              <a:rPr lang="cs-CZ" dirty="0" smtClean="0"/>
              <a:t>  =&gt;  </a:t>
            </a:r>
            <a:r>
              <a:rPr lang="cs-CZ" b="1" dirty="0" smtClean="0"/>
              <a:t>osobitý umělecký výraz</a:t>
            </a:r>
          </a:p>
          <a:p>
            <a:r>
              <a:rPr lang="cs-CZ" u="sng" dirty="0" smtClean="0"/>
              <a:t>zpívaný balet</a:t>
            </a:r>
            <a:r>
              <a:rPr lang="cs-CZ" dirty="0" smtClean="0"/>
              <a:t>: </a:t>
            </a:r>
          </a:p>
          <a:p>
            <a:pPr>
              <a:buNone/>
            </a:pPr>
            <a:r>
              <a:rPr lang="cs-CZ" dirty="0" smtClean="0"/>
              <a:t>         </a:t>
            </a:r>
            <a:r>
              <a:rPr lang="cs-CZ" b="1" dirty="0" smtClean="0">
                <a:solidFill>
                  <a:srgbClr val="FFFF00"/>
                </a:solidFill>
              </a:rPr>
              <a:t>Špalíček</a:t>
            </a:r>
            <a:r>
              <a:rPr lang="cs-CZ" dirty="0" smtClean="0"/>
              <a:t> – </a:t>
            </a:r>
            <a:r>
              <a:rPr lang="cs-CZ" sz="2200" i="1" dirty="0" smtClean="0"/>
              <a:t>(zpěv dětského sboru </a:t>
            </a:r>
          </a:p>
          <a:p>
            <a:pPr>
              <a:buNone/>
            </a:pPr>
            <a:r>
              <a:rPr lang="cs-CZ" sz="2200" i="1" dirty="0" smtClean="0"/>
              <a:t>                                je příkladem říkadlové intonace)</a:t>
            </a:r>
            <a:endParaRPr lang="cs-CZ" i="1" dirty="0" smtClean="0"/>
          </a:p>
          <a:p>
            <a:r>
              <a:rPr lang="cs-CZ" u="sng" dirty="0" smtClean="0"/>
              <a:t>kantáta</a:t>
            </a:r>
            <a:r>
              <a:rPr lang="cs-CZ" dirty="0" smtClean="0"/>
              <a:t> :  </a:t>
            </a:r>
            <a:r>
              <a:rPr lang="cs-CZ" b="1" dirty="0" smtClean="0">
                <a:solidFill>
                  <a:srgbClr val="FFFF00"/>
                </a:solidFill>
              </a:rPr>
              <a:t>Kytice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                        Česká rapsodie  </a:t>
            </a:r>
            <a:r>
              <a:rPr lang="cs-CZ" sz="1900" i="1" dirty="0" smtClean="0"/>
              <a:t>(1923)</a:t>
            </a:r>
            <a:endParaRPr lang="cs-CZ" i="1" dirty="0" smtClean="0"/>
          </a:p>
          <a:p>
            <a:r>
              <a:rPr lang="cs-CZ" u="sng" dirty="0" smtClean="0"/>
              <a:t>opery:</a:t>
            </a:r>
            <a:r>
              <a:rPr lang="cs-CZ" dirty="0" smtClean="0"/>
              <a:t>   </a:t>
            </a:r>
            <a:r>
              <a:rPr lang="cs-CZ" b="1" dirty="0" err="1" smtClean="0">
                <a:solidFill>
                  <a:srgbClr val="FFFF00"/>
                </a:solidFill>
              </a:rPr>
              <a:t>Julietta</a:t>
            </a:r>
            <a:r>
              <a:rPr lang="cs-CZ" b="1" dirty="0" smtClean="0">
                <a:solidFill>
                  <a:srgbClr val="FFFF00"/>
                </a:solidFill>
              </a:rPr>
              <a:t> (Snář)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                     Hlas lesa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                          Veselohra na mostě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                                 Hry o Marii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                                       Divadlo za branou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22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2257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BOHUSLAV  MARTINŮ</a:t>
            </a:r>
            <a:endParaRPr lang="cs-CZ" dirty="0"/>
          </a:p>
        </p:txBody>
      </p:sp>
      <p:pic>
        <p:nvPicPr>
          <p:cNvPr id="6146" name="Picture 2" descr="Soubor:Martinu 194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1" y="2420888"/>
            <a:ext cx="2606447" cy="36724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>
    <p:newsflash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před vypuknutím 2.světové války upoutal světovou veřejnost  -&gt;  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                 Dvojkoncert pro dva smyčcové orchestry</a:t>
            </a:r>
          </a:p>
          <a:p>
            <a:endParaRPr lang="cs-CZ" dirty="0" smtClean="0"/>
          </a:p>
          <a:p>
            <a:r>
              <a:rPr lang="cs-CZ" dirty="0" smtClean="0"/>
              <a:t> ve své tvorbě reaguje na válku</a:t>
            </a:r>
            <a:r>
              <a:rPr lang="cs-CZ" i="1" dirty="0" smtClean="0"/>
              <a:t> 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=&gt;</a:t>
            </a:r>
            <a:r>
              <a:rPr lang="cs-CZ" i="1" dirty="0" smtClean="0"/>
              <a:t>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nejplodnější období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>
              <a:buNone/>
            </a:pPr>
            <a:r>
              <a:rPr lang="cs-CZ" dirty="0" smtClean="0"/>
              <a:t>            </a:t>
            </a:r>
            <a:r>
              <a:rPr lang="cs-CZ" b="1" dirty="0" smtClean="0">
                <a:solidFill>
                  <a:srgbClr val="FFFF00"/>
                </a:solidFill>
              </a:rPr>
              <a:t>Polní mše</a:t>
            </a:r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                Památní Lidicím  </a:t>
            </a:r>
            <a:r>
              <a:rPr lang="cs-CZ" dirty="0" smtClean="0"/>
              <a:t>-  orchestrální skladba </a:t>
            </a:r>
          </a:p>
          <a:p>
            <a:pPr>
              <a:buNone/>
            </a:pPr>
            <a:r>
              <a:rPr lang="cs-CZ" dirty="0" smtClean="0"/>
              <a:t>                      symfonie </a:t>
            </a:r>
          </a:p>
          <a:p>
            <a:pPr>
              <a:buNone/>
            </a:pPr>
            <a:r>
              <a:rPr lang="cs-CZ" dirty="0" smtClean="0"/>
              <a:t>                           Symfonické fantazie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23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395056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BOHUSLAV  MARTINŮ  -  dílo</a:t>
            </a:r>
            <a:endParaRPr lang="cs-CZ" dirty="0"/>
          </a:p>
        </p:txBody>
      </p:sp>
    </p:spTree>
  </p:cSld>
  <p:clrMapOvr>
    <a:masterClrMapping/>
  </p:clrMapOvr>
  <p:transition spd="slow">
    <p:newsflash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u="sng" dirty="0" smtClean="0"/>
              <a:t>oratorium</a:t>
            </a:r>
            <a:r>
              <a:rPr lang="cs-CZ" dirty="0" smtClean="0"/>
              <a:t>: </a:t>
            </a:r>
            <a:r>
              <a:rPr lang="cs-CZ" b="1" dirty="0" smtClean="0">
                <a:solidFill>
                  <a:srgbClr val="FFFF00"/>
                </a:solidFill>
              </a:rPr>
              <a:t>Epos o </a:t>
            </a:r>
            <a:r>
              <a:rPr lang="cs-CZ" b="1" dirty="0" err="1" smtClean="0">
                <a:solidFill>
                  <a:srgbClr val="FFFF00"/>
                </a:solidFill>
              </a:rPr>
              <a:t>Gilgamešovi</a:t>
            </a:r>
            <a:endParaRPr lang="cs-CZ" b="1" dirty="0" smtClean="0">
              <a:solidFill>
                <a:srgbClr val="FFFF00"/>
              </a:solidFill>
            </a:endParaRPr>
          </a:p>
          <a:p>
            <a:r>
              <a:rPr lang="cs-CZ" u="sng" dirty="0" smtClean="0"/>
              <a:t>orchestrální skladba</a:t>
            </a:r>
            <a:r>
              <a:rPr lang="cs-CZ" dirty="0" smtClean="0"/>
              <a:t>: </a:t>
            </a:r>
            <a:r>
              <a:rPr lang="cs-CZ" b="1" dirty="0" smtClean="0">
                <a:solidFill>
                  <a:srgbClr val="FFFF00"/>
                </a:solidFill>
              </a:rPr>
              <a:t>Fresky </a:t>
            </a:r>
            <a:r>
              <a:rPr lang="cs-CZ" b="1" dirty="0" err="1" smtClean="0">
                <a:solidFill>
                  <a:srgbClr val="FFFF00"/>
                </a:solidFill>
              </a:rPr>
              <a:t>Pierra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err="1" smtClean="0">
                <a:solidFill>
                  <a:srgbClr val="FFFF00"/>
                </a:solidFill>
              </a:rPr>
              <a:t>della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err="1" smtClean="0">
                <a:solidFill>
                  <a:srgbClr val="FFFF00"/>
                </a:solidFill>
              </a:rPr>
              <a:t>Francesca</a:t>
            </a:r>
            <a:r>
              <a:rPr lang="cs-CZ" b="1" dirty="0" smtClean="0">
                <a:solidFill>
                  <a:srgbClr val="FFFF00"/>
                </a:solidFill>
              </a:rPr>
              <a:t>  </a:t>
            </a:r>
          </a:p>
          <a:p>
            <a:pPr>
              <a:buNone/>
            </a:pPr>
            <a:r>
              <a:rPr lang="cs-CZ" sz="2200" b="1" i="1" dirty="0" smtClean="0">
                <a:solidFill>
                  <a:srgbClr val="FFFF00"/>
                </a:solidFill>
              </a:rPr>
              <a:t>                                                                   </a:t>
            </a:r>
            <a:r>
              <a:rPr lang="cs-CZ" sz="2200" i="1" dirty="0" smtClean="0"/>
              <a:t>(ztvárnil své dojmy z pobytu v Itálii)</a:t>
            </a:r>
            <a:endParaRPr lang="cs-CZ" i="1" dirty="0" smtClean="0"/>
          </a:p>
          <a:p>
            <a:r>
              <a:rPr lang="cs-CZ" u="sng" dirty="0" smtClean="0"/>
              <a:t>opera</a:t>
            </a:r>
            <a:r>
              <a:rPr lang="cs-CZ" dirty="0" smtClean="0"/>
              <a:t>: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Řecké pašije 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Tři přání </a:t>
            </a:r>
          </a:p>
          <a:p>
            <a:r>
              <a:rPr lang="cs-CZ" u="sng" dirty="0" smtClean="0"/>
              <a:t>koncertní a komorní tvorba</a:t>
            </a:r>
            <a:r>
              <a:rPr lang="cs-CZ" dirty="0" smtClean="0"/>
              <a:t>: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klavírní a houslové koncerty</a:t>
            </a:r>
          </a:p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smyčcové kvartety</a:t>
            </a:r>
          </a:p>
          <a:p>
            <a:r>
              <a:rPr lang="cs-CZ" u="sng" dirty="0" smtClean="0"/>
              <a:t>komorní kantáta</a:t>
            </a:r>
            <a:r>
              <a:rPr lang="cs-CZ" dirty="0" smtClean="0"/>
              <a:t>: 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                      Otevírání studánek </a:t>
            </a:r>
            <a:r>
              <a:rPr lang="cs-CZ" dirty="0" smtClean="0"/>
              <a:t>– </a:t>
            </a:r>
            <a:r>
              <a:rPr lang="cs-CZ" sz="2200" i="1" dirty="0" smtClean="0"/>
              <a:t>(vyjádřil svůj stesk po domově)</a:t>
            </a:r>
            <a:endParaRPr lang="cs-CZ" i="1" dirty="0" smtClean="0"/>
          </a:p>
          <a:p>
            <a:pPr>
              <a:buNone/>
            </a:pPr>
            <a:r>
              <a:rPr lang="cs-CZ" dirty="0" smtClean="0"/>
              <a:t>                           </a:t>
            </a:r>
            <a:r>
              <a:rPr lang="cs-CZ" b="1" dirty="0" smtClean="0">
                <a:solidFill>
                  <a:srgbClr val="FFFF00"/>
                </a:solidFill>
              </a:rPr>
              <a:t>Legenda z dýmu bramborové natě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                                Romance z pampelišek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                                    Mikeš z hor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BOHUSLAV  MARTINŮ  -  dílo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24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3878560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 spd="slow">
    <p:newsflash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1870 – 1949</a:t>
            </a:r>
          </a:p>
          <a:p>
            <a:r>
              <a:rPr lang="cs-CZ" dirty="0" smtClean="0"/>
              <a:t>žákem Antonína Dvořáka</a:t>
            </a:r>
          </a:p>
          <a:p>
            <a:r>
              <a:rPr lang="cs-CZ" dirty="0" smtClean="0"/>
              <a:t>skladatel a pedagog</a:t>
            </a:r>
          </a:p>
          <a:p>
            <a:r>
              <a:rPr lang="cs-CZ" dirty="0" smtClean="0"/>
              <a:t>vyučoval skladbu na konzervatoři</a:t>
            </a:r>
          </a:p>
          <a:p>
            <a:r>
              <a:rPr lang="cs-CZ" dirty="0" smtClean="0"/>
              <a:t>inspiroval se slováckým a slovenským folklórem a také impresionismem</a:t>
            </a:r>
          </a:p>
          <a:p>
            <a:r>
              <a:rPr lang="cs-CZ" dirty="0" smtClean="0"/>
              <a:t>měl dokonalou skladebnou techniku a vytvořil </a:t>
            </a:r>
            <a:r>
              <a:rPr lang="cs-CZ" b="1" dirty="0" smtClean="0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českou školu </a:t>
            </a:r>
            <a:r>
              <a:rPr lang="cs-CZ" dirty="0" smtClean="0"/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=&gt; </a:t>
            </a:r>
            <a:r>
              <a:rPr lang="cs-CZ" dirty="0" smtClean="0"/>
              <a:t>  z té 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čerpala  celá následující generace</a:t>
            </a:r>
          </a:p>
          <a:p>
            <a:r>
              <a:rPr lang="cs-CZ" dirty="0" smtClean="0"/>
              <a:t> psal hudbu všech žánrů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VÍTĚZSLAV  NOVÁK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25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166592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 spd="slow">
    <p:newsflash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598640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26</a:t>
            </a:fld>
            <a:endParaRPr lang="cs-CZ"/>
          </a:p>
        </p:txBody>
      </p:sp>
      <p:pic>
        <p:nvPicPr>
          <p:cNvPr id="95234" name="Picture 2" descr="http://muzeum.skutec.cz/wp-content/uploads/vnova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404664"/>
            <a:ext cx="4283562" cy="561662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symfonická  tvorba :  </a:t>
            </a:r>
            <a:r>
              <a:rPr lang="cs-CZ" b="1" dirty="0" smtClean="0">
                <a:solidFill>
                  <a:srgbClr val="FFFF00"/>
                </a:solidFill>
              </a:rPr>
              <a:t>Slovácká suita </a:t>
            </a:r>
          </a:p>
          <a:p>
            <a:r>
              <a:rPr lang="cs-CZ" dirty="0" smtClean="0"/>
              <a:t>symfonická báseň :  </a:t>
            </a:r>
            <a:r>
              <a:rPr lang="cs-CZ" b="1" dirty="0" smtClean="0">
                <a:solidFill>
                  <a:srgbClr val="FFFF00"/>
                </a:solidFill>
              </a:rPr>
              <a:t>V Tatrách</a:t>
            </a:r>
          </a:p>
          <a:p>
            <a:r>
              <a:rPr lang="cs-CZ" dirty="0" smtClean="0"/>
              <a:t>opery </a:t>
            </a:r>
          </a:p>
          <a:p>
            <a:r>
              <a:rPr lang="cs-CZ" dirty="0" smtClean="0"/>
              <a:t>balety</a:t>
            </a:r>
          </a:p>
          <a:p>
            <a:r>
              <a:rPr lang="cs-CZ" dirty="0" smtClean="0"/>
              <a:t>česká písňová tvorba: 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                Melancholické písně o lásce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                Noční nálady 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                </a:t>
            </a:r>
            <a:r>
              <a:rPr lang="cs-CZ" b="1" dirty="0" err="1" smtClean="0">
                <a:solidFill>
                  <a:srgbClr val="FFFF00"/>
                </a:solidFill>
              </a:rPr>
              <a:t>Erotikon</a:t>
            </a:r>
            <a:endParaRPr lang="cs-CZ" dirty="0" smtClean="0">
              <a:solidFill>
                <a:srgbClr val="FFFF00"/>
              </a:solidFill>
            </a:endParaRP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27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9458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VÍTĚZSLAV  NOVÁK - dílo</a:t>
            </a:r>
            <a:endParaRPr lang="cs-CZ" dirty="0"/>
          </a:p>
        </p:txBody>
      </p:sp>
    </p:spTree>
  </p:cSld>
  <p:clrMapOvr>
    <a:masterClrMapping/>
  </p:clrMapOvr>
  <p:transition spd="slow">
    <p:newsflash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1874–1935</a:t>
            </a:r>
          </a:p>
          <a:p>
            <a:r>
              <a:rPr lang="cs-CZ" b="1" dirty="0" smtClean="0"/>
              <a:t> </a:t>
            </a:r>
            <a:r>
              <a:rPr lang="cs-CZ" dirty="0" smtClean="0"/>
              <a:t>žák Antonína Dvořáka</a:t>
            </a:r>
          </a:p>
          <a:p>
            <a:r>
              <a:rPr lang="cs-CZ" dirty="0" smtClean="0"/>
              <a:t>oženil s dcerou  A. Dvořáka </a:t>
            </a:r>
          </a:p>
          <a:p>
            <a:r>
              <a:rPr lang="cs-CZ" dirty="0" smtClean="0"/>
              <a:t>žena mu, ale po sedmi letech zemřela =&gt; tragický zlom v  </a:t>
            </a:r>
          </a:p>
          <a:p>
            <a:pPr>
              <a:buNone/>
            </a:pPr>
            <a:r>
              <a:rPr lang="cs-CZ" dirty="0" smtClean="0"/>
              <a:t>    jeho  životě</a:t>
            </a:r>
          </a:p>
          <a:p>
            <a:r>
              <a:rPr lang="cs-CZ" b="1" u="sng" dirty="0" smtClean="0"/>
              <a:t>dílo :</a:t>
            </a:r>
          </a:p>
          <a:p>
            <a:pPr>
              <a:buNone/>
            </a:pPr>
            <a:r>
              <a:rPr lang="cs-CZ" b="1" dirty="0" smtClean="0"/>
              <a:t>           </a:t>
            </a:r>
            <a:r>
              <a:rPr lang="cs-CZ" i="1" dirty="0" smtClean="0"/>
              <a:t>zpočátku</a:t>
            </a:r>
            <a:r>
              <a:rPr lang="cs-CZ" dirty="0" smtClean="0"/>
              <a:t>-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lyricky zpěvné, bezprostřední a živelné</a:t>
            </a:r>
          </a:p>
          <a:p>
            <a:pPr>
              <a:buNone/>
            </a:pPr>
            <a:r>
              <a:rPr lang="cs-CZ" b="1" dirty="0" smtClean="0"/>
              <a:t>           </a:t>
            </a:r>
            <a:r>
              <a:rPr lang="cs-CZ" i="1" dirty="0" smtClean="0"/>
              <a:t>později</a:t>
            </a:r>
            <a:r>
              <a:rPr lang="cs-CZ" dirty="0" smtClean="0"/>
              <a:t>-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meditativní, používá složitých prostředků</a:t>
            </a:r>
          </a:p>
          <a:p>
            <a:r>
              <a:rPr lang="cs-CZ" b="1" u="sng" dirty="0" smtClean="0"/>
              <a:t>tvorba </a:t>
            </a:r>
            <a:r>
              <a:rPr lang="cs-CZ" b="1" dirty="0" smtClean="0"/>
              <a:t>:</a:t>
            </a:r>
            <a:r>
              <a:rPr lang="cs-CZ" dirty="0" smtClean="0"/>
              <a:t>   prochází od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romantismu</a:t>
            </a:r>
            <a:r>
              <a:rPr lang="cs-CZ" dirty="0" smtClean="0"/>
              <a:t> přes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impresionismus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                 k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modernímu hudebnímu výrazu</a:t>
            </a:r>
          </a:p>
          <a:p>
            <a:r>
              <a:rPr lang="cs-CZ" dirty="0" smtClean="0"/>
              <a:t>houslista</a:t>
            </a:r>
            <a:r>
              <a:rPr lang="cs-CZ" b="1" dirty="0" smtClean="0"/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Českého kvarteta </a:t>
            </a:r>
            <a:r>
              <a:rPr lang="cs-CZ" b="1" dirty="0" smtClean="0"/>
              <a:t> -  </a:t>
            </a:r>
            <a:r>
              <a:rPr lang="cs-CZ" dirty="0" smtClean="0"/>
              <a:t>vydobylo si světové jméno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JOSEF  SUK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28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166592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 spd="slow">
    <p:newsflash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598640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29</a:t>
            </a:fld>
            <a:endParaRPr lang="cs-CZ"/>
          </a:p>
        </p:txBody>
      </p:sp>
      <p:pic>
        <p:nvPicPr>
          <p:cNvPr id="99330" name="Picture 2" descr="http://upload.wikimedia.org/wikipedia/commons/thumb/f/fa/Josef_Suk%281%29.jpg/220px-Josef_Suk%281%2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332656"/>
            <a:ext cx="3816424" cy="56552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>
    <p:newsflash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 orchestrální tetralogie </a:t>
            </a:r>
            <a:r>
              <a:rPr lang="cs-CZ" b="1" dirty="0" smtClean="0"/>
              <a:t>:  </a:t>
            </a:r>
          </a:p>
          <a:p>
            <a:pPr>
              <a:buNone/>
            </a:pPr>
            <a:r>
              <a:rPr lang="cs-CZ" b="1" dirty="0" smtClean="0"/>
              <a:t>                        </a:t>
            </a:r>
            <a:r>
              <a:rPr lang="cs-CZ" b="1" dirty="0" err="1" smtClean="0">
                <a:solidFill>
                  <a:srgbClr val="FFFF00"/>
                </a:solidFill>
              </a:rPr>
              <a:t>Asrael</a:t>
            </a:r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                            Pohádka léta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                                 Zrání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                                      Epilog</a:t>
            </a:r>
          </a:p>
          <a:p>
            <a:r>
              <a:rPr lang="cs-CZ" u="sng" dirty="0" smtClean="0"/>
              <a:t>komorní tvorba </a:t>
            </a:r>
            <a:r>
              <a:rPr lang="cs-CZ" b="1" dirty="0" smtClean="0"/>
              <a:t>:</a:t>
            </a:r>
          </a:p>
          <a:p>
            <a:pPr>
              <a:buNone/>
            </a:pPr>
            <a:r>
              <a:rPr lang="cs-CZ" b="1" dirty="0" smtClean="0"/>
              <a:t>                      </a:t>
            </a:r>
            <a:r>
              <a:rPr lang="cs-CZ" b="1" dirty="0" smtClean="0">
                <a:solidFill>
                  <a:srgbClr val="FFFF00"/>
                </a:solidFill>
              </a:rPr>
              <a:t>Serenáda As dur   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                             </a:t>
            </a:r>
            <a:r>
              <a:rPr lang="cs-CZ" dirty="0" smtClean="0"/>
              <a:t>-  pro violoncello a klavír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30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9458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JOSEF  SUK - dílo</a:t>
            </a:r>
            <a:endParaRPr lang="cs-CZ" dirty="0"/>
          </a:p>
        </p:txBody>
      </p:sp>
      <p:pic>
        <p:nvPicPr>
          <p:cNvPr id="8194" name="Picture 2" descr="http://upload.wikimedia.org/wikipedia/commons/thumb/1/1f/Czech_Quartet243.jpg/170px-Czech_Quartet24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1412776"/>
            <a:ext cx="2474173" cy="33992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>
    <p:newsflash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1893-1973</a:t>
            </a:r>
          </a:p>
          <a:p>
            <a:r>
              <a:rPr lang="cs-CZ" dirty="0" smtClean="0"/>
              <a:t>jednou z nejvýznamnějších osobností naší hudby v době mezi válkami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/>
              <a:t> </a:t>
            </a:r>
            <a:r>
              <a:rPr lang="cs-CZ" dirty="0" smtClean="0"/>
              <a:t>do dějin hudby  se zapsal jako </a:t>
            </a:r>
            <a:r>
              <a:rPr lang="cs-CZ" b="1" dirty="0" smtClean="0"/>
              <a:t>tvůrce systému </a:t>
            </a:r>
            <a:r>
              <a:rPr lang="cs-CZ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čtvrttónové hudby</a:t>
            </a:r>
            <a:endParaRPr lang="cs-CZ" b="1" spc="300" dirty="0" smtClean="0"/>
          </a:p>
          <a:p>
            <a:r>
              <a:rPr lang="cs-CZ" dirty="0" smtClean="0"/>
              <a:t>světový věhlas mu přinesla </a:t>
            </a:r>
            <a:r>
              <a:rPr lang="cs-CZ" b="1" dirty="0" smtClean="0"/>
              <a:t>premiéra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čtvrttónové opery</a:t>
            </a:r>
            <a:r>
              <a:rPr lang="cs-CZ" b="1" dirty="0" smtClean="0"/>
              <a:t> :   </a:t>
            </a:r>
            <a:r>
              <a:rPr lang="cs-CZ" b="1" dirty="0" smtClean="0">
                <a:solidFill>
                  <a:srgbClr val="FFFF00"/>
                </a:solidFill>
              </a:rPr>
              <a:t>Matka   </a:t>
            </a:r>
            <a:r>
              <a:rPr lang="cs-CZ" b="1" dirty="0" smtClean="0"/>
              <a:t>- 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sz="2000" i="1" dirty="0" smtClean="0"/>
              <a:t>v Mnichově roku 1937</a:t>
            </a:r>
            <a:endParaRPr lang="cs-CZ" i="1" dirty="0" smtClean="0"/>
          </a:p>
          <a:p>
            <a:r>
              <a:rPr lang="cs-CZ" dirty="0" smtClean="0"/>
              <a:t> </a:t>
            </a:r>
            <a:r>
              <a:rPr lang="cs-CZ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čtvrttónová hudba  - </a:t>
            </a:r>
            <a:r>
              <a:rPr lang="cs-CZ" dirty="0" smtClean="0"/>
              <a:t>velké nároky na interprety , ale i posluchače </a:t>
            </a:r>
          </a:p>
          <a:p>
            <a:r>
              <a:rPr lang="cs-CZ" dirty="0" smtClean="0"/>
              <a:t>je velmi zvláštní a nezvyklá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ALOIS  HÁBA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31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38261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 spd="slow">
    <p:newsflash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094584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32</a:t>
            </a:fld>
            <a:endParaRPr lang="cs-CZ"/>
          </a:p>
        </p:txBody>
      </p:sp>
      <p:pic>
        <p:nvPicPr>
          <p:cNvPr id="101378" name="Picture 2" descr="http://upload.wikimedia.org/wikipedia/commons/thumb/b/ba/H%C3%A1ba.JPG/210px-H%C3%A1b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268760"/>
            <a:ext cx="4032448" cy="42436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>
    <p:newsflash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1882 - 1969</a:t>
            </a:r>
          </a:p>
          <a:p>
            <a:r>
              <a:rPr lang="cs-CZ" dirty="0" smtClean="0"/>
              <a:t>profesorem skladby na konzervatoři v Praze</a:t>
            </a:r>
          </a:p>
          <a:p>
            <a:r>
              <a:rPr lang="cs-CZ" dirty="0" smtClean="0"/>
              <a:t>později se věnoval výhradně kompozici</a:t>
            </a:r>
          </a:p>
          <a:p>
            <a:r>
              <a:rPr lang="cs-CZ" dirty="0" smtClean="0"/>
              <a:t>téměř celou svoji tvorbu věnoval dětem</a:t>
            </a:r>
          </a:p>
          <a:p>
            <a:r>
              <a:rPr lang="cs-CZ" dirty="0" smtClean="0"/>
              <a:t>písně jednohlasé s klavírem: </a:t>
            </a:r>
            <a:r>
              <a:rPr lang="cs-CZ" b="1" dirty="0" smtClean="0">
                <a:solidFill>
                  <a:srgbClr val="FFFF00"/>
                </a:solidFill>
              </a:rPr>
              <a:t>Jiříčkovy písničky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                                                       Daniny písničky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                                                       </a:t>
            </a:r>
            <a:r>
              <a:rPr lang="cs-CZ" b="1" dirty="0" err="1" smtClean="0">
                <a:solidFill>
                  <a:srgbClr val="FFFF00"/>
                </a:solidFill>
              </a:rPr>
              <a:t>Míšovy</a:t>
            </a:r>
            <a:r>
              <a:rPr lang="cs-CZ" b="1" dirty="0" smtClean="0">
                <a:solidFill>
                  <a:srgbClr val="FFFF00"/>
                </a:solidFill>
              </a:rPr>
              <a:t> písničky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                                                       Zvířátka v lese</a:t>
            </a:r>
          </a:p>
          <a:p>
            <a:r>
              <a:rPr lang="cs-CZ" dirty="0" smtClean="0"/>
              <a:t>2 opery: </a:t>
            </a:r>
            <a:r>
              <a:rPr lang="cs-CZ" b="1" dirty="0" err="1" smtClean="0">
                <a:solidFill>
                  <a:srgbClr val="FFFF00"/>
                </a:solidFill>
              </a:rPr>
              <a:t>Ogaři</a:t>
            </a:r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                   Tlustý pradědeček 	</a:t>
            </a:r>
            <a:r>
              <a:rPr lang="cs-CZ" dirty="0" smtClean="0"/>
              <a:t>	</a:t>
            </a:r>
          </a:p>
          <a:p>
            <a:r>
              <a:rPr lang="cs-CZ" dirty="0" smtClean="0"/>
              <a:t> Rekviem: </a:t>
            </a:r>
            <a:r>
              <a:rPr lang="cs-CZ" sz="1900" i="1" dirty="0" smtClean="0"/>
              <a:t>(věnoval památce svého bratra Petra </a:t>
            </a:r>
            <a:r>
              <a:rPr lang="cs-CZ" sz="1900" i="1" dirty="0" err="1" smtClean="0"/>
              <a:t>Křičky</a:t>
            </a:r>
            <a:r>
              <a:rPr lang="cs-CZ" sz="1900" i="1" dirty="0" smtClean="0"/>
              <a:t>)</a:t>
            </a:r>
            <a:endParaRPr lang="cs-CZ" i="1" dirty="0" smtClean="0"/>
          </a:p>
          <a:p>
            <a:r>
              <a:rPr lang="cs-CZ" dirty="0" smtClean="0"/>
              <a:t> 7 kantát: </a:t>
            </a:r>
            <a:r>
              <a:rPr lang="cs-CZ" b="1" dirty="0" smtClean="0">
                <a:solidFill>
                  <a:srgbClr val="FFFF00"/>
                </a:solidFill>
              </a:rPr>
              <a:t>Romance o duši Jakuba Jana Ryby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/>
              <a:t>JAROSLAV KRIČKA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33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2257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 spd="slow">
    <p:newsflash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166592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34</a:t>
            </a:fld>
            <a:endParaRPr lang="cs-CZ"/>
          </a:p>
        </p:txBody>
      </p:sp>
      <p:pic>
        <p:nvPicPr>
          <p:cNvPr id="103426" name="Picture 2" descr="http://t0.gstatic.com/images?q=tbn:ANd9GcR8YWZRwEa3t-Y3tAvcy4gDs7xuFRPTFxRnaedAOhsluf_fhZ_O_w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620688"/>
            <a:ext cx="3888432" cy="51680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>
    <p:newsflash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1906  -  1942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skladatel </a:t>
            </a:r>
            <a:r>
              <a:rPr lang="cs-CZ" dirty="0" smtClean="0"/>
              <a:t> -&gt;  Osvobozené divadlo  -&gt;  V+W  </a:t>
            </a:r>
          </a:p>
          <a:p>
            <a:pPr>
              <a:buNone/>
            </a:pPr>
            <a:r>
              <a:rPr lang="cs-CZ" dirty="0" smtClean="0"/>
              <a:t>     -&gt;  revuální hudba 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položil základy moderní české taneční hudby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cenná jsou i díla symfonická</a:t>
            </a:r>
          </a:p>
          <a:p>
            <a:r>
              <a:rPr lang="cs-CZ" dirty="0" smtClean="0"/>
              <a:t>koncert pro klavír</a:t>
            </a:r>
          </a:p>
          <a:p>
            <a:r>
              <a:rPr lang="cs-CZ" dirty="0" smtClean="0"/>
              <a:t>symfonická báseň</a:t>
            </a:r>
          </a:p>
          <a:p>
            <a:r>
              <a:rPr lang="cs-CZ" dirty="0" smtClean="0"/>
              <a:t>2 smyčcové kvartety</a:t>
            </a:r>
          </a:p>
          <a:p>
            <a:r>
              <a:rPr lang="cs-CZ" dirty="0" smtClean="0"/>
              <a:t>1 dechový kvintet</a:t>
            </a:r>
          </a:p>
          <a:p>
            <a:r>
              <a:rPr lang="cs-CZ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Bugatti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step  </a:t>
            </a:r>
            <a:r>
              <a:rPr lang="cs-CZ" dirty="0" smtClean="0"/>
              <a:t>- </a:t>
            </a:r>
            <a:r>
              <a:rPr lang="cs-CZ" sz="2000" i="1" dirty="0" smtClean="0"/>
              <a:t>jedna z jeho nejznámějších skladeb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JAROSLAV JEŽEK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35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9458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 spd="slow">
    <p:newsflash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310608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36</a:t>
            </a:fld>
            <a:endParaRPr lang="cs-CZ"/>
          </a:p>
        </p:txBody>
      </p:sp>
      <p:pic>
        <p:nvPicPr>
          <p:cNvPr id="105474" name="Picture 2" descr="http://img.ucps.cz/skladatele/jezek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620688"/>
            <a:ext cx="3528392" cy="55042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>
    <p:newsflash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1945 skončila 2. světová válka  =&gt; zavládla ve valné většině nesmírná radost</a:t>
            </a:r>
          </a:p>
          <a:p>
            <a:r>
              <a:rPr lang="cs-CZ" dirty="0" smtClean="0"/>
              <a:t>mezinárodní soud v Norimberku ( se zločinci II.SV) </a:t>
            </a:r>
          </a:p>
          <a:p>
            <a:r>
              <a:rPr lang="cs-CZ" dirty="0" smtClean="0"/>
              <a:t>použita úplně nová zbraň – atomová bomba</a:t>
            </a:r>
          </a:p>
          <a:p>
            <a:r>
              <a:rPr lang="cs-CZ" dirty="0" smtClean="0"/>
              <a:t>brzy po vítězství ve válce se z bývalých spojenců  – USA a SSSR – stali nepřátelé</a:t>
            </a:r>
          </a:p>
          <a:p>
            <a:r>
              <a:rPr lang="cs-CZ" dirty="0" smtClean="0"/>
              <a:t>svět se rozdělil na Východ a Západ</a:t>
            </a:r>
          </a:p>
          <a:p>
            <a:r>
              <a:rPr lang="cs-CZ" dirty="0" smtClean="0"/>
              <a:t>„studená válka“, </a:t>
            </a:r>
          </a:p>
          <a:p>
            <a:r>
              <a:rPr lang="cs-CZ" dirty="0" smtClean="0"/>
              <a:t>„železná opona“. </a:t>
            </a:r>
          </a:p>
          <a:p>
            <a:r>
              <a:rPr lang="cs-CZ" dirty="0" smtClean="0"/>
              <a:t> pád komunistických východních režimů   -1989  -  .....   stane se  svět  </a:t>
            </a:r>
          </a:p>
          <a:p>
            <a:pPr>
              <a:buNone/>
            </a:pPr>
            <a:r>
              <a:rPr lang="cs-CZ" dirty="0" smtClean="0"/>
              <a:t>     bezpečným místem pro život?  .....   Bohužel ne .....</a:t>
            </a:r>
          </a:p>
          <a:p>
            <a:r>
              <a:rPr lang="cs-CZ" dirty="0" smtClean="0"/>
              <a:t>rozdělení  -  států  jihu  X  severu</a:t>
            </a:r>
          </a:p>
          <a:p>
            <a:r>
              <a:rPr lang="cs-CZ" dirty="0" smtClean="0"/>
              <a:t>                      chudí  X  bohatí  </a:t>
            </a:r>
          </a:p>
          <a:p>
            <a:r>
              <a:rPr lang="cs-CZ" dirty="0" smtClean="0"/>
              <a:t> chudoba způsobuje migraci, míšení kultur, </a:t>
            </a:r>
          </a:p>
          <a:p>
            <a:pPr>
              <a:buNone/>
            </a:pPr>
            <a:r>
              <a:rPr lang="cs-CZ" dirty="0" smtClean="0"/>
              <a:t>      vpád nových náboženství a z toho vyplývající </a:t>
            </a:r>
          </a:p>
          <a:p>
            <a:pPr>
              <a:buNone/>
            </a:pPr>
            <a:r>
              <a:rPr lang="cs-CZ" dirty="0" smtClean="0"/>
              <a:t>      konflikty</a:t>
            </a:r>
          </a:p>
          <a:p>
            <a:r>
              <a:rPr lang="cs-CZ" dirty="0" smtClean="0"/>
              <a:t> </a:t>
            </a:r>
            <a:r>
              <a:rPr lang="cs-CZ" sz="4000" b="1" dirty="0" smtClean="0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......  A  co dál?  .............</a:t>
            </a:r>
            <a:endParaRPr lang="cs-CZ" b="1" dirty="0" smtClean="0">
              <a:solidFill>
                <a:schemeClr val="tx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2. polovina 20. století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37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238600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pic>
        <p:nvPicPr>
          <p:cNvPr id="14338" name="Picture 2" descr="http://www.odhaleno.cz/images/textiky/20101119083942_budoucnos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669151">
            <a:off x="6016077" y="3864964"/>
            <a:ext cx="2520280" cy="2520281"/>
          </a:xfrm>
          <a:prstGeom prst="hear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newsflash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poslední půlstoletí  =&gt;  obrovský  rozvoj  hudby</a:t>
            </a:r>
          </a:p>
          <a:p>
            <a:r>
              <a:rPr lang="cs-CZ" dirty="0" smtClean="0"/>
              <a:t>velký vliv na hudbu 2. </a:t>
            </a:r>
            <a:r>
              <a:rPr lang="cs-CZ" dirty="0" err="1" smtClean="0"/>
              <a:t>pol</a:t>
            </a:r>
            <a:r>
              <a:rPr lang="cs-CZ" dirty="0" smtClean="0"/>
              <a:t>. 20.století :  </a:t>
            </a:r>
          </a:p>
          <a:p>
            <a:pPr>
              <a:buNone/>
            </a:pPr>
            <a:r>
              <a:rPr lang="cs-CZ" dirty="0" smtClean="0"/>
              <a:t>         * nacionalismu</a:t>
            </a:r>
          </a:p>
          <a:p>
            <a:pPr>
              <a:buNone/>
            </a:pPr>
            <a:r>
              <a:rPr lang="cs-CZ" dirty="0" smtClean="0"/>
              <a:t>            *lidových  písní</a:t>
            </a:r>
          </a:p>
          <a:p>
            <a:pPr>
              <a:buNone/>
            </a:pPr>
            <a:r>
              <a:rPr lang="cs-CZ" dirty="0" smtClean="0"/>
              <a:t>               *jazzu</a:t>
            </a:r>
          </a:p>
          <a:p>
            <a:pPr>
              <a:buNone/>
            </a:pPr>
            <a:r>
              <a:rPr lang="cs-CZ" dirty="0" smtClean="0"/>
              <a:t>                  *moderní techniky – kazetový magnetofon</a:t>
            </a:r>
          </a:p>
          <a:p>
            <a:pPr>
              <a:buNone/>
            </a:pPr>
            <a:r>
              <a:rPr lang="cs-CZ" dirty="0" smtClean="0"/>
              <a:t>                    * počítačů</a:t>
            </a:r>
          </a:p>
          <a:p>
            <a:r>
              <a:rPr lang="cs-CZ" dirty="0" smtClean="0"/>
              <a:t>1946 – první ročník hudebního festivalu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Pražské jaro</a:t>
            </a:r>
          </a:p>
          <a:p>
            <a:r>
              <a:rPr lang="cs-CZ" dirty="0" smtClean="0"/>
              <a:t>1946  -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Akademie múzických umění </a:t>
            </a:r>
            <a:r>
              <a:rPr lang="cs-CZ" dirty="0" smtClean="0"/>
              <a:t>–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AMU </a:t>
            </a:r>
            <a:r>
              <a:rPr lang="cs-CZ" dirty="0" smtClean="0"/>
              <a:t>– v Praze</a:t>
            </a:r>
          </a:p>
          <a:p>
            <a:r>
              <a:rPr lang="cs-CZ" dirty="0" smtClean="0"/>
              <a:t>1946 –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Janáčkova akademie múzických umění </a:t>
            </a:r>
            <a:r>
              <a:rPr lang="cs-CZ" dirty="0" smtClean="0"/>
              <a:t>–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JAMU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                    – v Brně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38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166592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2. polovina 20. století</a:t>
            </a:r>
            <a:endParaRPr lang="cs-CZ" dirty="0"/>
          </a:p>
        </p:txBody>
      </p:sp>
    </p:spTree>
  </p:cSld>
  <p:clrMapOvr>
    <a:masterClrMapping/>
  </p:clrMapOvr>
  <p:transition spd="slow">
    <p:newsflash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1929 - 2007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nejvýraznější  osobnost  současné  české  hudby</a:t>
            </a:r>
          </a:p>
          <a:p>
            <a:r>
              <a:rPr lang="cs-CZ" dirty="0" smtClean="0"/>
              <a:t>skladatel, hráč na varhany a klavír</a:t>
            </a:r>
          </a:p>
          <a:p>
            <a:r>
              <a:rPr lang="cs-CZ" dirty="0" smtClean="0"/>
              <a:t>pedagog a organizátor</a:t>
            </a:r>
          </a:p>
          <a:p>
            <a:r>
              <a:rPr lang="cs-CZ" dirty="0" smtClean="0"/>
              <a:t>v letech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1970-77</a:t>
            </a:r>
            <a:r>
              <a:rPr lang="cs-CZ" dirty="0" smtClean="0"/>
              <a:t>   vyučoval  skladbu ve Velké Británii  - Manchesteru</a:t>
            </a:r>
          </a:p>
          <a:p>
            <a:r>
              <a:rPr lang="cs-CZ" dirty="0" smtClean="0"/>
              <a:t>z melodických podnětů středověké hudby a lidové tvorby dospěl k vyhraněnému osobitém projevu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jeho hudbu je typická silná melodická invence a novodobá harmonie</a:t>
            </a:r>
          </a:p>
          <a:p>
            <a:r>
              <a:rPr lang="cs-CZ" dirty="0" smtClean="0"/>
              <a:t>pro jeho skladby je typický </a:t>
            </a:r>
            <a:r>
              <a:rPr lang="cs-CZ" dirty="0" err="1" smtClean="0"/>
              <a:t>lyricko</a:t>
            </a:r>
            <a:r>
              <a:rPr lang="cs-CZ" dirty="0" smtClean="0"/>
              <a:t> - dramatický výraz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témata</a:t>
            </a:r>
            <a:r>
              <a:rPr lang="cs-CZ" dirty="0" smtClean="0"/>
              <a:t>:  aktuální, nadčasová, humanistická</a:t>
            </a:r>
          </a:p>
          <a:p>
            <a:r>
              <a:rPr lang="cs-CZ" dirty="0" smtClean="0"/>
              <a:t>s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Iljou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Hurníkem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je autorem české adaptace </a:t>
            </a:r>
            <a:r>
              <a:rPr lang="cs-CZ" dirty="0" err="1" smtClean="0"/>
              <a:t>Orffova</a:t>
            </a:r>
            <a:r>
              <a:rPr lang="cs-CZ" dirty="0" smtClean="0"/>
              <a:t> </a:t>
            </a:r>
            <a:r>
              <a:rPr lang="cs-CZ" dirty="0" err="1" smtClean="0"/>
              <a:t>Schulwerku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pod českým názvem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škola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Orffovská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PETR  EBEN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39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3950568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 spd="slow">
    <p:newsflash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166592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40</a:t>
            </a:fld>
            <a:endParaRPr lang="cs-CZ"/>
          </a:p>
        </p:txBody>
      </p:sp>
      <p:pic>
        <p:nvPicPr>
          <p:cNvPr id="107522" name="Picture 2" descr="https://encrypted-tbn3.gstatic.com/images?q=tbn:ANd9GcSEaqHDbRfKWbH4J86nx7WQPt2TQIW5rEca9sSZU7i_IM7ydUgd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556792"/>
            <a:ext cx="4392488" cy="43924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7524" name="Picture 4" descr="http://www.zus-zamberk.cz/data/images/ebe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404664"/>
            <a:ext cx="3744416" cy="52047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>
    <p:newsflash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u="sng" dirty="0" smtClean="0"/>
              <a:t>skladby vokální</a:t>
            </a:r>
            <a:r>
              <a:rPr lang="cs-CZ" dirty="0" smtClean="0"/>
              <a:t>: cykly komorních písní, sborové skladby</a:t>
            </a:r>
          </a:p>
          <a:p>
            <a:r>
              <a:rPr lang="cs-CZ" u="sng" dirty="0" smtClean="0"/>
              <a:t>instrumentální hudba</a:t>
            </a:r>
            <a:r>
              <a:rPr lang="cs-CZ" dirty="0" smtClean="0"/>
              <a:t>:  varhanní skladby </a:t>
            </a:r>
          </a:p>
          <a:p>
            <a:pPr>
              <a:buNone/>
            </a:pPr>
            <a:r>
              <a:rPr lang="cs-CZ" sz="2200" i="1" dirty="0" smtClean="0"/>
              <a:t>                                                       (objednávali si je instituce z celého světa)</a:t>
            </a:r>
            <a:endParaRPr lang="cs-CZ" i="1" dirty="0" smtClean="0"/>
          </a:p>
          <a:p>
            <a:r>
              <a:rPr lang="cs-CZ" u="sng" dirty="0" smtClean="0"/>
              <a:t>orchestrální tvorba:</a:t>
            </a:r>
            <a:r>
              <a:rPr lang="cs-CZ" dirty="0" smtClean="0"/>
              <a:t>  symfonická věta </a:t>
            </a:r>
            <a:r>
              <a:rPr lang="cs-CZ" b="1" dirty="0" err="1" smtClean="0">
                <a:solidFill>
                  <a:srgbClr val="FFFF00"/>
                </a:solidFill>
              </a:rPr>
              <a:t>Vox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err="1" smtClean="0">
                <a:solidFill>
                  <a:srgbClr val="FFFF00"/>
                </a:solidFill>
              </a:rPr>
              <a:t>Clamantis</a:t>
            </a:r>
            <a:endParaRPr lang="cs-CZ" b="1" dirty="0" smtClean="0">
              <a:solidFill>
                <a:srgbClr val="FFFF00"/>
              </a:solidFill>
            </a:endParaRPr>
          </a:p>
          <a:p>
            <a:r>
              <a:rPr lang="cs-CZ" dirty="0" smtClean="0"/>
              <a:t>                                    koncertantní symfonie </a:t>
            </a:r>
            <a:r>
              <a:rPr lang="cs-CZ" b="1" dirty="0" smtClean="0">
                <a:solidFill>
                  <a:srgbClr val="FFFF00"/>
                </a:solidFill>
              </a:rPr>
              <a:t>Noční hodiny</a:t>
            </a:r>
          </a:p>
          <a:p>
            <a:r>
              <a:rPr lang="cs-CZ" u="sng" dirty="0" smtClean="0"/>
              <a:t>vokálně instrumentální:</a:t>
            </a:r>
            <a:r>
              <a:rPr lang="cs-CZ" dirty="0" smtClean="0"/>
              <a:t> oratorium </a:t>
            </a:r>
            <a:r>
              <a:rPr lang="cs-CZ" b="1" dirty="0" err="1" smtClean="0">
                <a:solidFill>
                  <a:srgbClr val="FFFF00"/>
                </a:solidFill>
              </a:rPr>
              <a:t>Apologia</a:t>
            </a:r>
            <a:r>
              <a:rPr lang="cs-CZ" b="1" dirty="0" smtClean="0">
                <a:solidFill>
                  <a:srgbClr val="FFFF00"/>
                </a:solidFill>
              </a:rPr>
              <a:t> Sokrates</a:t>
            </a:r>
          </a:p>
          <a:p>
            <a:pPr>
              <a:buNone/>
            </a:pPr>
            <a:r>
              <a:rPr lang="cs-CZ" dirty="0" smtClean="0"/>
              <a:t>                                              kantáta </a:t>
            </a:r>
            <a:r>
              <a:rPr lang="cs-CZ" b="1" dirty="0" smtClean="0">
                <a:solidFill>
                  <a:srgbClr val="FFFF00"/>
                </a:solidFill>
              </a:rPr>
              <a:t>Pocta Karlu IV.</a:t>
            </a:r>
          </a:p>
          <a:p>
            <a:pPr>
              <a:buNone/>
            </a:pPr>
            <a:r>
              <a:rPr lang="cs-CZ" dirty="0" smtClean="0"/>
              <a:t>           		                      renesanční obrazy </a:t>
            </a:r>
            <a:r>
              <a:rPr lang="cs-CZ" b="1" dirty="0" err="1" smtClean="0">
                <a:solidFill>
                  <a:srgbClr val="FFFF00"/>
                </a:solidFill>
              </a:rPr>
              <a:t>Pragenzia</a:t>
            </a:r>
            <a:r>
              <a:rPr lang="cs-CZ" b="1" dirty="0" smtClean="0">
                <a:solidFill>
                  <a:srgbClr val="FFFF00"/>
                </a:solidFill>
              </a:rPr>
              <a:t>  </a:t>
            </a:r>
            <a:r>
              <a:rPr lang="cs-CZ" dirty="0" smtClean="0"/>
              <a:t>  </a:t>
            </a:r>
          </a:p>
          <a:p>
            <a:pPr>
              <a:buNone/>
            </a:pPr>
            <a:r>
              <a:rPr lang="cs-CZ" sz="2200" i="1" dirty="0" smtClean="0"/>
              <a:t>                                                             (hudební obrazy na texty </a:t>
            </a:r>
          </a:p>
          <a:p>
            <a:pPr>
              <a:buNone/>
            </a:pPr>
            <a:r>
              <a:rPr lang="cs-CZ" sz="2200" i="1" dirty="0" smtClean="0"/>
              <a:t>                                                            rudolfínských alchymistických  receptur)</a:t>
            </a:r>
            <a:endParaRPr lang="cs-CZ" i="1" dirty="0" smtClean="0"/>
          </a:p>
          <a:p>
            <a:r>
              <a:rPr lang="cs-CZ" u="sng" dirty="0" smtClean="0"/>
              <a:t>opera</a:t>
            </a:r>
            <a:r>
              <a:rPr lang="cs-CZ" dirty="0" smtClean="0"/>
              <a:t>: </a:t>
            </a:r>
            <a:r>
              <a:rPr lang="cs-CZ" b="1" dirty="0" err="1" smtClean="0">
                <a:solidFill>
                  <a:srgbClr val="FFFF00"/>
                </a:solidFill>
              </a:rPr>
              <a:t>Jeremis</a:t>
            </a:r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               Truvérská mše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41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31060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PETR  EBEN  -  dílo</a:t>
            </a:r>
            <a:endParaRPr lang="cs-CZ" dirty="0"/>
          </a:p>
        </p:txBody>
      </p:sp>
    </p:spTree>
  </p:cSld>
  <p:clrMapOvr>
    <a:masterClrMapping/>
  </p:clrMapOvr>
  <p:transition spd="slow">
    <p:newsflash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* 1922  -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Poruba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Ostrava </a:t>
            </a:r>
          </a:p>
          <a:p>
            <a:r>
              <a:rPr lang="cs-CZ" dirty="0" smtClean="0"/>
              <a:t>klavírista</a:t>
            </a:r>
          </a:p>
          <a:p>
            <a:r>
              <a:rPr lang="cs-CZ" dirty="0" smtClean="0"/>
              <a:t>skladatel</a:t>
            </a:r>
          </a:p>
          <a:p>
            <a:r>
              <a:rPr lang="cs-CZ" dirty="0" smtClean="0"/>
              <a:t>hudební spisovatel</a:t>
            </a:r>
          </a:p>
          <a:p>
            <a:r>
              <a:rPr lang="cs-CZ" dirty="0" smtClean="0"/>
              <a:t>pedagog</a:t>
            </a:r>
          </a:p>
          <a:p>
            <a:r>
              <a:rPr lang="cs-CZ" dirty="0" smtClean="0"/>
              <a:t>klavírní virtuóz -  vynikl podáním L. Janáčka a</a:t>
            </a:r>
          </a:p>
          <a:p>
            <a:pPr>
              <a:buNone/>
            </a:pPr>
            <a:r>
              <a:rPr lang="cs-CZ" dirty="0" smtClean="0"/>
              <a:t>    C. </a:t>
            </a:r>
            <a:r>
              <a:rPr lang="cs-CZ" dirty="0" err="1" smtClean="0"/>
              <a:t>Debusyho</a:t>
            </a:r>
            <a:r>
              <a:rPr lang="cs-CZ" dirty="0" smtClean="0"/>
              <a:t> </a:t>
            </a:r>
            <a:r>
              <a:rPr lang="cs-CZ" sz="2000" i="1" dirty="0" smtClean="0"/>
              <a:t>(gramofonové nahrávky)</a:t>
            </a:r>
            <a:endParaRPr lang="cs-CZ" i="1" dirty="0" smtClean="0"/>
          </a:p>
          <a:p>
            <a:r>
              <a:rPr lang="cs-CZ" dirty="0" smtClean="0"/>
              <a:t>v kompozici byl žákem V. Nováka</a:t>
            </a:r>
          </a:p>
          <a:p>
            <a:r>
              <a:rPr lang="cs-CZ" dirty="0" smtClean="0"/>
              <a:t>vychází ze zpěvnosti rodného Slezska</a:t>
            </a:r>
          </a:p>
          <a:p>
            <a:r>
              <a:rPr lang="cs-CZ" dirty="0" smtClean="0"/>
              <a:t>přes vlivy impresionismu, neoklasicismu  -&gt; osobitý styl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ILJA  HURNÍK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42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238600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pic>
        <p:nvPicPr>
          <p:cNvPr id="20482" name="Picture 2" descr="http://upload.wikimedia.org/wikipedia/commons/thumb/e/ee/Ilja_Hurn%C3%ADk.jpg/210px-Ilja_Hurn%C3%AD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1052736"/>
            <a:ext cx="2030472" cy="27363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>
    <p:newsflash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526632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43</a:t>
            </a:fld>
            <a:endParaRPr lang="cs-CZ"/>
          </a:p>
        </p:txBody>
      </p:sp>
      <p:pic>
        <p:nvPicPr>
          <p:cNvPr id="109570" name="Picture 2" descr="http://www.hurnik.cz/images/dym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1196752"/>
            <a:ext cx="6200440" cy="41764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>
    <p:newsflash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 klavírní skladby: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komorní hudba - </a:t>
            </a:r>
            <a:r>
              <a:rPr lang="cs-CZ" b="1" dirty="0" smtClean="0">
                <a:solidFill>
                  <a:srgbClr val="FFFF00"/>
                </a:solidFill>
              </a:rPr>
              <a:t>Čtvero ročních dob </a:t>
            </a:r>
            <a:r>
              <a:rPr lang="cs-CZ" sz="2400" i="1" dirty="0" smtClean="0"/>
              <a:t>(cyklus charakteristických skladbiček pro komorní soubor)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</a:t>
            </a:r>
            <a:r>
              <a:rPr lang="cs-CZ" b="1" dirty="0" smtClean="0">
                <a:solidFill>
                  <a:srgbClr val="FFFF00"/>
                </a:solidFill>
              </a:rPr>
              <a:t>Dožínková polka</a:t>
            </a:r>
            <a:r>
              <a:rPr lang="cs-CZ" dirty="0" smtClean="0"/>
              <a:t> </a:t>
            </a:r>
            <a:r>
              <a:rPr lang="cs-CZ" sz="2400" i="1" dirty="0" smtClean="0"/>
              <a:t>(nonet)</a:t>
            </a:r>
            <a:endParaRPr lang="cs-CZ" i="1" dirty="0" smtClean="0"/>
          </a:p>
          <a:p>
            <a:r>
              <a:rPr lang="cs-CZ" u="sng" dirty="0" smtClean="0"/>
              <a:t>opery</a:t>
            </a:r>
            <a:r>
              <a:rPr lang="cs-CZ" dirty="0" smtClean="0"/>
              <a:t>:  </a:t>
            </a:r>
            <a:r>
              <a:rPr lang="cs-CZ" b="1" dirty="0" smtClean="0">
                <a:solidFill>
                  <a:srgbClr val="FFFF00"/>
                </a:solidFill>
              </a:rPr>
              <a:t>Dáma a lupiči</a:t>
            </a:r>
            <a:r>
              <a:rPr lang="cs-CZ" dirty="0" smtClean="0"/>
              <a:t>- </a:t>
            </a:r>
            <a:r>
              <a:rPr lang="cs-CZ" sz="2000" i="1" dirty="0" smtClean="0"/>
              <a:t>zhudebněná anglická filmová detektivka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</a:t>
            </a:r>
            <a:r>
              <a:rPr lang="cs-CZ" b="1" dirty="0" smtClean="0">
                <a:solidFill>
                  <a:srgbClr val="FFFF00"/>
                </a:solidFill>
              </a:rPr>
              <a:t>Rybář v síti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44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9458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ILJA  HURNÍK - dílo</a:t>
            </a:r>
            <a:endParaRPr lang="cs-CZ" dirty="0"/>
          </a:p>
        </p:txBody>
      </p:sp>
    </p:spTree>
  </p:cSld>
  <p:clrMapOvr>
    <a:masterClrMapping/>
  </p:clrMapOvr>
  <p:transition spd="slow">
    <p:newsflash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b"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* 1959   Praha</a:t>
            </a:r>
            <a:endParaRPr lang="cs-CZ" dirty="0" smtClean="0"/>
          </a:p>
          <a:p>
            <a:r>
              <a:rPr lang="cs-CZ" dirty="0" smtClean="0"/>
              <a:t>skladatel střední generace</a:t>
            </a:r>
          </a:p>
          <a:p>
            <a:r>
              <a:rPr lang="cs-CZ" dirty="0" smtClean="0"/>
              <a:t>studoval na AMU</a:t>
            </a:r>
          </a:p>
          <a:p>
            <a:r>
              <a:rPr lang="cs-CZ" dirty="0" smtClean="0"/>
              <a:t>1985- s 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Petrem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Kofroněm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</a:p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</a:t>
            </a:r>
            <a:r>
              <a:rPr lang="cs-CZ" dirty="0" smtClean="0"/>
              <a:t>založil soubor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Agon</a:t>
            </a:r>
            <a:r>
              <a:rPr lang="cs-CZ" dirty="0" smtClean="0"/>
              <a:t>, který se  systematicky zabývá soudobou hudbou. Pro tento soubor napsal řadu skladeb:</a:t>
            </a:r>
          </a:p>
          <a:p>
            <a:r>
              <a:rPr lang="cs-CZ" u="sng" dirty="0" smtClean="0"/>
              <a:t>opera: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FF00"/>
                </a:solidFill>
              </a:rPr>
              <a:t>Nagano</a:t>
            </a:r>
            <a:r>
              <a:rPr lang="cs-CZ" dirty="0" smtClean="0"/>
              <a:t>- </a:t>
            </a:r>
            <a:r>
              <a:rPr lang="cs-CZ" sz="2400" i="1" dirty="0" smtClean="0"/>
              <a:t>(vznikla na objednávku ND)</a:t>
            </a:r>
            <a:endParaRPr lang="cs-CZ" i="1" dirty="0" smtClean="0"/>
          </a:p>
          <a:p>
            <a:pPr>
              <a:buNone/>
            </a:pPr>
            <a:r>
              <a:rPr lang="cs-CZ" dirty="0" smtClean="0"/>
              <a:t>      		        - </a:t>
            </a:r>
            <a:r>
              <a:rPr lang="cs-CZ" sz="2400" i="1" dirty="0" smtClean="0"/>
              <a:t>přijato rozpačitě, text jako by se nehodil  </a:t>
            </a:r>
          </a:p>
          <a:p>
            <a:pPr>
              <a:buNone/>
            </a:pPr>
            <a:r>
              <a:rPr lang="cs-CZ" sz="2400" i="1" dirty="0" smtClean="0"/>
              <a:t>                                       do opery ani do Stavovského divadla</a:t>
            </a:r>
            <a:endParaRPr lang="cs-CZ" i="1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        MARTIN  SMOLKA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45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31060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pic>
        <p:nvPicPr>
          <p:cNvPr id="16386" name="Picture 2" descr="http://www.martinsmolka.com/img/kwia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260648"/>
            <a:ext cx="1824203" cy="27363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>
    <p:newsflash/>
  </p:transition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81466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46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</a:t>
            </a:r>
            <a:r>
              <a:rPr lang="cs-CZ" b="1" dirty="0" smtClean="0">
                <a:solidFill>
                  <a:schemeClr val="bg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.... Děkuji  za   pozornost  .....</a:t>
            </a:r>
            <a:endParaRPr lang="cs-CZ" b="1" dirty="0">
              <a:solidFill>
                <a:schemeClr val="bg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1618" name="Picture 2" descr="http://duchovno.doktorka.cz/cs/images/resize/hudba10-38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984907">
            <a:off x="486190" y="1622835"/>
            <a:ext cx="6597410" cy="4392488"/>
          </a:xfrm>
          <a:prstGeom prst="hear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newsflash/>
  </p:transition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3.- </a:t>
            </a:r>
            <a:r>
              <a:rPr lang="cs-CZ" dirty="0" smtClean="0">
                <a:hlinkClick r:id="rId3"/>
              </a:rPr>
              <a:t>http://promoravia.blog.cz/0904/morava-za-protektoratu</a:t>
            </a:r>
            <a:endParaRPr lang="cs-CZ" dirty="0" smtClean="0"/>
          </a:p>
          <a:p>
            <a:r>
              <a:rPr lang="cs-CZ" dirty="0" smtClean="0"/>
              <a:t>4.-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radio.cz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/rubrika/</a:t>
            </a:r>
            <a:r>
              <a:rPr lang="cs-CZ" dirty="0" err="1" smtClean="0">
                <a:hlinkClick r:id="rId4"/>
              </a:rPr>
              <a:t>udalosti</a:t>
            </a:r>
            <a:r>
              <a:rPr lang="cs-CZ" dirty="0" smtClean="0">
                <a:hlinkClick r:id="rId4"/>
              </a:rPr>
              <a:t>/co-</a:t>
            </a:r>
            <a:r>
              <a:rPr lang="cs-CZ" dirty="0" err="1" smtClean="0">
                <a:hlinkClick r:id="rId4"/>
              </a:rPr>
              <a:t>rikal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husak</a:t>
            </a:r>
            <a:r>
              <a:rPr lang="cs-CZ" dirty="0" smtClean="0">
                <a:hlinkClick r:id="rId4"/>
              </a:rPr>
              <a:t>-20-srpna-1968</a:t>
            </a:r>
            <a:endParaRPr lang="cs-CZ" dirty="0" smtClean="0"/>
          </a:p>
          <a:p>
            <a:r>
              <a:rPr lang="cs-CZ" dirty="0" smtClean="0"/>
              <a:t>4.- </a:t>
            </a:r>
            <a:r>
              <a:rPr lang="cs-CZ" dirty="0" smtClean="0">
                <a:hlinkClick r:id="rId5"/>
              </a:rPr>
              <a:t>http://jaroslaw.blog.cz/0911/vlk-a-zajic-pametnici-a-ucastnici-oslav-17-listopadu-2009</a:t>
            </a:r>
            <a:endParaRPr lang="cs-CZ" dirty="0" smtClean="0"/>
          </a:p>
          <a:p>
            <a:r>
              <a:rPr lang="cs-CZ" dirty="0" smtClean="0"/>
              <a:t>5.- </a:t>
            </a:r>
            <a:r>
              <a:rPr lang="cs-CZ" dirty="0" smtClean="0">
                <a:hlinkClick r:id="rId6"/>
              </a:rPr>
              <a:t>http://www.i60.cz/</a:t>
            </a:r>
            <a:r>
              <a:rPr lang="cs-CZ" dirty="0" err="1" smtClean="0">
                <a:hlinkClick r:id="rId6"/>
              </a:rPr>
              <a:t>clanek</a:t>
            </a:r>
            <a:r>
              <a:rPr lang="cs-CZ" dirty="0" smtClean="0">
                <a:hlinkClick r:id="rId6"/>
              </a:rPr>
              <a:t>_2607_17-listopad-den-kdy-</a:t>
            </a:r>
            <a:r>
              <a:rPr lang="cs-CZ" dirty="0" err="1" smtClean="0">
                <a:hlinkClick r:id="rId6"/>
              </a:rPr>
              <a:t>cesky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narod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zacal</a:t>
            </a:r>
            <a:r>
              <a:rPr lang="cs-CZ" dirty="0" smtClean="0">
                <a:hlinkClick r:id="rId6"/>
              </a:rPr>
              <a:t>-byt-svobodny.</a:t>
            </a:r>
            <a:r>
              <a:rPr lang="cs-CZ" dirty="0" err="1" smtClean="0">
                <a:hlinkClick r:id="rId6"/>
              </a:rPr>
              <a:t>html</a:t>
            </a:r>
            <a:endParaRPr lang="cs-CZ" dirty="0" smtClean="0"/>
          </a:p>
          <a:p>
            <a:r>
              <a:rPr lang="cs-CZ" dirty="0" smtClean="0"/>
              <a:t>5.- </a:t>
            </a:r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astronomicalclock.cz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cesky</a:t>
            </a:r>
            <a:r>
              <a:rPr lang="cs-CZ" dirty="0" smtClean="0">
                <a:hlinkClick r:id="rId7"/>
              </a:rPr>
              <a:t>/revoluce.</a:t>
            </a:r>
            <a:r>
              <a:rPr lang="cs-CZ" dirty="0" err="1" smtClean="0">
                <a:hlinkClick r:id="rId7"/>
              </a:rPr>
              <a:t>html</a:t>
            </a:r>
            <a:endParaRPr lang="cs-CZ" dirty="0" smtClean="0"/>
          </a:p>
          <a:p>
            <a:r>
              <a:rPr lang="cs-CZ" dirty="0" smtClean="0"/>
              <a:t>8.- </a:t>
            </a:r>
            <a:r>
              <a:rPr lang="cs-CZ" dirty="0" smtClean="0">
                <a:hlinkClick r:id="rId8"/>
              </a:rPr>
              <a:t>http://cs.wikipedia.org/wiki/Gustav_Mahler</a:t>
            </a:r>
            <a:endParaRPr lang="cs-CZ" dirty="0" smtClean="0"/>
          </a:p>
          <a:p>
            <a:r>
              <a:rPr lang="cs-CZ" dirty="0" smtClean="0"/>
              <a:t>10.- </a:t>
            </a:r>
            <a:r>
              <a:rPr lang="cs-CZ" dirty="0" smtClean="0">
                <a:hlinkClick r:id="rId9"/>
              </a:rPr>
              <a:t>http://www.</a:t>
            </a:r>
            <a:r>
              <a:rPr lang="cs-CZ" dirty="0" err="1" smtClean="0">
                <a:hlinkClick r:id="rId9"/>
              </a:rPr>
              <a:t>gustavmahler.eu</a:t>
            </a:r>
            <a:r>
              <a:rPr lang="cs-CZ" dirty="0" smtClean="0">
                <a:hlinkClick r:id="rId9"/>
              </a:rPr>
              <a:t>/</a:t>
            </a:r>
            <a:endParaRPr lang="cs-CZ" dirty="0" smtClean="0"/>
          </a:p>
          <a:p>
            <a:r>
              <a:rPr lang="cs-CZ" dirty="0" smtClean="0"/>
              <a:t>13.- </a:t>
            </a:r>
            <a:r>
              <a:rPr lang="cs-CZ" dirty="0" smtClean="0">
                <a:hlinkClick r:id="rId10"/>
              </a:rPr>
              <a:t>http://cs.wikipedia.org/wiki/Soubor:Josef_Bohuslav_Foerster_1898.png</a:t>
            </a:r>
            <a:endParaRPr lang="cs-CZ" dirty="0" smtClean="0"/>
          </a:p>
          <a:p>
            <a:r>
              <a:rPr lang="cs-CZ" dirty="0" smtClean="0"/>
              <a:t>15.- </a:t>
            </a:r>
            <a:r>
              <a:rPr lang="cs-CZ" dirty="0" smtClean="0">
                <a:hlinkClick r:id="rId11"/>
              </a:rPr>
              <a:t>http://www.</a:t>
            </a:r>
            <a:r>
              <a:rPr lang="cs-CZ" dirty="0" err="1" smtClean="0">
                <a:hlinkClick r:id="rId11"/>
              </a:rPr>
              <a:t>celysvet.cz</a:t>
            </a:r>
            <a:r>
              <a:rPr lang="cs-CZ" dirty="0" smtClean="0">
                <a:hlinkClick r:id="rId11"/>
              </a:rPr>
              <a:t>/galerie/foto-10772-</a:t>
            </a:r>
            <a:r>
              <a:rPr lang="cs-CZ" dirty="0" err="1" smtClean="0">
                <a:hlinkClick r:id="rId11"/>
              </a:rPr>
              <a:t>leos</a:t>
            </a:r>
            <a:r>
              <a:rPr lang="cs-CZ" dirty="0" smtClean="0">
                <a:hlinkClick r:id="rId11"/>
              </a:rPr>
              <a:t>-</a:t>
            </a:r>
            <a:r>
              <a:rPr lang="cs-CZ" dirty="0" err="1" smtClean="0">
                <a:hlinkClick r:id="rId11"/>
              </a:rPr>
              <a:t>janacek</a:t>
            </a:r>
            <a:endParaRPr lang="cs-CZ" dirty="0" smtClean="0"/>
          </a:p>
          <a:p>
            <a:r>
              <a:rPr lang="cs-CZ" dirty="0" smtClean="0"/>
              <a:t>17.- </a:t>
            </a:r>
            <a:r>
              <a:rPr lang="cs-CZ" dirty="0" smtClean="0">
                <a:hlinkClick r:id="rId12"/>
              </a:rPr>
              <a:t>https://www.facebook.com/LeosJanacekMojeMesto</a:t>
            </a:r>
            <a:endParaRPr lang="cs-CZ" dirty="0" smtClean="0"/>
          </a:p>
          <a:p>
            <a:r>
              <a:rPr lang="cs-CZ" dirty="0" smtClean="0"/>
              <a:t>19.- </a:t>
            </a:r>
            <a:r>
              <a:rPr lang="cs-CZ" dirty="0" smtClean="0">
                <a:hlinkClick r:id="rId13"/>
              </a:rPr>
              <a:t>http://cs.wikipedia.org/wiki/Bohuslav_Martin%C5%AF</a:t>
            </a:r>
            <a:endParaRPr lang="cs-CZ" dirty="0" smtClean="0"/>
          </a:p>
          <a:p>
            <a:r>
              <a:rPr lang="cs-CZ" dirty="0" smtClean="0"/>
              <a:t>20. - </a:t>
            </a:r>
            <a:r>
              <a:rPr lang="cs-CZ" dirty="0" smtClean="0">
                <a:hlinkClick r:id="rId13"/>
              </a:rPr>
              <a:t>http://cs.wikipedia.org/wiki/Bohuslav_Martin%C5%AF</a:t>
            </a:r>
            <a:endParaRPr lang="cs-CZ" dirty="0" smtClean="0"/>
          </a:p>
          <a:p>
            <a:r>
              <a:rPr lang="cs-CZ" dirty="0" smtClean="0"/>
              <a:t>22.- </a:t>
            </a:r>
            <a:r>
              <a:rPr lang="cs-CZ" dirty="0" smtClean="0">
                <a:hlinkClick r:id="rId13"/>
              </a:rPr>
              <a:t>http://cs.wikipedia.org/wiki/Bohuslav_Martin%C5%AF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47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2257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Zdroje použitých obrázků: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>
    <p:newsflash/>
  </p:transition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26.- </a:t>
            </a:r>
            <a:r>
              <a:rPr lang="cs-CZ" dirty="0" smtClean="0">
                <a:hlinkClick r:id="rId3"/>
              </a:rPr>
              <a:t>http://muzeum.</a:t>
            </a:r>
            <a:r>
              <a:rPr lang="cs-CZ" dirty="0" err="1" smtClean="0">
                <a:hlinkClick r:id="rId3"/>
              </a:rPr>
              <a:t>skutec.cz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pamatnik</a:t>
            </a:r>
            <a:r>
              <a:rPr lang="cs-CZ" dirty="0" smtClean="0">
                <a:hlinkClick r:id="rId3"/>
              </a:rPr>
              <a:t>-v-</a:t>
            </a:r>
            <a:r>
              <a:rPr lang="cs-CZ" dirty="0" err="1" smtClean="0">
                <a:hlinkClick r:id="rId3"/>
              </a:rPr>
              <a:t>novaka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vitezslav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novak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 smtClean="0"/>
              <a:t>29.- </a:t>
            </a:r>
            <a:r>
              <a:rPr lang="cs-CZ" dirty="0" smtClean="0">
                <a:hlinkClick r:id="rId4"/>
              </a:rPr>
              <a:t>http://cs.wikipedia.org/wiki/Josef_Suk_star%C5%A1%C3%AD</a:t>
            </a:r>
            <a:endParaRPr lang="cs-CZ" dirty="0" smtClean="0"/>
          </a:p>
          <a:p>
            <a:r>
              <a:rPr lang="cs-CZ" dirty="0" smtClean="0"/>
              <a:t>30.- </a:t>
            </a:r>
            <a:r>
              <a:rPr lang="cs-CZ" dirty="0" smtClean="0">
                <a:hlinkClick r:id="rId4"/>
              </a:rPr>
              <a:t>http://cs.wikipedia.org/wiki/Josef_Suk_star%C5%A1%C3%AD</a:t>
            </a:r>
            <a:endParaRPr lang="cs-CZ" dirty="0" smtClean="0"/>
          </a:p>
          <a:p>
            <a:r>
              <a:rPr lang="cs-CZ" dirty="0" smtClean="0"/>
              <a:t>32.- </a:t>
            </a:r>
            <a:r>
              <a:rPr lang="cs-CZ" dirty="0" smtClean="0">
                <a:hlinkClick r:id="rId5"/>
              </a:rPr>
              <a:t>http://cs.wikipedia.org/wiki/Alois_H%C3%A1ba</a:t>
            </a:r>
            <a:endParaRPr lang="cs-CZ" dirty="0" smtClean="0"/>
          </a:p>
          <a:p>
            <a:r>
              <a:rPr lang="cs-CZ" dirty="0" smtClean="0"/>
              <a:t>34.- </a:t>
            </a:r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oskarmorawetz.com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Tabs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TabMusician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MusicStudies.html</a:t>
            </a:r>
            <a:endParaRPr lang="cs-CZ" dirty="0" smtClean="0"/>
          </a:p>
          <a:p>
            <a:r>
              <a:rPr lang="cs-CZ" dirty="0" smtClean="0"/>
              <a:t>36.- </a:t>
            </a:r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ucps.cz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portal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cz</a:t>
            </a:r>
            <a:r>
              <a:rPr lang="cs-CZ" dirty="0" smtClean="0">
                <a:hlinkClick r:id="rId7"/>
              </a:rPr>
              <a:t>/01-01-</a:t>
            </a:r>
            <a:r>
              <a:rPr lang="cs-CZ" dirty="0" err="1" smtClean="0">
                <a:hlinkClick r:id="rId7"/>
              </a:rPr>
              <a:t>clanek.php</a:t>
            </a:r>
            <a:r>
              <a:rPr lang="cs-CZ" dirty="0" smtClean="0">
                <a:hlinkClick r:id="rId7"/>
              </a:rPr>
              <a:t>?</a:t>
            </a:r>
            <a:r>
              <a:rPr lang="cs-CZ" dirty="0" err="1" smtClean="0">
                <a:hlinkClick r:id="rId7"/>
              </a:rPr>
              <a:t>see</a:t>
            </a:r>
            <a:r>
              <a:rPr lang="cs-CZ" dirty="0" smtClean="0">
                <a:hlinkClick r:id="rId7"/>
              </a:rPr>
              <a:t>_ID=880</a:t>
            </a:r>
            <a:endParaRPr lang="cs-CZ" dirty="0" smtClean="0"/>
          </a:p>
          <a:p>
            <a:r>
              <a:rPr lang="cs-CZ" dirty="0" smtClean="0"/>
              <a:t>37.- </a:t>
            </a:r>
            <a:r>
              <a:rPr lang="cs-CZ" dirty="0" smtClean="0">
                <a:hlinkClick r:id="rId8"/>
              </a:rPr>
              <a:t>http://www.odhaleno.</a:t>
            </a:r>
            <a:r>
              <a:rPr lang="cs-CZ" dirty="0" err="1" smtClean="0">
                <a:hlinkClick r:id="rId8"/>
              </a:rPr>
              <a:t>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exkluzivne</a:t>
            </a:r>
            <a:r>
              <a:rPr lang="cs-CZ" dirty="0" smtClean="0">
                <a:hlinkClick r:id="rId8"/>
              </a:rPr>
              <a:t>/5086-lide-mohou-</a:t>
            </a:r>
            <a:r>
              <a:rPr lang="cs-CZ" dirty="0" err="1" smtClean="0">
                <a:hlinkClick r:id="rId8"/>
              </a:rPr>
              <a:t>vestit</a:t>
            </a:r>
            <a:r>
              <a:rPr lang="cs-CZ" dirty="0" smtClean="0">
                <a:hlinkClick r:id="rId8"/>
              </a:rPr>
              <a:t>-budoucnost-potvrdili-</a:t>
            </a:r>
            <a:r>
              <a:rPr lang="cs-CZ" dirty="0" err="1" smtClean="0">
                <a:hlinkClick r:id="rId8"/>
              </a:rPr>
              <a:t>vedci.htm</a:t>
            </a:r>
            <a:endParaRPr lang="cs-CZ" dirty="0" smtClean="0"/>
          </a:p>
          <a:p>
            <a:r>
              <a:rPr lang="cs-CZ" dirty="0" smtClean="0"/>
              <a:t>40.- </a:t>
            </a:r>
            <a:r>
              <a:rPr lang="cs-CZ" dirty="0" smtClean="0">
                <a:hlinkClick r:id="rId9"/>
              </a:rPr>
              <a:t>http://www.</a:t>
            </a:r>
            <a:r>
              <a:rPr lang="cs-CZ" dirty="0" err="1" smtClean="0">
                <a:hlinkClick r:id="rId9"/>
              </a:rPr>
              <a:t>zus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zamberk.cz</a:t>
            </a:r>
            <a:r>
              <a:rPr lang="cs-CZ" dirty="0" smtClean="0">
                <a:hlinkClick r:id="rId9"/>
              </a:rPr>
              <a:t>/eben.</a:t>
            </a:r>
            <a:r>
              <a:rPr lang="cs-CZ" dirty="0" err="1" smtClean="0">
                <a:hlinkClick r:id="rId9"/>
              </a:rPr>
              <a:t>php</a:t>
            </a:r>
            <a:endParaRPr lang="cs-CZ" dirty="0" smtClean="0"/>
          </a:p>
          <a:p>
            <a:r>
              <a:rPr lang="cs-CZ" dirty="0" smtClean="0"/>
              <a:t>40.- </a:t>
            </a:r>
            <a:r>
              <a:rPr lang="cs-CZ" dirty="0" smtClean="0">
                <a:hlinkClick r:id="rId10"/>
              </a:rPr>
              <a:t>http://www.</a:t>
            </a:r>
            <a:r>
              <a:rPr lang="cs-CZ" dirty="0" err="1" smtClean="0">
                <a:hlinkClick r:id="rId10"/>
              </a:rPr>
              <a:t>youtube.com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channel</a:t>
            </a:r>
            <a:r>
              <a:rPr lang="cs-CZ" dirty="0" smtClean="0">
                <a:hlinkClick r:id="rId10"/>
              </a:rPr>
              <a:t>/HCsQ2cl4HP868</a:t>
            </a:r>
            <a:endParaRPr lang="cs-CZ" dirty="0" smtClean="0"/>
          </a:p>
          <a:p>
            <a:r>
              <a:rPr lang="cs-CZ" dirty="0" smtClean="0"/>
              <a:t>42.- </a:t>
            </a:r>
            <a:r>
              <a:rPr lang="cs-CZ" dirty="0" smtClean="0">
                <a:hlinkClick r:id="rId11"/>
              </a:rPr>
              <a:t>http://cs.wikipedia.org/wiki/Ilja_Hurn%C3%ADk</a:t>
            </a:r>
            <a:endParaRPr lang="cs-CZ" dirty="0" smtClean="0"/>
          </a:p>
          <a:p>
            <a:r>
              <a:rPr lang="cs-CZ" dirty="0" smtClean="0"/>
              <a:t>43.- </a:t>
            </a:r>
            <a:r>
              <a:rPr lang="cs-CZ" dirty="0" smtClean="0">
                <a:hlinkClick r:id="rId12"/>
              </a:rPr>
              <a:t>http://www.</a:t>
            </a:r>
            <a:r>
              <a:rPr lang="cs-CZ" dirty="0" err="1" smtClean="0">
                <a:hlinkClick r:id="rId12"/>
              </a:rPr>
              <a:t>hurnik.cz</a:t>
            </a:r>
            <a:r>
              <a:rPr lang="cs-CZ" dirty="0" smtClean="0">
                <a:hlinkClick r:id="rId12"/>
              </a:rPr>
              <a:t>/otec.</a:t>
            </a:r>
            <a:r>
              <a:rPr lang="cs-CZ" dirty="0" err="1" smtClean="0">
                <a:hlinkClick r:id="rId12"/>
              </a:rPr>
              <a:t>html</a:t>
            </a:r>
            <a:endParaRPr lang="cs-CZ" dirty="0" smtClean="0"/>
          </a:p>
          <a:p>
            <a:r>
              <a:rPr lang="cs-CZ" dirty="0" smtClean="0"/>
              <a:t>45.- </a:t>
            </a:r>
            <a:r>
              <a:rPr lang="cs-CZ" dirty="0" smtClean="0">
                <a:hlinkClick r:id="rId13"/>
              </a:rPr>
              <a:t>http://www.</a:t>
            </a:r>
            <a:r>
              <a:rPr lang="cs-CZ" dirty="0" err="1" smtClean="0">
                <a:hlinkClick r:id="rId13"/>
              </a:rPr>
              <a:t>martinsmolka.com</a:t>
            </a:r>
            <a:r>
              <a:rPr lang="cs-CZ" dirty="0" smtClean="0">
                <a:hlinkClick r:id="rId13"/>
              </a:rPr>
              <a:t>/</a:t>
            </a:r>
            <a:r>
              <a:rPr lang="cs-CZ" dirty="0" err="1" smtClean="0">
                <a:hlinkClick r:id="rId13"/>
              </a:rPr>
              <a:t>cz</a:t>
            </a:r>
            <a:r>
              <a:rPr lang="cs-CZ" dirty="0" smtClean="0">
                <a:hlinkClick r:id="rId13"/>
              </a:rPr>
              <a:t>/index.</a:t>
            </a:r>
            <a:r>
              <a:rPr lang="cs-CZ" dirty="0" err="1" smtClean="0">
                <a:hlinkClick r:id="rId13"/>
              </a:rPr>
              <a:t>html</a:t>
            </a:r>
            <a:endParaRPr lang="cs-CZ" dirty="0" smtClean="0"/>
          </a:p>
          <a:p>
            <a:r>
              <a:rPr lang="cs-CZ" dirty="0" smtClean="0"/>
              <a:t>46.- </a:t>
            </a:r>
            <a:r>
              <a:rPr lang="cs-CZ" dirty="0" smtClean="0">
                <a:hlinkClick r:id="rId14"/>
              </a:rPr>
              <a:t>http://t-</a:t>
            </a:r>
            <a:r>
              <a:rPr lang="cs-CZ" dirty="0" err="1" smtClean="0">
                <a:hlinkClick r:id="rId14"/>
              </a:rPr>
              <a:t>tygrik</a:t>
            </a:r>
            <a:r>
              <a:rPr lang="cs-CZ" dirty="0" smtClean="0">
                <a:hlinkClick r:id="rId14"/>
              </a:rPr>
              <a:t>-k.blog.</a:t>
            </a:r>
            <a:r>
              <a:rPr lang="cs-CZ" dirty="0" err="1" smtClean="0">
                <a:hlinkClick r:id="rId14"/>
              </a:rPr>
              <a:t>cz</a:t>
            </a:r>
            <a:r>
              <a:rPr lang="cs-CZ" dirty="0" smtClean="0">
                <a:hlinkClick r:id="rId14"/>
              </a:rPr>
              <a:t>/1207/hudba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48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395056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newsflash/>
  </p:transition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odnadpis 6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2033452"/>
          </a:xfrm>
        </p:spPr>
        <p:txBody>
          <a:bodyPr/>
          <a:lstStyle/>
          <a:p>
            <a:r>
              <a:rPr lang="cs-CZ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12. část</a:t>
            </a:r>
          </a:p>
          <a:p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20. století</a:t>
            </a:r>
          </a:p>
          <a:p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.... u nás ....</a:t>
            </a:r>
          </a:p>
          <a:p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zpracovala:</a:t>
            </a:r>
          </a:p>
          <a:p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Ilona Daňková</a:t>
            </a:r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CESTA  Z  PRAVĚKU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49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2133600" y="6203667"/>
            <a:ext cx="445462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 spd="slow">
    <p:newsflash/>
  </p:transition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784</TotalTime>
  <Words>1689</Words>
  <Application>Microsoft Office PowerPoint</Application>
  <PresentationFormat>Předvádění na obrazovce (4:3)</PresentationFormat>
  <Paragraphs>549</Paragraphs>
  <Slides>49</Slides>
  <Notes>49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49</vt:i4>
      </vt:variant>
    </vt:vector>
  </HeadingPairs>
  <TitlesOfParts>
    <vt:vector size="50" baseType="lpstr">
      <vt:lpstr>Papír</vt:lpstr>
      <vt:lpstr>CESTA  Z  PRAVĚKU</vt:lpstr>
      <vt:lpstr>20. století</vt:lpstr>
      <vt:lpstr>20. století</vt:lpstr>
      <vt:lpstr>20. století</vt:lpstr>
      <vt:lpstr>Snímek 5</vt:lpstr>
      <vt:lpstr>PŘELOM   19.  A  20. STOLETÍ</vt:lpstr>
      <vt:lpstr>GUSTAV  MAHLER </vt:lpstr>
      <vt:lpstr>Snímek 8</vt:lpstr>
      <vt:lpstr>GUSTAV MAHLER </vt:lpstr>
      <vt:lpstr>GUSTAV MAHLER  - dílo</vt:lpstr>
      <vt:lpstr>20.století</vt:lpstr>
      <vt:lpstr>20.století</vt:lpstr>
      <vt:lpstr>JOSEF  BOHUSLAV  FOERSTER</vt:lpstr>
      <vt:lpstr>LEOŠ  JANÁČEK</vt:lpstr>
      <vt:lpstr>Snímek 15</vt:lpstr>
      <vt:lpstr>LEOŠ  JANÁČEK</vt:lpstr>
      <vt:lpstr>LEOŠ  JANÁČEK - dílo</vt:lpstr>
      <vt:lpstr>LEOŠ  JANÁČEK - dílo</vt:lpstr>
      <vt:lpstr>BOHUSLAV  MARTINŮ</vt:lpstr>
      <vt:lpstr>Snímek 20</vt:lpstr>
      <vt:lpstr>BOHUSLAV  MARTINŮ</vt:lpstr>
      <vt:lpstr>BOHUSLAV  MARTINŮ</vt:lpstr>
      <vt:lpstr>BOHUSLAV  MARTINŮ  -  dílo</vt:lpstr>
      <vt:lpstr>BOHUSLAV  MARTINŮ  -  dílo</vt:lpstr>
      <vt:lpstr>VÍTĚZSLAV  NOVÁK</vt:lpstr>
      <vt:lpstr>Snímek 26</vt:lpstr>
      <vt:lpstr>VÍTĚZSLAV  NOVÁK - dílo</vt:lpstr>
      <vt:lpstr>JOSEF  SUK</vt:lpstr>
      <vt:lpstr>Snímek 29</vt:lpstr>
      <vt:lpstr>JOSEF  SUK - dílo</vt:lpstr>
      <vt:lpstr>ALOIS  HÁBA</vt:lpstr>
      <vt:lpstr>Snímek 32</vt:lpstr>
      <vt:lpstr>JAROSLAV KRIČKA</vt:lpstr>
      <vt:lpstr>Snímek 34</vt:lpstr>
      <vt:lpstr>JAROSLAV JEŽEK</vt:lpstr>
      <vt:lpstr>Snímek 36</vt:lpstr>
      <vt:lpstr>2. polovina 20. století</vt:lpstr>
      <vt:lpstr>2. polovina 20. století</vt:lpstr>
      <vt:lpstr>PETR  EBEN</vt:lpstr>
      <vt:lpstr>Snímek 40</vt:lpstr>
      <vt:lpstr>PETR  EBEN  -  dílo</vt:lpstr>
      <vt:lpstr>ILJA  HURNÍK</vt:lpstr>
      <vt:lpstr>Snímek 43</vt:lpstr>
      <vt:lpstr>ILJA  HURNÍK - dílo</vt:lpstr>
      <vt:lpstr>        MARTIN  SMOLKA</vt:lpstr>
      <vt:lpstr>      .... Děkuji  za   pozornost  .....</vt:lpstr>
      <vt:lpstr>Zdroje použitých obrázků:</vt:lpstr>
      <vt:lpstr>Snímek 48</vt:lpstr>
      <vt:lpstr>CESTA  Z  PRAVĚKU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Ilonka</dc:creator>
  <cp:lastModifiedBy>Ilonka</cp:lastModifiedBy>
  <cp:revision>81</cp:revision>
  <dcterms:created xsi:type="dcterms:W3CDTF">2013-01-28T17:02:19Z</dcterms:created>
  <dcterms:modified xsi:type="dcterms:W3CDTF">2013-01-30T22:22:13Z</dcterms:modified>
</cp:coreProperties>
</file>