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9" r:id="rId4"/>
    <p:sldId id="260" r:id="rId5"/>
    <p:sldId id="261" r:id="rId6"/>
    <p:sldId id="263" r:id="rId7"/>
    <p:sldId id="264" r:id="rId8"/>
    <p:sldId id="262" r:id="rId9"/>
    <p:sldId id="257" r:id="rId10"/>
    <p:sldId id="265" r:id="rId11"/>
    <p:sldId id="267" r:id="rId12"/>
    <p:sldId id="268" r:id="rId13"/>
    <p:sldId id="269" r:id="rId14"/>
    <p:sldId id="270" r:id="rId15"/>
    <p:sldId id="272" r:id="rId16"/>
    <p:sldId id="273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9965939-6F45-45C4-91FB-792156797A7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4058FBC-BE9A-47A2-8B2C-52B70A3414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40.jpeg"/><Relationship Id="rId3" Type="http://schemas.openxmlformats.org/officeDocument/2006/relationships/image" Target="../media/image32.jpeg"/><Relationship Id="rId7" Type="http://schemas.openxmlformats.org/officeDocument/2006/relationships/image" Target="../media/image34.wmf"/><Relationship Id="rId12" Type="http://schemas.openxmlformats.org/officeDocument/2006/relationships/image" Target="../media/image39.gif"/><Relationship Id="rId2" Type="http://schemas.openxmlformats.org/officeDocument/2006/relationships/hyperlink" Target="http://cs.wikipedia.org/wiki/Soubor:Kukly_bource_moru%C5%A1ov%C3%A9h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11" Type="http://schemas.openxmlformats.org/officeDocument/2006/relationships/image" Target="../media/image38.gif"/><Relationship Id="rId5" Type="http://schemas.openxmlformats.org/officeDocument/2006/relationships/hyperlink" Target="http://cs.wikipedia.org/wiki/Soubor:Silkwormheadsm.jpg" TargetMode="External"/><Relationship Id="rId10" Type="http://schemas.openxmlformats.org/officeDocument/2006/relationships/image" Target="../media/image37.wmf"/><Relationship Id="rId4" Type="http://schemas.openxmlformats.org/officeDocument/2006/relationships/hyperlink" Target="http://leccos.com/index.php/clanky/bourec-morusovy" TargetMode="External"/><Relationship Id="rId9" Type="http://schemas.openxmlformats.org/officeDocument/2006/relationships/image" Target="../media/image3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hyperlink" Target="//upload.wikimedia.org/wikipedia/commons/9/96/Liang's_calligraphy.jpg" TargetMode="External"/><Relationship Id="rId7" Type="http://schemas.openxmlformats.org/officeDocument/2006/relationships/image" Target="../media/image6.wmf"/><Relationship Id="rId2" Type="http://schemas.openxmlformats.org/officeDocument/2006/relationships/hyperlink" Target="http://www.cinstina.cz/article-kapitola-01.html?page=459826b46a95a9bb3e310cc859e3afb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hyperlink" Target="//upload.wikimedia.org/wikipedia/commons/4/48/Made-in-China.jpg" TargetMode="External"/><Relationship Id="rId4" Type="http://schemas.openxmlformats.org/officeDocument/2006/relationships/image" Target="../media/image41.jpeg"/><Relationship Id="rId9" Type="http://schemas.openxmlformats.org/officeDocument/2006/relationships/image" Target="../media/image4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k%C3%A1_%C4%8D%C3%ADnsk%C3%A1_ze%C4%8F" TargetMode="External"/><Relationship Id="rId7" Type="http://schemas.openxmlformats.org/officeDocument/2006/relationships/image" Target="../media/image48.jpeg"/><Relationship Id="rId2" Type="http://schemas.openxmlformats.org/officeDocument/2006/relationships/hyperlink" Target="http://cs.wikipedia.org/wiki/Soubor:GreatWall_2004_Summer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hyperlink" Target="http://cs.wikipedia.org/wiki/Soubor:InsideGWWatchtower.jpg" TargetMode="External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w8KVcFR3Rg" TargetMode="External"/><Relationship Id="rId2" Type="http://schemas.openxmlformats.org/officeDocument/2006/relationships/hyperlink" Target="http://cs.wikipedia.org/wiki/Soubor:Transasia_trade_routes_1stC_CE_gr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5" Type="http://schemas.openxmlformats.org/officeDocument/2006/relationships/hyperlink" Target="http://cs.wikipedia.org/wiki/Soubor:Terrakotta_2006_1.jpg" TargetMode="External"/><Relationship Id="rId4" Type="http://schemas.openxmlformats.org/officeDocument/2006/relationships/hyperlink" Target="http://cs.wikipedia.org/wiki/Soubor:XianHorses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//upload.wikimedia.org/wikipedia/commons/7/7a/Xian_museum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5362575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549726"/>
              </p:ext>
            </p:extLst>
          </p:nvPr>
        </p:nvGraphicFramePr>
        <p:xfrm>
          <a:off x="1524000" y="1397000"/>
          <a:ext cx="6720408" cy="38321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84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840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Jindřiška</a:t>
                      </a:r>
                      <a:r>
                        <a:rPr lang="cs-CZ" baseline="0" dirty="0" smtClean="0"/>
                        <a:t> Řehořková</a:t>
                      </a:r>
                      <a:endParaRPr lang="cs-CZ" dirty="0"/>
                    </a:p>
                  </a:txBody>
                  <a:tcPr anchor="ctr"/>
                </a:tc>
              </a:tr>
              <a:tr h="42840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rebuchet MS"/>
                        </a:rPr>
                        <a:t> VY_32_Inovace_7.3.9  Starověká Čína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rebuchet MS"/>
                      </a:endParaRPr>
                    </a:p>
                  </a:txBody>
                  <a:tcPr marL="9525" marR="9525" marT="9525" marB="0" anchor="ctr"/>
                </a:tc>
              </a:tr>
              <a:tr h="42840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Staroorientální státy a starověké Řecko</a:t>
                      </a:r>
                      <a:endParaRPr lang="cs-CZ" dirty="0"/>
                    </a:p>
                  </a:txBody>
                  <a:tcPr anchor="ctr"/>
                </a:tc>
              </a:tr>
              <a:tr h="42840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69015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seznamuje žáky s</a:t>
                      </a:r>
                      <a:r>
                        <a:rPr lang="cs-CZ" baseline="0" dirty="0" smtClean="0"/>
                        <a:t> historií a kulturou starověké Číny.  Obsahuje bohatý obrazový materiál. Může sloužit k výkladu nové látky, jakož i k opakování nově získaných poznatků. Prezentace používá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83671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9532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>
                <a:solidFill>
                  <a:srgbClr val="002060"/>
                </a:solidFill>
              </a:rPr>
              <a:t/>
            </a:r>
            <a:br>
              <a:rPr lang="cs-CZ" sz="9600" b="1" dirty="0" smtClean="0">
                <a:solidFill>
                  <a:srgbClr val="002060"/>
                </a:solidFill>
              </a:rPr>
            </a:br>
            <a:r>
              <a:rPr lang="cs-CZ" sz="9600" b="1" dirty="0" smtClean="0">
                <a:solidFill>
                  <a:srgbClr val="002060"/>
                </a:solidFill>
              </a:rPr>
              <a:t>STAROVĚKÁ</a:t>
            </a:r>
            <a:br>
              <a:rPr lang="cs-CZ" sz="9600" b="1" dirty="0" smtClean="0">
                <a:solidFill>
                  <a:srgbClr val="002060"/>
                </a:solidFill>
              </a:rPr>
            </a:br>
            <a:r>
              <a:rPr lang="cs-CZ" sz="9600" b="1" dirty="0" smtClean="0">
                <a:solidFill>
                  <a:srgbClr val="002060"/>
                </a:solidFill>
              </a:rPr>
              <a:t>ČÍNA</a:t>
            </a:r>
            <a:br>
              <a:rPr lang="cs-CZ" sz="9600" b="1" dirty="0" smtClean="0">
                <a:solidFill>
                  <a:srgbClr val="002060"/>
                </a:solidFill>
              </a:rPr>
            </a:br>
            <a:r>
              <a:rPr lang="cs-CZ" sz="9600" b="1" dirty="0">
                <a:solidFill>
                  <a:srgbClr val="002060"/>
                </a:solidFill>
              </a:rPr>
              <a:t/>
            </a:r>
            <a:br>
              <a:rPr lang="cs-CZ" sz="9600" b="1" dirty="0">
                <a:solidFill>
                  <a:srgbClr val="002060"/>
                </a:solidFill>
              </a:rPr>
            </a:b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rehorkova\AppData\Local\Microsoft\Windows\Temporary Internet Files\Content.IE5\CHOASNDY\MP900414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325" y="2780928"/>
            <a:ext cx="5294655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horkova\AppData\Local\Microsoft\Windows\Temporary Internet Files\Content.IE5\UA1IWI93\MC9001873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31970"/>
            <a:ext cx="1855318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24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ehorkova\AppData\Local\Microsoft\Windows\Temporary Internet Files\Content.IE5\CHOASNDY\MP9004422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0624"/>
            <a:ext cx="8820472" cy="619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20072" y="5733256"/>
            <a:ext cx="3600400" cy="104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Chrám v čínském </a:t>
            </a:r>
            <a:r>
              <a:rPr lang="cs-CZ" sz="2400" b="1" dirty="0" err="1">
                <a:solidFill>
                  <a:srgbClr val="C00000"/>
                </a:solidFill>
              </a:rPr>
              <a:t>Yunnanu</a:t>
            </a:r>
            <a:endParaRPr lang="cs-CZ" sz="2400" b="1" dirty="0">
              <a:solidFill>
                <a:srgbClr val="C00000"/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18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ehorkova\AppData\Local\Microsoft\Windows\Temporary Internet Files\Content.IE5\YHY81GUK\MP900403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1426"/>
            <a:ext cx="3993220" cy="598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ehorkova\AppData\Local\Microsoft\Windows\Temporary Internet Files\Content.IE5\T6Z2LGA0\MP9004071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04664"/>
            <a:ext cx="453650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rehorkova\AppData\Local\Microsoft\Windows\Temporary Internet Files\Content.IE5\YHY81GUK\MP9001642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49" y="3778344"/>
            <a:ext cx="4309628" cy="282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35896" y="3285495"/>
            <a:ext cx="1656184" cy="658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Příroda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51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rehorkova\AppData\Local\Microsoft\Windows\Temporary Internet Files\Content.IE5\UA1IWI93\MP9004000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ehorkova\AppData\Local\Microsoft\Windows\Temporary Internet Files\Content.IE5\YHY81GUK\MP9003459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5" y="506430"/>
            <a:ext cx="1930825" cy="27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ehorkova\AppData\Local\Microsoft\Windows\Temporary Internet Files\Content.IE5\CHOASNDY\MP90034597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211" y="634686"/>
            <a:ext cx="4104456" cy="266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horkova\AppData\Local\Microsoft\Windows\Temporary Internet Files\Content.IE5\T6Z2LGA0\MP90034597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3681028"/>
            <a:ext cx="3965297" cy="261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ehorkova\AppData\Local\Microsoft\Windows\Temporary Internet Files\Content.IE5\YHY81GUK\MP90034596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3183"/>
            <a:ext cx="2114889" cy="324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ehorkova\AppData\Local\Microsoft\Windows\Temporary Internet Files\Content.IE5\UA1IWI93\MP90016424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548" y="3811363"/>
            <a:ext cx="1778304" cy="281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58303" y="5840924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Chrámy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246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ehorkova\AppData\Local\Microsoft\Windows\Temporary Internet Files\Content.IE5\CHOASNDY\MP900178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4205064" cy="279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rehorkova\AppData\Local\Microsoft\Windows\Temporary Internet Files\Content.IE5\T6Z2LGA0\MP90016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82" y="692696"/>
            <a:ext cx="4258428" cy="279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rehorkova\AppData\Local\Microsoft\Windows\Temporary Internet Files\Content.IE5\UA1IWI93\MP900401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956" y="3789040"/>
            <a:ext cx="4284554" cy="285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ehorkova\AppData\Local\Microsoft\Windows\Temporary Internet Files\Content.IE5\CHOASNDY\MP90016415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88" y="3879599"/>
            <a:ext cx="4210196" cy="276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5236" y="3056740"/>
            <a:ext cx="17281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Lidé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52047" y="3056740"/>
            <a:ext cx="1584176" cy="7593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Obydlí 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65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rehorkova\AppData\Local\Microsoft\Windows\Temporary Internet Files\Content.IE5\UA1IWI93\MP9001643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33" y="548680"/>
            <a:ext cx="4182621" cy="274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rehorkova\AppData\Local\Microsoft\Windows\Temporary Internet Files\Content.IE5\YHY81GUK\MP9003459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118" y="548680"/>
            <a:ext cx="4130208" cy="274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rehorkova\AppData\Local\Microsoft\Windows\Temporary Internet Files\Content.IE5\YHY81GUK\MP9001641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370" y="3714680"/>
            <a:ext cx="4103390" cy="269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rehorkova\AppData\Local\Microsoft\Windows\Temporary Internet Files\Content.IE5\UA1IWI93\MP90034596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32" y="3595819"/>
            <a:ext cx="4182621" cy="280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11760" y="3235779"/>
            <a:ext cx="316485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Domy - plavidla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35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rehorkova\AppData\Local\Microsoft\Windows\Temporary Internet Files\Content.IE5\T6Z2LGA0\MP900164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30" y="692696"/>
            <a:ext cx="3959306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ehorkova\AppData\Local\Microsoft\Windows\Temporary Internet Files\Content.IE5\UA1IWI93\MP900402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9269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ehorkova\AppData\Local\Microsoft\Windows\Temporary Internet Files\Content.IE5\UA1IWI93\MP9004012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11" y="3617955"/>
            <a:ext cx="3730225" cy="298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rehorkova\AppData\Local\Microsoft\Windows\Temporary Internet Files\Content.IE5\CHOASNDY\MP9004012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96196"/>
            <a:ext cx="3757424" cy="300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35896" y="3259729"/>
            <a:ext cx="1584176" cy="672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Města</a:t>
            </a:r>
          </a:p>
        </p:txBody>
      </p:sp>
    </p:spTree>
    <p:extLst>
      <p:ext uri="{BB962C8B-B14F-4D97-AF65-F5344CB8AC3E}">
        <p14:creationId xmlns:p14="http://schemas.microsoft.com/office/powerpoint/2010/main" val="201297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404664"/>
            <a:ext cx="8856984" cy="648072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rgbClr val="008000"/>
                </a:solidFill>
              </a:rPr>
              <a:t>Pracuj s učebnicí – doplň chybějící informace</a:t>
            </a:r>
            <a:endParaRPr lang="cs-CZ" sz="3000" b="1" dirty="0">
              <a:solidFill>
                <a:srgbClr val="008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980728"/>
            <a:ext cx="9036496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Čínu od okolního světa oddělují hory, poušť a moře. Její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historie trvá nepřetržitě ………..  let. Leží v povodí dvou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velkých řek …………….. a ……………….  . Ve …. století př.n.l.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vznikl jednotný stát. Čína dostala název podle vládnoucího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rodu - …………  . Vládcové užívali titul …………….  .  Dnes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zde leží stále Čína. Hlavní město - ………………….  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Základem obživy bylo a je …………………………..  . Pěstují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zde …………, …………., …………………..  .</a:t>
            </a:r>
          </a:p>
          <a:p>
            <a:pPr marL="0" indent="0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pic>
        <p:nvPicPr>
          <p:cNvPr id="2068" name="Picture 20" descr="C:\Users\rehorkova\AppData\Local\Microsoft\Windows\Temporary Internet Files\Content.IE5\CHOASNDY\MP900406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574" y="4781188"/>
            <a:ext cx="2700462" cy="180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rehorkova\AppData\Local\Microsoft\Windows\Temporary Internet Files\Content.IE5\CHOASNDY\MC9002808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655" y="4752516"/>
            <a:ext cx="1766441" cy="210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rehorkova\AppData\Local\Microsoft\Windows\Temporary Internet Files\Content.IE5\T6Z2LGA0\MP9004388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16" y="4685129"/>
            <a:ext cx="2984376" cy="199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69655" y="1268760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4 000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1730425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Žluté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1726946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Dlouhé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6717316" y="1726945"/>
            <a:ext cx="494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3.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8677" y="2674638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Čchin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60380" y="2674637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císař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3675" y="3105090"/>
            <a:ext cx="1277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Peking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52875" y="3468101"/>
            <a:ext cx="1930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zemědělství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833" y="392976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rýži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87239" y="3929765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sóju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6101" y="3929766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čajovník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7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404813"/>
            <a:ext cx="8605713" cy="57626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Co dala Čína světu</a:t>
            </a:r>
            <a:endParaRPr lang="cs-CZ" sz="3200" b="1" dirty="0">
              <a:solidFill>
                <a:srgbClr val="008000"/>
              </a:solidFill>
            </a:endParaRPr>
          </a:p>
        </p:txBody>
      </p:sp>
      <p:pic>
        <p:nvPicPr>
          <p:cNvPr id="9218" name="Picture 2" descr="C:\Users\rehorkova\AppData\Local\Microsoft\Windows\Temporary Internet Files\Content.IE5\CHOASNDY\MP900164296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4631" y="4801257"/>
            <a:ext cx="1382617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4819176"/>
            <a:ext cx="2088231" cy="77038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HEDVÁBÍ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  <a:hlinkClick r:id="rId4"/>
              </a:rPr>
              <a:t>Bourec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hlinkClick r:id="rId5"/>
              </a:rPr>
              <a:t>morušový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9219" name="Picture 3" descr="C:\Users\rehorkova\AppData\Local\Microsoft\Windows\Temporary Internet Files\Content.IE5\YHY81GUK\MP90017796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6672"/>
            <a:ext cx="1795264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52120" y="620688"/>
            <a:ext cx="1944216" cy="532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PORCELÁN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21" name="Picture 5" descr="C:\Users\rehorkova\AppData\Local\Microsoft\Windows\Temporary Internet Files\Content.IE5\9S3725G8\MC9004044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568" y="4962227"/>
            <a:ext cx="1879600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787304" y="5886193"/>
            <a:ext cx="11521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PAPÍR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23" name="Picture 7" descr="C:\Users\rehorkova\AppData\Local\Microsoft\Windows\Temporary Internet Files\Content.IE5\9S3725G8\MC9002804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4542"/>
            <a:ext cx="2387097" cy="223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63599" y="4164355"/>
            <a:ext cx="1364456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KNIHTISK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28" name="Picture 12" descr="C:\Users\rehorkova\AppData\Local\Microsoft\Windows\Temporary Internet Files\Content.IE5\O4PZIY3K\MC9001987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35" y="1218546"/>
            <a:ext cx="2462543" cy="19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10647" y="2834915"/>
            <a:ext cx="1440160" cy="532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KOMPAS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30" name="Picture 14" descr="C:\Users\rehorkova\AppData\Local\Microsoft\Windows\Temporary Internet Files\Content.IE5\50RHYVP1\MC90018740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24" y="3452088"/>
            <a:ext cx="1256229" cy="101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051720" y="3653247"/>
            <a:ext cx="1044127" cy="61028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PÍSMO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33" name="Picture 17" descr="C:\Users\rehorkova\AppData\Local\Microsoft\Windows\Temporary Internet Files\Content.IE5\O4PZIY3K\MM900283470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33" y="1433109"/>
            <a:ext cx="1143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4" name="Picture 18" descr="C:\Users\rehorkova\AppData\Local\Microsoft\Windows\Temporary Internet Files\Content.IE5\PSBFHVVI\MM900283570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833" y="1739156"/>
            <a:ext cx="10287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467665" y="1110947"/>
            <a:ext cx="1594470" cy="7121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STŘELNÝ PRACH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37" name="Picture 21" descr="C:\Users\rehorkova\AppData\Local\Microsoft\Windows\Temporary Internet Files\Content.IE5\50RHYVP1\MP90017499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665" y="2960792"/>
            <a:ext cx="1620168" cy="108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145538" y="3122965"/>
            <a:ext cx="1013164" cy="5400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BRÝLE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3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507288" cy="64807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008000"/>
                </a:solidFill>
              </a:rPr>
              <a:t>PÍSMO – čínské znaky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2"/>
          </a:xfrm>
        </p:spPr>
        <p:txBody>
          <a:bodyPr>
            <a:normAutofit/>
          </a:bodyPr>
          <a:lstStyle/>
          <a:p>
            <a:endParaRPr lang="cs-CZ" sz="2200" b="1" i="1" dirty="0" smtClean="0">
              <a:solidFill>
                <a:srgbClr val="002060"/>
              </a:solidFill>
            </a:endParaRPr>
          </a:p>
          <a:p>
            <a:r>
              <a:rPr lang="cs-CZ" sz="2200" b="1" i="1" dirty="0" smtClean="0">
                <a:solidFill>
                  <a:srgbClr val="002060"/>
                </a:solidFill>
              </a:rPr>
              <a:t>nejdéle </a:t>
            </a:r>
            <a:r>
              <a:rPr lang="cs-CZ" sz="2200" b="1" i="1" dirty="0">
                <a:solidFill>
                  <a:srgbClr val="002060"/>
                </a:solidFill>
              </a:rPr>
              <a:t>soustavně </a:t>
            </a:r>
            <a:r>
              <a:rPr lang="cs-CZ" sz="2200" b="1" i="1" dirty="0" smtClean="0">
                <a:solidFill>
                  <a:srgbClr val="002060"/>
                </a:solidFill>
              </a:rPr>
              <a:t>používané písmo</a:t>
            </a:r>
          </a:p>
          <a:p>
            <a:pPr marL="0" indent="0">
              <a:buNone/>
            </a:pPr>
            <a:r>
              <a:rPr lang="cs-CZ" sz="2200" b="1" i="1" dirty="0" smtClean="0">
                <a:solidFill>
                  <a:srgbClr val="002060"/>
                </a:solidFill>
              </a:rPr>
              <a:t>  </a:t>
            </a:r>
            <a:r>
              <a:rPr lang="cs-CZ" sz="2200" b="1" i="1" dirty="0">
                <a:solidFill>
                  <a:srgbClr val="002060"/>
                </a:solidFill>
              </a:rPr>
              <a:t>na </a:t>
            </a:r>
            <a:r>
              <a:rPr lang="cs-CZ" sz="2200" b="1" i="1" dirty="0" smtClean="0">
                <a:solidFill>
                  <a:srgbClr val="002060"/>
                </a:solidFill>
              </a:rPr>
              <a:t>světě</a:t>
            </a:r>
          </a:p>
          <a:p>
            <a:r>
              <a:rPr lang="cs-CZ" sz="2200" b="1" i="1" dirty="0" smtClean="0">
                <a:solidFill>
                  <a:srgbClr val="002060"/>
                </a:solidFill>
              </a:rPr>
              <a:t>největší čínské slovníky obsahují 80 000</a:t>
            </a:r>
          </a:p>
          <a:p>
            <a:pPr marL="0" indent="0">
              <a:buNone/>
            </a:pPr>
            <a:r>
              <a:rPr lang="cs-CZ" sz="2200" b="1" i="1" dirty="0">
                <a:solidFill>
                  <a:srgbClr val="002060"/>
                </a:solidFill>
              </a:rPr>
              <a:t> </a:t>
            </a:r>
            <a:r>
              <a:rPr lang="cs-CZ" sz="2200" b="1" i="1" dirty="0" smtClean="0">
                <a:solidFill>
                  <a:srgbClr val="002060"/>
                </a:solidFill>
              </a:rPr>
              <a:t> znaků; v běžné řeči se používá 3-5 000 znaků</a:t>
            </a:r>
          </a:p>
          <a:p>
            <a:r>
              <a:rPr lang="cs-CZ" sz="2200" b="1" i="1" dirty="0" smtClean="0">
                <a:solidFill>
                  <a:srgbClr val="002060"/>
                </a:solidFill>
              </a:rPr>
              <a:t>je brzdou gramotnosti – složité</a:t>
            </a:r>
          </a:p>
          <a:p>
            <a:r>
              <a:rPr lang="cs-CZ" sz="2200" b="1" i="1" dirty="0" smtClean="0">
                <a:solidFill>
                  <a:srgbClr val="002060"/>
                </a:solidFill>
              </a:rPr>
              <a:t>dříve znaky do sloupců shora dolů, zprava</a:t>
            </a:r>
          </a:p>
          <a:p>
            <a:pPr marL="0" indent="0">
              <a:buNone/>
            </a:pPr>
            <a:r>
              <a:rPr lang="cs-CZ" sz="2200" b="1" i="1" dirty="0">
                <a:solidFill>
                  <a:srgbClr val="002060"/>
                </a:solidFill>
              </a:rPr>
              <a:t> </a:t>
            </a:r>
            <a:r>
              <a:rPr lang="cs-CZ" sz="2200" b="1" i="1" dirty="0" smtClean="0">
                <a:solidFill>
                  <a:srgbClr val="002060"/>
                </a:solidFill>
              </a:rPr>
              <a:t> doleva; dnes do řádků zprava doleva</a:t>
            </a:r>
          </a:p>
          <a:p>
            <a:r>
              <a:rPr lang="cs-CZ" sz="2200" b="1" i="1" dirty="0" smtClean="0">
                <a:solidFill>
                  <a:srgbClr val="002060"/>
                </a:solidFill>
              </a:rPr>
              <a:t>bez ohledu na složitost znaku se celý </a:t>
            </a:r>
            <a:r>
              <a:rPr lang="cs-CZ" sz="2200" b="1" i="1" dirty="0" smtClean="0">
                <a:solidFill>
                  <a:srgbClr val="002060"/>
                </a:solidFill>
                <a:hlinkClick r:id="rId2"/>
              </a:rPr>
              <a:t>znak</a:t>
            </a:r>
            <a:r>
              <a:rPr lang="cs-CZ" sz="2200" b="1" i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200" b="1" i="1" dirty="0">
                <a:solidFill>
                  <a:srgbClr val="002060"/>
                </a:solidFill>
              </a:rPr>
              <a:t> </a:t>
            </a:r>
            <a:r>
              <a:rPr lang="cs-CZ" sz="2200" b="1" i="1" dirty="0" smtClean="0">
                <a:solidFill>
                  <a:srgbClr val="002060"/>
                </a:solidFill>
              </a:rPr>
              <a:t> musí vejít vždy do stejně velkého čtverce</a:t>
            </a:r>
          </a:p>
          <a:p>
            <a:pPr marL="0" indent="0">
              <a:buNone/>
            </a:pPr>
            <a:r>
              <a:rPr lang="cs-CZ" sz="2200" b="1" i="1" dirty="0" smtClean="0">
                <a:solidFill>
                  <a:srgbClr val="002060"/>
                </a:solidFill>
              </a:rPr>
              <a:t>  </a:t>
            </a:r>
          </a:p>
        </p:txBody>
      </p:sp>
      <p:pic>
        <p:nvPicPr>
          <p:cNvPr id="4" name="Picture 2" descr="Soubor:Liang's calligraph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2200" y="548680"/>
            <a:ext cx="2414016" cy="43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Made-in-Chin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456" y="5085184"/>
            <a:ext cx="2411760" cy="89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31061" y="6093296"/>
            <a:ext cx="2227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„Vyrobeno v Číně</a:t>
            </a:r>
            <a:r>
              <a:rPr lang="cs-CZ" b="1" dirty="0" smtClean="0"/>
              <a:t>“</a:t>
            </a:r>
            <a:endParaRPr lang="cs-CZ" dirty="0"/>
          </a:p>
        </p:txBody>
      </p:sp>
      <p:pic>
        <p:nvPicPr>
          <p:cNvPr id="11267" name="Picture 3" descr="C:\Users\rehorkova\AppData\Local\Microsoft\Windows\Temporary Internet Files\Content.IE5\50RHYVP1\MC9001873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10530"/>
            <a:ext cx="1296144" cy="126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rehorkova\AppData\Local\Microsoft\Windows\Temporary Internet Files\Content.IE5\9S3725G8\MC9001874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87784"/>
            <a:ext cx="1080120" cy="127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rehorkova\AppData\Local\Microsoft\Windows\Temporary Internet Files\Content.IE5\O4PZIY3K\MC9001873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259838"/>
            <a:ext cx="977947" cy="135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74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07288" cy="57606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Velká čínská zeď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8863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Users\rehorkova\AppData\Local\Microsoft\Windows\Temporary Internet Files\Content.IE5\PSBFHVVI\MP9004276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8208912" cy="562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6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6192688"/>
          </a:xfrm>
        </p:spPr>
        <p:txBody>
          <a:bodyPr>
            <a:normAutofit lnSpcReduction="10000"/>
          </a:bodyPr>
          <a:lstStyle/>
          <a:p>
            <a:endParaRPr lang="cs-CZ" sz="2200" b="1" dirty="0" smtClean="0">
              <a:solidFill>
                <a:srgbClr val="002060"/>
              </a:solidFill>
            </a:endParaRPr>
          </a:p>
          <a:p>
            <a:r>
              <a:rPr lang="cs-CZ" sz="2200" b="1" dirty="0" smtClean="0">
                <a:solidFill>
                  <a:srgbClr val="002060"/>
                </a:solidFill>
              </a:rPr>
              <a:t>Velká čínská zeď </a:t>
            </a:r>
            <a:r>
              <a:rPr lang="cs-CZ" sz="2200" b="1" dirty="0" smtClean="0">
                <a:solidFill>
                  <a:srgbClr val="002060"/>
                </a:solidFill>
                <a:hlinkClick r:id="rId2"/>
              </a:rPr>
              <a:t>(</a:t>
            </a:r>
            <a:r>
              <a:rPr lang="cs-CZ" sz="2200" b="1" dirty="0">
                <a:solidFill>
                  <a:srgbClr val="002060"/>
                </a:solidFill>
                <a:hlinkClick r:id="rId2"/>
              </a:rPr>
              <a:t>„Dlouhá zeď“) 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r>
              <a:rPr lang="cs-CZ" sz="2200" b="1" dirty="0" smtClean="0">
                <a:solidFill>
                  <a:srgbClr val="002060"/>
                </a:solidFill>
              </a:rPr>
              <a:t>Číňané říkají </a:t>
            </a:r>
            <a:r>
              <a:rPr lang="cs-CZ" sz="2200" b="1" dirty="0">
                <a:solidFill>
                  <a:srgbClr val="002060"/>
                </a:solidFill>
              </a:rPr>
              <a:t>„Nekonečně dlouhá </a:t>
            </a:r>
            <a:r>
              <a:rPr lang="cs-CZ" sz="2200" b="1" dirty="0" smtClean="0">
                <a:solidFill>
                  <a:srgbClr val="002060"/>
                </a:solidFill>
              </a:rPr>
              <a:t>zeď“</a:t>
            </a:r>
          </a:p>
          <a:p>
            <a:r>
              <a:rPr lang="cs-CZ" sz="2200" b="1" dirty="0">
                <a:solidFill>
                  <a:srgbClr val="002060"/>
                </a:solidFill>
              </a:rPr>
              <a:t>starý systém opevnění táhnoucí se napříč severní </a:t>
            </a:r>
            <a:r>
              <a:rPr lang="cs-CZ" sz="2200" b="1" dirty="0" smtClean="0">
                <a:solidFill>
                  <a:srgbClr val="002060"/>
                </a:solidFill>
              </a:rPr>
              <a:t>Čínou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dnešní </a:t>
            </a:r>
            <a:r>
              <a:rPr lang="cs-CZ" sz="2000" b="1" dirty="0">
                <a:solidFill>
                  <a:srgbClr val="002060"/>
                </a:solidFill>
              </a:rPr>
              <a:t>podoba </a:t>
            </a:r>
            <a:r>
              <a:rPr lang="cs-CZ" sz="2000" b="1" dirty="0" smtClean="0">
                <a:solidFill>
                  <a:srgbClr val="002060"/>
                </a:solidFill>
              </a:rPr>
              <a:t>zdi vybudována </a:t>
            </a:r>
            <a:r>
              <a:rPr lang="cs-CZ" sz="2000" b="1" dirty="0">
                <a:solidFill>
                  <a:srgbClr val="002060"/>
                </a:solidFill>
              </a:rPr>
              <a:t>za dynastie </a:t>
            </a:r>
            <a:r>
              <a:rPr lang="cs-CZ" sz="2000" b="1" dirty="0" smtClean="0">
                <a:solidFill>
                  <a:srgbClr val="002060"/>
                </a:solidFill>
              </a:rPr>
              <a:t>Ming 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  (konec 14.- poč.17.stol.)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ochrana před nájezdy Mongolů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dlouhá asi 6 000 km (s odbočkami 8 859 km)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vysoká 4,5 – 11 m; šířka u základu</a:t>
            </a:r>
          </a:p>
          <a:p>
            <a:pPr marL="0" indent="0">
              <a:buNone/>
            </a:pP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  asi 7,5 m, nahoře asi 4,5 m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hliněné jádro obezděno</a:t>
            </a:r>
          </a:p>
          <a:p>
            <a:r>
              <a:rPr lang="cs-CZ" sz="2200" b="1" dirty="0">
                <a:solidFill>
                  <a:srgbClr val="002060"/>
                </a:solidFill>
              </a:rPr>
              <a:t>asi 25 000 strážních věží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uvnitř spojovací chodby a </a:t>
            </a:r>
          </a:p>
          <a:p>
            <a:pPr marL="0" indent="0">
              <a:buNone/>
            </a:pP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 </a:t>
            </a:r>
            <a:r>
              <a:rPr lang="cs-CZ" sz="2200" b="1" dirty="0">
                <a:solidFill>
                  <a:srgbClr val="002060"/>
                </a:solidFill>
              </a:rPr>
              <a:t> skladovací prostory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r>
              <a:rPr lang="cs-CZ" sz="2200" b="1" dirty="0" smtClean="0">
                <a:solidFill>
                  <a:srgbClr val="002060"/>
                </a:solidFill>
              </a:rPr>
              <a:t>jediná stavba viditelná z </a:t>
            </a:r>
            <a:r>
              <a:rPr lang="cs-CZ" sz="2200" b="1" dirty="0" smtClean="0">
                <a:solidFill>
                  <a:srgbClr val="002060"/>
                </a:solidFill>
                <a:hlinkClick r:id="rId3"/>
              </a:rPr>
              <a:t>vesmíru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rgbClr val="002060"/>
                </a:solidFill>
              </a:rPr>
              <a:t>  </a:t>
            </a:r>
          </a:p>
          <a:p>
            <a:endParaRPr lang="cs-CZ" sz="2000" dirty="0" smtClean="0"/>
          </a:p>
          <a:p>
            <a:pPr marL="0" indent="0">
              <a:buNone/>
            </a:pPr>
            <a:endParaRPr lang="cs-CZ" sz="2200" b="1" dirty="0">
              <a:solidFill>
                <a:srgbClr val="002060"/>
              </a:solidFill>
            </a:endParaRPr>
          </a:p>
          <a:p>
            <a:endParaRPr lang="cs-CZ" dirty="0" smtClean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53036"/>
            <a:ext cx="3967336" cy="2975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30850" y="3789040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hlinkClick r:id="rId5"/>
              </a:rPr>
              <a:t>Strážní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  <a:hlinkClick r:id="rId5"/>
              </a:rPr>
              <a:t>věž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3317" name="Picture 5" descr="C:\Users\rehorkova\AppData\Local\Microsoft\Windows\Temporary Internet Files\Content.IE5\O4PZIY3K\MP9004037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650" y="2132856"/>
            <a:ext cx="1599742" cy="239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rehorkova\AppData\Local\Microsoft\Windows\Temporary Internet Files\Content.IE5\PSBFHVVI\MP9004014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380" y="188640"/>
            <a:ext cx="2160044" cy="1439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52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rehorkova\AppData\Local\Microsoft\Windows\Temporary Internet Files\Content.IE5\9S3725G8\MP9004038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49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82296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8000"/>
                </a:solidFill>
              </a:rPr>
              <a:t>HEDVÁBNÁ CESTA 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= obchodní cesta mezi Čínou, Blízkým Východem a Evropou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asi 8 000 km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nejčastěji vyváženo </a:t>
            </a:r>
            <a:r>
              <a:rPr lang="cs-CZ" sz="2200" b="1" dirty="0" smtClean="0">
                <a:solidFill>
                  <a:srgbClr val="008000"/>
                </a:solidFill>
              </a:rPr>
              <a:t>hedvábí</a:t>
            </a:r>
            <a:r>
              <a:rPr lang="cs-CZ" sz="2200" b="1" dirty="0" smtClean="0">
                <a:solidFill>
                  <a:srgbClr val="002060"/>
                </a:solidFill>
              </a:rPr>
              <a:t> –  název </a:t>
            </a:r>
            <a:r>
              <a:rPr lang="cs-CZ" sz="2200" b="1" dirty="0" smtClean="0">
                <a:solidFill>
                  <a:srgbClr val="002060"/>
                </a:solidFill>
                <a:hlinkClick r:id="rId2"/>
              </a:rPr>
              <a:t>stezky</a:t>
            </a:r>
            <a:endParaRPr lang="cs-CZ" sz="2200" b="1" dirty="0" smtClean="0">
              <a:solidFill>
                <a:srgbClr val="002060"/>
              </a:solidFill>
            </a:endParaRPr>
          </a:p>
          <a:p>
            <a:endParaRPr lang="cs-CZ" sz="22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200" b="1" dirty="0" smtClean="0">
              <a:solidFill>
                <a:srgbClr val="008000"/>
              </a:solidFill>
            </a:endParaRPr>
          </a:p>
          <a:p>
            <a:pPr marL="0" indent="0">
              <a:buNone/>
            </a:pPr>
            <a:endParaRPr lang="cs-CZ" sz="2200" b="1" dirty="0">
              <a:solidFill>
                <a:srgbClr val="008000"/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rgbClr val="008000"/>
                </a:solidFill>
              </a:rPr>
              <a:t>TERAKOTOVÁ ARMÁDA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mauzoleum (</a:t>
            </a:r>
            <a:r>
              <a:rPr lang="cs-CZ" sz="2200" b="1" dirty="0" smtClean="0">
                <a:solidFill>
                  <a:srgbClr val="002060"/>
                </a:solidFill>
                <a:hlinkClick r:id="rId3"/>
              </a:rPr>
              <a:t>hrobka</a:t>
            </a:r>
            <a:r>
              <a:rPr lang="cs-CZ" sz="2200" b="1" dirty="0" smtClean="0">
                <a:solidFill>
                  <a:srgbClr val="002060"/>
                </a:solidFill>
              </a:rPr>
              <a:t>) císaře </a:t>
            </a:r>
            <a:r>
              <a:rPr lang="cs-CZ" sz="2200" b="1" dirty="0" err="1" smtClean="0">
                <a:solidFill>
                  <a:srgbClr val="002060"/>
                </a:solidFill>
              </a:rPr>
              <a:t>Čchina</a:t>
            </a:r>
            <a:r>
              <a:rPr lang="cs-CZ" sz="2200" b="1" dirty="0" smtClean="0">
                <a:solidFill>
                  <a:srgbClr val="002060"/>
                </a:solidFill>
              </a:rPr>
              <a:t> (plocha 46 čtver.km)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objevena v roce 1974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vnitřek hrobky představuje miniaturní podobu říše s horami</a:t>
            </a:r>
          </a:p>
          <a:p>
            <a:pPr marL="0" indent="0">
              <a:buNone/>
            </a:pP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 a řekami, strop znázorňuje nebe</a:t>
            </a:r>
          </a:p>
          <a:p>
            <a:r>
              <a:rPr lang="cs-CZ" sz="2200" b="1" dirty="0" smtClean="0">
                <a:solidFill>
                  <a:srgbClr val="002060"/>
                </a:solidFill>
              </a:rPr>
              <a:t>císařovo tělo střežila armáda -  asi 8 000 </a:t>
            </a:r>
            <a:r>
              <a:rPr lang="cs-CZ" sz="2200" b="1" dirty="0" smtClean="0">
                <a:solidFill>
                  <a:srgbClr val="002060"/>
                </a:solidFill>
                <a:hlinkClick r:id="rId4"/>
              </a:rPr>
              <a:t>soch</a:t>
            </a:r>
            <a:r>
              <a:rPr lang="cs-CZ" sz="2200" b="1" dirty="0" smtClean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  <a:hlinkClick r:id="rId5"/>
              </a:rPr>
              <a:t>vojáků</a:t>
            </a:r>
            <a:r>
              <a:rPr lang="cs-CZ" sz="2200" b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  z vypálené hlíny (každý voják jiný obličej)</a:t>
            </a:r>
          </a:p>
          <a:p>
            <a:endParaRPr lang="cs-CZ" sz="2200" b="1" dirty="0">
              <a:solidFill>
                <a:srgbClr val="002060"/>
              </a:solidFill>
            </a:endParaRPr>
          </a:p>
        </p:txBody>
      </p:sp>
      <p:pic>
        <p:nvPicPr>
          <p:cNvPr id="15363" name="Picture 3" descr="C:\Users\rehorkova\AppData\Local\Microsoft\Windows\Temporary Internet Files\Content.IE5\O4PZIY3K\MP9004037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208" y="1987010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13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Xian museu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36512"/>
            <a:ext cx="7992888" cy="583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182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533400"/>
            <a:ext cx="8050088" cy="519113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  Použité zdroje</a:t>
            </a:r>
            <a:r>
              <a:rPr lang="cs-CZ" sz="1800" b="1" dirty="0">
                <a:solidFill>
                  <a:schemeClr val="tx1"/>
                </a:solidFill>
              </a:rPr>
              <a:t/>
            </a:r>
            <a:br>
              <a:rPr lang="cs-CZ" sz="1800" b="1" dirty="0">
                <a:solidFill>
                  <a:schemeClr val="tx1"/>
                </a:solidFill>
              </a:rPr>
            </a:b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19607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Obrázky z kolekce Klipart.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395536" y="1257727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NEUVEDEN..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http://cs.wikipedia.org/wiki/Soubor:Liang%27s_calligraphy.jpg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1719392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TOPIKA26.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http://cs.wikipedia.org/wiki/Soubor:Made-in-China.jpg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2181057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BARSOV. </a:t>
            </a:r>
            <a:r>
              <a:rPr lang="cs-CZ" sz="1200" i="1" dirty="0"/>
              <a:t>Wikipedia.cz</a:t>
            </a:r>
            <a:r>
              <a:rPr lang="cs-CZ" sz="1200" dirty="0"/>
              <a:t> [online]. [cit. 19.1.2013]. Dostupný na WWW: http://cs.wikipedia.org/wiki/Soubor:Ze%C4%8F2005.jpg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2642722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SAMXLI. </a:t>
            </a:r>
            <a:r>
              <a:rPr lang="cs-CZ" sz="1200" i="1" dirty="0"/>
              <a:t>Wikipedia.cz</a:t>
            </a:r>
            <a:r>
              <a:rPr lang="cs-CZ" sz="1200" dirty="0"/>
              <a:t> [online]. [cit. 19.1.2013]. Dostupný na WWW: http://cs.wikipedia.org/wiki/Soubor:GreatWall_2004_Summer_4.jpg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5536" y="3104387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CHEN, Robin. </a:t>
            </a:r>
            <a:r>
              <a:rPr lang="cs-CZ" sz="1200" i="1" dirty="0"/>
              <a:t>Wikipedia.cz.</a:t>
            </a:r>
            <a:r>
              <a:rPr lang="cs-CZ" sz="1200" dirty="0"/>
              <a:t> [online]. [cit. 19.1.2013]. Dostupný na WWW: http://cs.wikipedia.org/wiki/Soubor:Xian_museum.jpg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3566052"/>
            <a:ext cx="85689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http://www.youtube.com/watch?v=fw8KVcFR3Rg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3935384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MANDELOVÁ, Helena a kol. </a:t>
            </a:r>
            <a:r>
              <a:rPr lang="cs-CZ" sz="1200" i="1" dirty="0"/>
              <a:t>Pravěk a starověk. Dějepisné atlasy pro ZŠ a víceletá gymnázia</a:t>
            </a:r>
            <a:r>
              <a:rPr lang="cs-CZ" sz="1200" dirty="0"/>
              <a:t>. Praha: Kartografie, 2003, ISBN 80-7011-372-3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6" y="4397049"/>
            <a:ext cx="84249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SOCHROVÁ, Marie. </a:t>
            </a:r>
            <a:r>
              <a:rPr lang="cs-CZ" sz="1200" i="1" dirty="0"/>
              <a:t>Dějepis I. v kostce.</a:t>
            </a:r>
            <a:r>
              <a:rPr lang="cs-CZ" sz="1200" dirty="0"/>
              <a:t>. Havlíčkův Brod: Fragment, 1999, ISBN 80-7200-336-4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95536" y="4674048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BEDNAŘÍKOVÁ, Jarmila; KYSUČAN, Lubor; FEJFUŠOVÁ, Marie. </a:t>
            </a:r>
            <a:r>
              <a:rPr lang="cs-CZ" sz="1200" i="1" dirty="0"/>
              <a:t>Dějepis. Pravěk a starověk - učebnice pro    6.ročník ZŠ</a:t>
            </a:r>
            <a:r>
              <a:rPr lang="cs-CZ" sz="1200" dirty="0"/>
              <a:t>. Brn o: Nová škola, s.r.o., 2007, ISBN 80-7289-082-4</a:t>
            </a:r>
          </a:p>
        </p:txBody>
      </p:sp>
    </p:spTree>
    <p:extLst>
      <p:ext uri="{BB962C8B-B14F-4D97-AF65-F5344CB8AC3E}">
        <p14:creationId xmlns:p14="http://schemas.microsoft.com/office/powerpoint/2010/main" val="395891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275</TotalTime>
  <Words>617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Přehlednost</vt:lpstr>
      <vt:lpstr>Prezentace aplikace PowerPoint</vt:lpstr>
      <vt:lpstr> STAROVĚKÁ ČÍNA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Pracuj s učebnicí – doplň chybějící informace</vt:lpstr>
      <vt:lpstr>Co dala Čína světu</vt:lpstr>
      <vt:lpstr>PÍSMO – čínské znaky</vt:lpstr>
      <vt:lpstr>Velká čínská zeď</vt:lpstr>
      <vt:lpstr>Prezentace aplikace PowerPoint</vt:lpstr>
      <vt:lpstr>Prezentace aplikace PowerPoint</vt:lpstr>
      <vt:lpstr>Prezentace aplikace PowerPoint</vt:lpstr>
      <vt:lpstr>Prezentace aplikace PowerPoint</vt:lpstr>
      <vt:lpstr>  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ČÍNA</dc:title>
  <dc:creator>Jindřiška Řehořková</dc:creator>
  <cp:lastModifiedBy>Jindřiška Řehořková</cp:lastModifiedBy>
  <cp:revision>42</cp:revision>
  <dcterms:created xsi:type="dcterms:W3CDTF">2012-11-26T17:50:10Z</dcterms:created>
  <dcterms:modified xsi:type="dcterms:W3CDTF">2013-01-30T04:26:39Z</dcterms:modified>
</cp:coreProperties>
</file>