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6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CC0066"/>
    <a:srgbClr val="FF0066"/>
    <a:srgbClr val="66FFFF"/>
    <a:srgbClr val="99CCFF"/>
    <a:srgbClr val="FF99CC"/>
    <a:srgbClr val="CC66FF"/>
    <a:srgbClr val="FF9933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8E2F7-D196-4B62-AB07-B8409C1F571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8C92B-C655-42CC-A7EF-5DDBA00D88E3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8E2F7-D196-4B62-AB07-B8409C1F571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8C92B-C655-42CC-A7EF-5DDBA00D8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8E2F7-D196-4B62-AB07-B8409C1F571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8C92B-C655-42CC-A7EF-5DDBA00D88E3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8E2F7-D196-4B62-AB07-B8409C1F571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8C92B-C655-42CC-A7EF-5DDBA00D8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8E2F7-D196-4B62-AB07-B8409C1F571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8C92B-C655-42CC-A7EF-5DDBA00D88E3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8E2F7-D196-4B62-AB07-B8409C1F571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8C92B-C655-42CC-A7EF-5DDBA00D8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8E2F7-D196-4B62-AB07-B8409C1F571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8C92B-C655-42CC-A7EF-5DDBA00D8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8E2F7-D196-4B62-AB07-B8409C1F571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8C92B-C655-42CC-A7EF-5DDBA00D88E3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8E2F7-D196-4B62-AB07-B8409C1F571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8C92B-C655-42CC-A7EF-5DDBA00D8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8E2F7-D196-4B62-AB07-B8409C1F571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8C92B-C655-42CC-A7EF-5DDBA00D8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8E2F7-D196-4B62-AB07-B8409C1F571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8C92B-C655-42CC-A7EF-5DDBA00D8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E368E2F7-D196-4B62-AB07-B8409C1F571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64B8C92B-C655-42CC-A7EF-5DDBA00D88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9.wmf"/><Relationship Id="rId2" Type="http://schemas.openxmlformats.org/officeDocument/2006/relationships/hyperlink" Target="//upload.wikimedia.org/wikipedia/commons/7/7d/Ur_chario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6/62/Ugarit_pismo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hyperlink" Target="//upload.wikimedia.org/wikipedia/commons/c/c9/Tuts_Tomb_Opened.JPG" TargetMode="Externa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//upload.wikimedia.org/wikipedia/commons/8/88/Budapest_Zsinagoga.pn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0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2/24/Phoenician_alphabet.svg" TargetMode="Externa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13" Type="http://schemas.openxmlformats.org/officeDocument/2006/relationships/image" Target="../media/image34.wmf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12" Type="http://schemas.openxmlformats.org/officeDocument/2006/relationships/image" Target="../media/image33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gif"/><Relationship Id="rId11" Type="http://schemas.openxmlformats.org/officeDocument/2006/relationships/image" Target="../media/image32.wmf"/><Relationship Id="rId5" Type="http://schemas.openxmlformats.org/officeDocument/2006/relationships/image" Target="../media/image27.gif"/><Relationship Id="rId10" Type="http://schemas.openxmlformats.org/officeDocument/2006/relationships/image" Target="../media/image31.jpeg"/><Relationship Id="rId4" Type="http://schemas.openxmlformats.org/officeDocument/2006/relationships/image" Target="../media/image26.jpeg"/><Relationship Id="rId9" Type="http://schemas.openxmlformats.org/officeDocument/2006/relationships/image" Target="../media/image18.wmf"/><Relationship Id="rId14" Type="http://schemas.openxmlformats.org/officeDocument/2006/relationships/image" Target="../media/image3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6.jpeg"/><Relationship Id="rId7" Type="http://schemas.openxmlformats.org/officeDocument/2006/relationships/image" Target="../media/image29.wmf"/><Relationship Id="rId2" Type="http://schemas.openxmlformats.org/officeDocument/2006/relationships/hyperlink" Target="//upload.wikimedia.org/wikipedia/commons/7/7d/Ur_chariot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wmf"/><Relationship Id="rId5" Type="http://schemas.openxmlformats.org/officeDocument/2006/relationships/image" Target="../media/image15.wmf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126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3486221"/>
              </p:ext>
            </p:extLst>
          </p:nvPr>
        </p:nvGraphicFramePr>
        <p:xfrm>
          <a:off x="467544" y="980730"/>
          <a:ext cx="8352928" cy="40078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34689"/>
                <a:gridCol w="6318239"/>
              </a:tblGrid>
              <a:tr h="41382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13821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 Jindřiška</a:t>
                      </a:r>
                      <a:r>
                        <a:rPr lang="cs-CZ" baseline="0" dirty="0" smtClean="0"/>
                        <a:t> Řehořková</a:t>
                      </a:r>
                      <a:endParaRPr lang="cs-CZ" dirty="0"/>
                    </a:p>
                  </a:txBody>
                  <a:tcPr anchor="ctr"/>
                </a:tc>
              </a:tr>
              <a:tr h="413821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rebuchet MS"/>
                        </a:rPr>
                        <a:t> VY_32_Inovace_7.3.10  Co daly staroorientální státy světu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rebuchet MS"/>
                      </a:endParaRPr>
                    </a:p>
                  </a:txBody>
                  <a:tcPr marL="9525" marR="9525" marT="9525" marB="0" anchor="ctr"/>
                </a:tc>
              </a:tr>
              <a:tr h="413821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Staroorientální státy a starověké Řecko</a:t>
                      </a:r>
                      <a:endParaRPr lang="cs-CZ" dirty="0"/>
                    </a:p>
                  </a:txBody>
                  <a:tcPr anchor="ctr"/>
                </a:tc>
              </a:tr>
              <a:tr h="413821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938725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dirty="0" smtClean="0"/>
                    </a:p>
                    <a:p>
                      <a:pPr algn="l"/>
                      <a:r>
                        <a:rPr lang="cs-CZ" dirty="0" smtClean="0"/>
                        <a:t>Prezentace seznamuje žáky s odkazem staroorientálních států. Může posloužit pro shrnutí probrané látky, jakož i pro její zopakování. Obsahuje animace a využívá se při</a:t>
                      </a:r>
                      <a:r>
                        <a:rPr lang="cs-CZ" baseline="0" dirty="0" smtClean="0"/>
                        <a:t> práci s dataprojektorem nebo v počítačové pracovně.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21031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55890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0066"/>
                </a:solidFill>
              </a:rPr>
              <a:t/>
            </a:r>
            <a:br>
              <a:rPr lang="cs-CZ" sz="6600" b="1" dirty="0" smtClean="0">
                <a:solidFill>
                  <a:srgbClr val="FF0066"/>
                </a:solidFill>
              </a:rPr>
            </a:br>
            <a:r>
              <a:rPr lang="cs-CZ" sz="6600" b="1" dirty="0" smtClean="0">
                <a:solidFill>
                  <a:srgbClr val="FF0066"/>
                </a:solidFill>
              </a:rPr>
              <a:t>CO DALY </a:t>
            </a:r>
            <a:br>
              <a:rPr lang="cs-CZ" sz="6600" b="1" dirty="0" smtClean="0">
                <a:solidFill>
                  <a:srgbClr val="FF0066"/>
                </a:solidFill>
              </a:rPr>
            </a:br>
            <a:r>
              <a:rPr lang="cs-CZ" sz="6600" b="1" dirty="0" smtClean="0">
                <a:solidFill>
                  <a:srgbClr val="FF0066"/>
                </a:solidFill>
              </a:rPr>
              <a:t>STAROORIENTÁLNÍ</a:t>
            </a:r>
            <a:br>
              <a:rPr lang="cs-CZ" sz="6600" b="1" dirty="0" smtClean="0">
                <a:solidFill>
                  <a:srgbClr val="FF0066"/>
                </a:solidFill>
              </a:rPr>
            </a:br>
            <a:r>
              <a:rPr lang="cs-CZ" sz="6600" b="1" dirty="0" smtClean="0">
                <a:solidFill>
                  <a:srgbClr val="FF0066"/>
                </a:solidFill>
              </a:rPr>
              <a:t>STÁTY SVĚTU</a:t>
            </a:r>
            <a:r>
              <a:rPr lang="cs-CZ" sz="6600" b="1" dirty="0" smtClean="0">
                <a:solidFill>
                  <a:srgbClr val="CC0066"/>
                </a:solidFill>
              </a:rPr>
              <a:t/>
            </a:r>
            <a:br>
              <a:rPr lang="cs-CZ" sz="6600" b="1" dirty="0" smtClean="0">
                <a:solidFill>
                  <a:srgbClr val="CC0066"/>
                </a:solidFill>
              </a:rPr>
            </a:br>
            <a:r>
              <a:rPr lang="cs-CZ" sz="6600" b="1" dirty="0">
                <a:solidFill>
                  <a:srgbClr val="CC0066"/>
                </a:solidFill>
              </a:rPr>
              <a:t/>
            </a:r>
            <a:br>
              <a:rPr lang="cs-CZ" sz="6600" b="1" dirty="0">
                <a:solidFill>
                  <a:srgbClr val="CC0066"/>
                </a:solidFill>
              </a:rPr>
            </a:br>
            <a:r>
              <a:rPr lang="cs-CZ" sz="6600" b="1" dirty="0" smtClean="0">
                <a:solidFill>
                  <a:srgbClr val="CC0066"/>
                </a:solidFill>
              </a:rPr>
              <a:t/>
            </a:r>
            <a:br>
              <a:rPr lang="cs-CZ" sz="6600" b="1" dirty="0" smtClean="0">
                <a:solidFill>
                  <a:srgbClr val="CC0066"/>
                </a:solidFill>
              </a:rPr>
            </a:br>
            <a:endParaRPr lang="cs-CZ" sz="6000" b="1" dirty="0">
              <a:solidFill>
                <a:srgbClr val="CC0066"/>
              </a:solidFill>
            </a:endParaRPr>
          </a:p>
        </p:txBody>
      </p:sp>
      <p:pic>
        <p:nvPicPr>
          <p:cNvPr id="1034" name="Picture 10" descr="C:\Users\rehorkova\AppData\Local\Microsoft\Windows\Temporary Internet Files\Content.IE5\O4PZIY3K\MC90043441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11058"/>
            <a:ext cx="2777728" cy="31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5986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C0066"/>
                </a:solidFill>
              </a:rPr>
              <a:t>STAROORIENTÁLNÍ  STÁTY</a:t>
            </a:r>
            <a:endParaRPr lang="cs-CZ" b="1" dirty="0">
              <a:solidFill>
                <a:srgbClr val="CC0066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2802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800" b="1" i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2075" y="1484784"/>
            <a:ext cx="408797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dirty="0">
                <a:solidFill>
                  <a:schemeClr val="accent2">
                    <a:lumMod val="75000"/>
                  </a:schemeClr>
                </a:solidFill>
              </a:rPr>
              <a:t>Mezopotámie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3532202"/>
            <a:ext cx="189667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dirty="0">
                <a:solidFill>
                  <a:schemeClr val="accent6">
                    <a:lumMod val="75000"/>
                  </a:schemeClr>
                </a:solidFill>
              </a:rPr>
              <a:t>Egypt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35982" y="5157192"/>
            <a:ext cx="162416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dirty="0">
                <a:solidFill>
                  <a:srgbClr val="006600"/>
                </a:solidFill>
              </a:rPr>
              <a:t>Indie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96400" y="1819585"/>
            <a:ext cx="151996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dirty="0">
                <a:solidFill>
                  <a:srgbClr val="FF0000"/>
                </a:solidFill>
              </a:rPr>
              <a:t>Čína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1454" y="4293096"/>
            <a:ext cx="289213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dirty="0">
                <a:solidFill>
                  <a:srgbClr val="0070C0"/>
                </a:solidFill>
              </a:rPr>
              <a:t>Palestina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17283" y="2927581"/>
            <a:ext cx="231024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dirty="0">
                <a:solidFill>
                  <a:srgbClr val="FF0066"/>
                </a:solidFill>
              </a:rPr>
              <a:t>Fénicie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3240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8579296" cy="576064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Mezopotámie</a:t>
            </a:r>
            <a:endParaRPr lang="cs-CZ" dirty="0"/>
          </a:p>
        </p:txBody>
      </p:sp>
      <p:pic>
        <p:nvPicPr>
          <p:cNvPr id="1026" name="Picture 2" descr="Soubor:Ur chariot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20688"/>
            <a:ext cx="4032573" cy="2056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Ugarit pismo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2736304" cy="4678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ehorkova\AppData\Local\Microsoft\Windows\Temporary Internet Files\Content.IE5\50RHYVP1\MP9004007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62670"/>
            <a:ext cx="3122400" cy="249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horkova\AppData\Local\Microsoft\Windows\Temporary Internet Files\Content.IE5\PSBFHVVI\MC9003441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068960"/>
            <a:ext cx="1500530" cy="163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31540" y="6042534"/>
            <a:ext cx="2664296" cy="576064"/>
          </a:xfrm>
          <a:prstGeom prst="rect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KLÍNOVÉ  PÍSMO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91073" y="4812261"/>
            <a:ext cx="1440160" cy="531270"/>
          </a:xfrm>
          <a:prstGeom prst="rect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ZÁKONY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1880" y="1035228"/>
            <a:ext cx="1423088" cy="611080"/>
          </a:xfrm>
          <a:prstGeom prst="rect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KOLO  A</a:t>
            </a:r>
          </a:p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  VŮZ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96214" y="3392008"/>
            <a:ext cx="1908212" cy="576064"/>
          </a:xfrm>
          <a:prstGeom prst="rect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ZIKKURATY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93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9512" y="404813"/>
            <a:ext cx="8327901" cy="6477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Egypt</a:t>
            </a:r>
            <a:endParaRPr lang="cs-CZ" dirty="0"/>
          </a:p>
        </p:txBody>
      </p:sp>
      <p:pic>
        <p:nvPicPr>
          <p:cNvPr id="3074" name="Picture 2" descr="C:\Users\rehorkova\AppData\Local\Microsoft\Windows\Temporary Internet Files\Content.IE5\50RHYVP1\MP900401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05863"/>
            <a:ext cx="2692491" cy="3366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7/7d/LibroMuertosMetropolita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051" y="451564"/>
            <a:ext cx="4762500" cy="347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rehorkova\AppData\Local\Microsoft\Windows\Temporary Internet Files\Content.IE5\9S3725G8\MC9004366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80728"/>
            <a:ext cx="1828800" cy="156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Soubor:Tuts Tomb Opened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0275" y="3979981"/>
            <a:ext cx="3600400" cy="2682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99592" y="2546003"/>
            <a:ext cx="1224136" cy="529139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SFINGA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36304" y="5333084"/>
            <a:ext cx="1584176" cy="618428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PYRAMIDY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23928" y="5757899"/>
            <a:ext cx="1872208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MUMIFIKACE</a:t>
            </a:r>
          </a:p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LÉKAŘSTVÍ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11960" y="3450842"/>
            <a:ext cx="1944216" cy="529139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HIEROGLYFY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45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33400"/>
            <a:ext cx="8579296" cy="591344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Palestina</a:t>
            </a:r>
            <a:endParaRPr lang="cs-CZ" dirty="0"/>
          </a:p>
        </p:txBody>
      </p:sp>
      <p:pic>
        <p:nvPicPr>
          <p:cNvPr id="4098" name="Picture 2" descr="Soubor:Budapest Zsinagoga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06842"/>
            <a:ext cx="6251848" cy="468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ehorkova\AppData\Local\Microsoft\Windows\Temporary Internet Files\Content.IE5\50RHYVP1\MC9001941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39" y="3959129"/>
            <a:ext cx="2335794" cy="2602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06528" y="2564904"/>
            <a:ext cx="1944216" cy="70207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JUDAISMUS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21460" y="1060554"/>
            <a:ext cx="4752528" cy="57606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MONOTEISMUS = víra v 1 boha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181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507288" cy="648072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Fénicie</a:t>
            </a:r>
            <a:endParaRPr lang="cs-CZ" dirty="0"/>
          </a:p>
        </p:txBody>
      </p:sp>
      <p:pic>
        <p:nvPicPr>
          <p:cNvPr id="5125" name="Picture 5" descr="C:\Users\rehorkova\AppData\Local\Microsoft\Windows\Temporary Internet Files\Content.IE5\50RHYVP1\MP9002892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61048"/>
            <a:ext cx="419151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ehorkova\AppData\Local\Microsoft\Windows\Temporary Internet Files\Content.IE5\9S3725G8\MC9004081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3187948"/>
            <a:ext cx="2095517" cy="153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95536" y="2204864"/>
            <a:ext cx="3168352" cy="22322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8" name="Picture 8" descr="C:\Users\rehorkova\AppData\Local\Microsoft\Windows\Temporary Internet Files\Content.IE5\PSBFHVVI\MC9002352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827" y="2779313"/>
            <a:ext cx="1807769" cy="108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rehorkova\AppData\Local\Microsoft\Windows\Temporary Internet Files\Content.IE5\50RHYVP1\MC9002031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2149877" cy="171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Soubor:Phoenician alphabet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80751"/>
            <a:ext cx="2808312" cy="2522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19672" y="1643157"/>
            <a:ext cx="2088232" cy="914400"/>
          </a:xfrm>
          <a:prstGeom prst="rect">
            <a:avLst/>
          </a:prstGeom>
          <a:solidFill>
            <a:srgbClr val="99CC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PURPUROVÉ</a:t>
            </a:r>
          </a:p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BARVIVO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2000" y="561946"/>
            <a:ext cx="1656184" cy="914400"/>
          </a:xfrm>
          <a:prstGeom prst="rect">
            <a:avLst/>
          </a:prstGeom>
          <a:solidFill>
            <a:srgbClr val="99CC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HLÁSKOVÉ</a:t>
            </a:r>
          </a:p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PÍSMO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84268" y="3617068"/>
            <a:ext cx="1296144" cy="678956"/>
          </a:xfrm>
          <a:prstGeom prst="rect">
            <a:avLst/>
          </a:prstGeom>
          <a:solidFill>
            <a:srgbClr val="99CC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LODĚ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939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33400"/>
            <a:ext cx="8435280" cy="591344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6600"/>
                </a:solidFill>
              </a:rPr>
              <a:t>Indie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5370868"/>
            <a:ext cx="53303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1"/>
                </a:solidFill>
              </a:rPr>
              <a:t>0,1,2,3,4,5,6,7,8,9,</a:t>
            </a:r>
            <a:endParaRPr lang="cs-CZ" sz="4800" b="1" dirty="0">
              <a:solidFill>
                <a:schemeClr val="accent1"/>
              </a:solidFill>
            </a:endParaRPr>
          </a:p>
        </p:txBody>
      </p:sp>
      <p:pic>
        <p:nvPicPr>
          <p:cNvPr id="6147" name="Picture 3" descr="C:\Users\rehorkova\AppData\Local\Microsoft\Windows\Temporary Internet Files\Content.IE5\O4PZIY3K\MP9004027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692696"/>
            <a:ext cx="4976238" cy="3316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rehorkova\AppData\Local\Microsoft\Windows\Temporary Internet Files\Content.IE5\9S3725G8\MC9000193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00450"/>
            <a:ext cx="2563300" cy="223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rehorkova\AppData\Local\Microsoft\Windows\Temporary Internet Files\Content.IE5\PSBFHVVI\MC9004350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824" y="4911653"/>
            <a:ext cx="1838325" cy="174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855813" y="4794804"/>
            <a:ext cx="2915708" cy="576064"/>
          </a:xfrm>
          <a:prstGeom prst="rect">
            <a:avLst/>
          </a:prstGeom>
          <a:solidFill>
            <a:srgbClr val="FF9933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ARABSKÉ ČÍSLICE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3649809"/>
            <a:ext cx="2016224" cy="718166"/>
          </a:xfrm>
          <a:prstGeom prst="rect">
            <a:avLst/>
          </a:prstGeom>
          <a:solidFill>
            <a:srgbClr val="FF9933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BUDDHISMUS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4008892"/>
            <a:ext cx="2016224" cy="576064"/>
          </a:xfrm>
          <a:prstGeom prst="rect">
            <a:avLst/>
          </a:prstGeom>
          <a:solidFill>
            <a:srgbClr val="FF9933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POHÁDKY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921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33400"/>
            <a:ext cx="8507288" cy="591344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Čína</a:t>
            </a:r>
            <a:endParaRPr lang="cs-CZ" dirty="0"/>
          </a:p>
        </p:txBody>
      </p:sp>
      <p:pic>
        <p:nvPicPr>
          <p:cNvPr id="1026" name="Picture 2" descr="C:\Users\rehorkova\AppData\Local\Microsoft\Windows\Temporary Internet Files\Content.IE5\50RHYVP1\MC90019871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92696"/>
            <a:ext cx="1594819" cy="126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horkova\AppData\Local\Microsoft\Windows\Temporary Internet Files\Content.IE5\O4PZIY3K\MC9002804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93096"/>
            <a:ext cx="2057645" cy="192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horkova\AppData\Local\Microsoft\Windows\Temporary Internet Files\Content.IE5\PSBFHVVI\MP9001749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908" y="2328557"/>
            <a:ext cx="1684784" cy="1123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horkova\AppData\Local\Microsoft\Windows\Temporary Internet Files\Content.IE5\50RHYVP1\MM90028347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2421" y="5339587"/>
            <a:ext cx="114300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ehorkova\AppData\Local\Microsoft\Windows\Temporary Internet Files\Content.IE5\9S3725G8\MM90028357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510" y="5403117"/>
            <a:ext cx="1028700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horkova\AppData\Local\Microsoft\Windows\Temporary Internet Files\Content.IE5\50RHYVP1\MC9003055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30856">
            <a:off x="2491886" y="814305"/>
            <a:ext cx="1002827" cy="102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ehorkova\AppData\Local\Microsoft\Windows\Temporary Internet Files\Content.IE5\50RHYVP1\MP90016429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527727" y="5178769"/>
            <a:ext cx="1299964" cy="205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ehorkova\AppData\Local\Microsoft\Windows\Temporary Internet Files\Content.IE5\O4PZIY3K\MC9002352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549" y="5661248"/>
            <a:ext cx="1637465" cy="97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ehorkova\AppData\Local\Microsoft\Windows\Temporary Internet Files\Content.IE5\50RHYVP1\MP9001779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24466"/>
            <a:ext cx="1656184" cy="248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rehorkova\AppData\Local\Microsoft\Windows\Temporary Internet Files\Content.IE5\9S3725G8\MC90018739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088" y="3036717"/>
            <a:ext cx="999667" cy="973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rehorkova\AppData\Local\Microsoft\Windows\Temporary Internet Files\Content.IE5\O4PZIY3K\MP900438869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0181" y="3186175"/>
            <a:ext cx="2273735" cy="151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rehorkova\AppData\Local\Microsoft\Windows\Temporary Internet Files\Content.IE5\50RHYVP1\MC90008468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086" y="4327947"/>
            <a:ext cx="2119770" cy="95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3728982"/>
            <a:ext cx="1728192" cy="561595"/>
          </a:xfrm>
          <a:prstGeom prst="rect">
            <a:avLst/>
          </a:prstGeom>
          <a:solidFill>
            <a:srgbClr val="66FF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PORCELÁN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53306" y="6069328"/>
            <a:ext cx="1584176" cy="631771"/>
          </a:xfrm>
          <a:prstGeom prst="rect">
            <a:avLst/>
          </a:prstGeom>
          <a:solidFill>
            <a:srgbClr val="66FF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KNIHTISK</a:t>
            </a:r>
            <a:endParaRPr lang="cs-CZ" sz="2000" b="1" dirty="0">
              <a:solidFill>
                <a:srgbClr val="CC0066"/>
              </a:solidFill>
            </a:endParaRPr>
          </a:p>
        </p:txBody>
      </p:sp>
      <p:pic>
        <p:nvPicPr>
          <p:cNvPr id="1040" name="Picture 16" descr="C:\Users\rehorkova\AppData\Local\Microsoft\Windows\Temporary Internet Files\Content.IE5\O4PZIY3K\MP900401466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049" y="114470"/>
            <a:ext cx="2519820" cy="167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989913" y="270895"/>
            <a:ext cx="1130424" cy="505756"/>
          </a:xfrm>
          <a:prstGeom prst="rect">
            <a:avLst/>
          </a:prstGeom>
          <a:solidFill>
            <a:srgbClr val="66FF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PAPÍR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90048" y="1727531"/>
            <a:ext cx="2673446" cy="601026"/>
          </a:xfrm>
          <a:prstGeom prst="rect">
            <a:avLst/>
          </a:prstGeom>
          <a:solidFill>
            <a:srgbClr val="66FF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VELKÁ ČÍNSKÁ ZEĎ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626174" y="2049534"/>
            <a:ext cx="1512168" cy="576064"/>
          </a:xfrm>
          <a:prstGeom prst="rect">
            <a:avLst/>
          </a:prstGeom>
          <a:solidFill>
            <a:srgbClr val="66FF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KOMPAS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08712" y="3397357"/>
            <a:ext cx="1224136" cy="547813"/>
          </a:xfrm>
          <a:prstGeom prst="rect">
            <a:avLst/>
          </a:prstGeom>
          <a:solidFill>
            <a:srgbClr val="66FF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BRÝLE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69968" y="5301410"/>
            <a:ext cx="1440160" cy="576064"/>
          </a:xfrm>
          <a:prstGeom prst="rect">
            <a:avLst/>
          </a:prstGeom>
          <a:solidFill>
            <a:srgbClr val="66FF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HEDVÁBÍ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95079" y="2625598"/>
            <a:ext cx="914400" cy="457200"/>
          </a:xfrm>
          <a:prstGeom prst="rect">
            <a:avLst/>
          </a:prstGeom>
          <a:solidFill>
            <a:srgbClr val="66FF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ČAJ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847856" y="4027434"/>
            <a:ext cx="1296144" cy="601026"/>
          </a:xfrm>
          <a:prstGeom prst="rect">
            <a:avLst/>
          </a:prstGeom>
          <a:solidFill>
            <a:srgbClr val="66FF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PÍSMO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552469" y="4800336"/>
            <a:ext cx="914400" cy="457200"/>
          </a:xfrm>
          <a:prstGeom prst="rect">
            <a:avLst/>
          </a:prstGeom>
          <a:solidFill>
            <a:srgbClr val="66FF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RÝŽE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33948" y="6307600"/>
            <a:ext cx="2520280" cy="457200"/>
          </a:xfrm>
          <a:prstGeom prst="rect">
            <a:avLst/>
          </a:prstGeom>
          <a:solidFill>
            <a:srgbClr val="66FF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STŘELNÝ PRACH</a:t>
            </a:r>
            <a:endParaRPr lang="cs-CZ" sz="2000" b="1" dirty="0">
              <a:solidFill>
                <a:srgbClr val="CC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928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404813"/>
            <a:ext cx="8255893" cy="57626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CC0066"/>
                </a:solidFill>
              </a:rPr>
              <a:t>Kde můžeme vidět</a:t>
            </a:r>
            <a:endParaRPr lang="cs-CZ" sz="3600" b="1" dirty="0">
              <a:solidFill>
                <a:srgbClr val="CC0066"/>
              </a:solidFill>
            </a:endParaRPr>
          </a:p>
        </p:txBody>
      </p:sp>
      <p:pic>
        <p:nvPicPr>
          <p:cNvPr id="2050" name="Picture 2" descr="C:\Users\rehorkova\AppData\Local\Microsoft\Windows\Temporary Internet Files\Content.IE5\PSBFHVVI\MP900427603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17032"/>
            <a:ext cx="4361805" cy="298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ehorkova\AppData\Local\Microsoft\Windows\Temporary Internet Files\Content.IE5\50RHYVP1\MP9004027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76672"/>
            <a:ext cx="4361804" cy="2906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ehorkova\AppData\Local\Microsoft\Windows\Temporary Internet Files\Content.IE5\9S3725G8\MP900400484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574" y="1124744"/>
            <a:ext cx="369041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ehorkova\AppData\Local\Microsoft\Windows\Temporary Internet Files\Content.IE5\O4PZIY3K\MP9004007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70" y="4238256"/>
            <a:ext cx="3253388" cy="2602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5536" y="1606002"/>
            <a:ext cx="1152128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EGYPT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2040" y="2852936"/>
            <a:ext cx="1080120" cy="598862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INDIE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06202" y="5805264"/>
            <a:ext cx="936104" cy="576064"/>
          </a:xfrm>
          <a:prstGeom prst="rect">
            <a:avLst/>
          </a:prstGeom>
          <a:solidFill>
            <a:srgbClr val="FF99CC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ČÍNA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7504" y="4365104"/>
            <a:ext cx="2088232" cy="457200"/>
          </a:xfrm>
          <a:prstGeom prst="rect">
            <a:avLst/>
          </a:prstGeom>
          <a:solidFill>
            <a:srgbClr val="99CC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MEZOPOTÁMIE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7" name="Vývojový diagram: spojnice 6"/>
          <p:cNvSpPr/>
          <p:nvPr/>
        </p:nvSpPr>
        <p:spPr>
          <a:xfrm>
            <a:off x="3563888" y="1195575"/>
            <a:ext cx="648072" cy="578418"/>
          </a:xfrm>
          <a:prstGeom prst="flowChartConnector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8172400" y="2628408"/>
            <a:ext cx="648072" cy="600039"/>
          </a:xfrm>
          <a:prstGeom prst="flowChartConnector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3203848" y="4593704"/>
            <a:ext cx="720080" cy="672047"/>
          </a:xfrm>
          <a:prstGeom prst="flowChartConnector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0" name="Vývojový diagram: spojnice 9"/>
          <p:cNvSpPr/>
          <p:nvPr/>
        </p:nvSpPr>
        <p:spPr>
          <a:xfrm>
            <a:off x="4752020" y="4932253"/>
            <a:ext cx="720080" cy="673224"/>
          </a:xfrm>
          <a:prstGeom prst="flowChartConnector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33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8579296" cy="64807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C0066"/>
                </a:solidFill>
              </a:rPr>
              <a:t>Urči, kde vznikly vynálezy</a:t>
            </a:r>
            <a:endParaRPr lang="cs-CZ" sz="3600" b="1" dirty="0">
              <a:solidFill>
                <a:srgbClr val="CC0066"/>
              </a:solidFill>
            </a:endParaRPr>
          </a:p>
        </p:txBody>
      </p:sp>
      <p:pic>
        <p:nvPicPr>
          <p:cNvPr id="3" name="Picture 2" descr="Soubor:Ur chario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34" y="1134548"/>
            <a:ext cx="3744541" cy="1909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upload.wikimedia.org/wikipedia/commons/7/7d/LibroMuertosMetropolita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717032"/>
            <a:ext cx="3337823" cy="2436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rehorkova\AppData\Local\Microsoft\Windows\Temporary Internet Files\Content.IE5\50RHYVP1\MC9001941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4151" y="4054656"/>
            <a:ext cx="1969337" cy="2194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6228184" y="546169"/>
            <a:ext cx="2113353" cy="1610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8" descr="C:\Users\rehorkova\AppData\Local\Microsoft\Windows\Temporary Internet Files\Content.IE5\PSBFHVVI\MC9002352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631" y="623202"/>
            <a:ext cx="1807769" cy="108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716016" y="3501008"/>
            <a:ext cx="40318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chemeClr val="accent1"/>
                </a:solidFill>
              </a:rPr>
              <a:t>0,1,2,3,4,5,6,7,8,9,</a:t>
            </a:r>
          </a:p>
        </p:txBody>
      </p:sp>
      <p:pic>
        <p:nvPicPr>
          <p:cNvPr id="10" name="Picture 7" descr="C:\Users\rehorkova\AppData\Local\Microsoft\Windows\Temporary Internet Files\Content.IE5\50RHYVP1\MC9003055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30856">
            <a:off x="4610364" y="1986291"/>
            <a:ext cx="1002827" cy="102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rehorkova\AppData\Local\Microsoft\Windows\Temporary Internet Files\Content.IE5\O4PZIY3K\MP90043886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013176"/>
            <a:ext cx="2273735" cy="151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95536" y="3010519"/>
            <a:ext cx="2160240" cy="527873"/>
          </a:xfrm>
          <a:prstGeom prst="rect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MEZOPOTÁMIE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34302" y="1476337"/>
            <a:ext cx="914400" cy="457200"/>
          </a:xfrm>
          <a:prstGeom prst="rect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ČÍNA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44208" y="1970247"/>
            <a:ext cx="1296144" cy="651627"/>
          </a:xfrm>
          <a:prstGeom prst="rect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FÉNICIE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801477" y="2975549"/>
            <a:ext cx="1080120" cy="597811"/>
          </a:xfrm>
          <a:prstGeom prst="rect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INDIE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57599" y="4303478"/>
            <a:ext cx="914400" cy="591123"/>
          </a:xfrm>
          <a:prstGeom prst="rect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ČÍNA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81576" y="5953608"/>
            <a:ext cx="1152128" cy="591123"/>
          </a:xfrm>
          <a:prstGeom prst="rect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EGYPT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271760" y="6266877"/>
            <a:ext cx="1656184" cy="591123"/>
          </a:xfrm>
          <a:prstGeom prst="rect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66"/>
                </a:solidFill>
              </a:rPr>
              <a:t>PALESTINA</a:t>
            </a:r>
            <a:endParaRPr lang="cs-CZ" sz="2000" b="1" dirty="0">
              <a:solidFill>
                <a:srgbClr val="CC0066"/>
              </a:solidFill>
            </a:endParaRPr>
          </a:p>
        </p:txBody>
      </p:sp>
      <p:sp>
        <p:nvSpPr>
          <p:cNvPr id="21" name="Vývojový diagram: spojnice 20"/>
          <p:cNvSpPr/>
          <p:nvPr/>
        </p:nvSpPr>
        <p:spPr>
          <a:xfrm>
            <a:off x="178496" y="1199386"/>
            <a:ext cx="601216" cy="553902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2" name="Vývojový diagram: spojnice 21"/>
          <p:cNvSpPr/>
          <p:nvPr/>
        </p:nvSpPr>
        <p:spPr>
          <a:xfrm>
            <a:off x="5981639" y="546169"/>
            <a:ext cx="601216" cy="526204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Vývojový diagram: spojnice 22"/>
          <p:cNvSpPr/>
          <p:nvPr/>
        </p:nvSpPr>
        <p:spPr>
          <a:xfrm>
            <a:off x="94928" y="5362485"/>
            <a:ext cx="601216" cy="591123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4" name="Vývojový diagram: spojnice 23"/>
          <p:cNvSpPr/>
          <p:nvPr/>
        </p:nvSpPr>
        <p:spPr>
          <a:xfrm>
            <a:off x="4043797" y="1977862"/>
            <a:ext cx="576064" cy="591124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5" name="Vývojový diagram: spojnice 24"/>
          <p:cNvSpPr/>
          <p:nvPr/>
        </p:nvSpPr>
        <p:spPr>
          <a:xfrm>
            <a:off x="5363524" y="6153643"/>
            <a:ext cx="576064" cy="573951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Vývojový diagram: spojnice 25"/>
          <p:cNvSpPr/>
          <p:nvPr/>
        </p:nvSpPr>
        <p:spPr>
          <a:xfrm>
            <a:off x="4114799" y="3274455"/>
            <a:ext cx="576064" cy="609235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6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8105973" y="4366845"/>
            <a:ext cx="601216" cy="646331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7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96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533400"/>
            <a:ext cx="7906072" cy="990600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</a:t>
            </a:r>
            <a:br>
              <a:rPr lang="cs-CZ" sz="1800" b="1" dirty="0" smtClean="0">
                <a:solidFill>
                  <a:schemeClr val="tx1"/>
                </a:solidFill>
              </a:rPr>
            </a:b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1196752"/>
            <a:ext cx="84969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MANDELOVÁ, Helena a kol. </a:t>
            </a:r>
            <a:r>
              <a:rPr lang="cs-CZ" sz="1200" i="1" dirty="0"/>
              <a:t>Pravěk a starověk. Dějepisné atlasy pro ZŠ a víceletá gymnázia</a:t>
            </a:r>
            <a:r>
              <a:rPr lang="cs-CZ" sz="1200" dirty="0"/>
              <a:t>. Praha: Kartografie, 2003, ISBN 80-7011-372-3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1658417"/>
            <a:ext cx="196079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Obrázky z kolekce Klipart.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1935416"/>
            <a:ext cx="849694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SOCHROVÁ, Marie. </a:t>
            </a:r>
            <a:r>
              <a:rPr lang="cs-CZ" sz="1200" i="1" dirty="0"/>
              <a:t>Dějepis I. v kostce.</a:t>
            </a:r>
            <a:r>
              <a:rPr lang="cs-CZ" sz="1200" dirty="0"/>
              <a:t>. Havlíčkův Brod: Fragment, 1999, ISBN 80-7200-336-4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3528" y="2212415"/>
            <a:ext cx="8640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BEDNAŘÍKOVÁ, Jarmila; KYSUČAN, Lubor; FEJFUŠOVÁ, Marie. </a:t>
            </a:r>
            <a:r>
              <a:rPr lang="cs-CZ" sz="1200" i="1" dirty="0"/>
              <a:t>Dějepis. Pravěk a starověk - učebnice pro    6.ročník ZŠ</a:t>
            </a:r>
            <a:r>
              <a:rPr lang="cs-CZ" sz="1200" dirty="0"/>
              <a:t>. Brn o: Nová škola, s.r.o., 2007, ISBN 80-7289-082-4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528" y="2674080"/>
            <a:ext cx="84969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AUTOR NEUVEDEN.. </a:t>
            </a:r>
            <a:r>
              <a:rPr lang="cs-CZ" sz="1200" i="1" dirty="0"/>
              <a:t>Wikipedia.cz.</a:t>
            </a:r>
            <a:r>
              <a:rPr lang="cs-CZ" sz="1200" dirty="0"/>
              <a:t> [online]. [cit. 19.1.2013]. Dostupný na WWW: http://cs.wikipedia.org/wiki/Soubor:Ur_chariot.jpg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3528" y="3135745"/>
            <a:ext cx="849694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ANSGAR. </a:t>
            </a:r>
            <a:r>
              <a:rPr lang="cs-CZ" sz="1200" i="1" dirty="0"/>
              <a:t>Wikipedia.cz.</a:t>
            </a:r>
            <a:r>
              <a:rPr lang="cs-CZ" sz="1200" dirty="0"/>
              <a:t> [online]. [cit. 19.1.2013]. Dostupný na WWW: http://cs.wikipedia.org/wiki/Soubor:Ugarit_pismo.JPG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3528" y="3412744"/>
            <a:ext cx="84969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200" dirty="0"/>
              <a:t>AUTOR NEZNÁMÝ.. </a:t>
            </a:r>
            <a:r>
              <a:rPr lang="pt-BR" sz="1200" i="1" dirty="0"/>
              <a:t>Wikipedia.cz.</a:t>
            </a:r>
            <a:r>
              <a:rPr lang="pt-BR" sz="1200" dirty="0"/>
              <a:t> [online]. [cit. 19.1.2013]. Dostupný na WWW: http://upload.wikimedia.org/wikipedia/commons/7/7d/LibroMuertosMetropolitan.jpg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323528" y="3874409"/>
            <a:ext cx="84969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200" dirty="0"/>
              <a:t>AUTOR NEZNÁMÝ.. </a:t>
            </a:r>
            <a:r>
              <a:rPr lang="pt-BR" sz="1200" i="1" dirty="0"/>
              <a:t>Wikipedia.cz.</a:t>
            </a:r>
            <a:r>
              <a:rPr lang="pt-BR" sz="1200" dirty="0"/>
              <a:t> [online]. [cit. 19.1.2013]. Dostupný na WWW: http://cs.wikipedia.org/wiki/Soubor:Budapest_Zsinagoga.png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323528" y="4336074"/>
            <a:ext cx="8640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LUCA. </a:t>
            </a:r>
            <a:r>
              <a:rPr lang="cs-CZ" sz="1200" i="1" dirty="0"/>
              <a:t>Wikipedia.cz.</a:t>
            </a:r>
            <a:r>
              <a:rPr lang="cs-CZ" sz="1200" dirty="0"/>
              <a:t> [online]. [cit. 19.1.2013]. Dostupný na WWW: http://cs.wikipedia.org/wiki/Soubor:Phoenician_alphabet.svg</a:t>
            </a:r>
          </a:p>
        </p:txBody>
      </p:sp>
    </p:spTree>
    <p:extLst>
      <p:ext uri="{BB962C8B-B14F-4D97-AF65-F5344CB8AC3E}">
        <p14:creationId xmlns:p14="http://schemas.microsoft.com/office/powerpoint/2010/main" val="740199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249</TotalTime>
  <Words>347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Přehlednost</vt:lpstr>
      <vt:lpstr>Prezentace aplikace PowerPoint</vt:lpstr>
      <vt:lpstr> CO DALY  STAROORIENTÁLNÍ STÁTY SVĚTU   </vt:lpstr>
      <vt:lpstr>STAROORIENTÁLNÍ  STÁTY</vt:lpstr>
      <vt:lpstr>Mezopotámie</vt:lpstr>
      <vt:lpstr>Egypt</vt:lpstr>
      <vt:lpstr>Palestina</vt:lpstr>
      <vt:lpstr>Fénicie</vt:lpstr>
      <vt:lpstr>Indie</vt:lpstr>
      <vt:lpstr>Čína</vt:lpstr>
      <vt:lpstr>Kde můžeme vidět</vt:lpstr>
      <vt:lpstr>Urči, kde vznikly vynálezy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DALI  STAROORIENTÁLNÍ STÁTY SVĚTU</dc:title>
  <dc:creator>Jindřiška Řehořková</dc:creator>
  <cp:lastModifiedBy>Jindřiška Řehořková</cp:lastModifiedBy>
  <cp:revision>39</cp:revision>
  <dcterms:created xsi:type="dcterms:W3CDTF">2012-11-26T17:52:53Z</dcterms:created>
  <dcterms:modified xsi:type="dcterms:W3CDTF">2013-01-30T04:38:38Z</dcterms:modified>
</cp:coreProperties>
</file>