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5"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Fiser" initials="JaFi"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8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C77499-E6C5-46A3-9318-F1B51EEB2C43}" type="datetimeFigureOut">
              <a:rPr lang="cs-CZ" smtClean="0"/>
              <a:pPr/>
              <a:t>28.1.2013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03C4D6-63DC-4829-BFA8-025A42989133}" type="slidenum">
              <a:rPr lang="cs-CZ" smtClean="0"/>
              <a:pPr/>
              <a:t>‹#›</a:t>
            </a:fld>
            <a:endParaRPr lang="cs-CZ"/>
          </a:p>
        </p:txBody>
      </p:sp>
    </p:spTree>
    <p:extLst>
      <p:ext uri="{BB962C8B-B14F-4D97-AF65-F5344CB8AC3E}">
        <p14:creationId xmlns:p14="http://schemas.microsoft.com/office/powerpoint/2010/main" xmlns="" val="117710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2C137C2C-0EDA-45E8-A003-84D7375304F0}" type="datetimeFigureOut">
              <a:rPr lang="cs-CZ" smtClean="0"/>
              <a:pPr/>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A9E9A01-A3AF-431D-8598-4A9DDF73672E}"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C137C2C-0EDA-45E8-A003-84D7375304F0}" type="datetimeFigureOut">
              <a:rPr lang="cs-CZ" smtClean="0"/>
              <a:pPr/>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A9E9A01-A3AF-431D-8598-4A9DDF73672E}"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2C137C2C-0EDA-45E8-A003-84D7375304F0}" type="datetimeFigureOut">
              <a:rPr lang="cs-CZ" smtClean="0"/>
              <a:pPr/>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C137C2C-0EDA-45E8-A003-84D7375304F0}" type="datetimeFigureOut">
              <a:rPr lang="cs-CZ" smtClean="0"/>
              <a:pPr/>
              <a:t>28.1.2013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A9E9A01-A3AF-431D-8598-4A9DDF73672E}"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2C137C2C-0EDA-45E8-A003-84D7375304F0}" type="datetimeFigureOut">
              <a:rPr lang="cs-CZ" smtClean="0"/>
              <a:pPr/>
              <a:t>28.1.2013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A9E9A01-A3AF-431D-8598-4A9DDF73672E}"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2C137C2C-0EDA-45E8-A003-84D7375304F0}" type="datetimeFigureOut">
              <a:rPr lang="cs-CZ" smtClean="0"/>
              <a:pPr/>
              <a:t>28.1.2013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137C2C-0EDA-45E8-A003-84D7375304F0}" type="datetimeFigureOut">
              <a:rPr lang="cs-CZ" smtClean="0"/>
              <a:pPr/>
              <a:t>28.1.2013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C137C2C-0EDA-45E8-A003-84D7375304F0}" type="datetimeFigureOut">
              <a:rPr lang="cs-CZ" smtClean="0"/>
              <a:pPr/>
              <a:t>28.1.2013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C137C2C-0EDA-45E8-A003-84D7375304F0}" type="datetimeFigureOut">
              <a:rPr lang="cs-CZ" smtClean="0"/>
              <a:pPr/>
              <a:t>28.1.2013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A9E9A01-A3AF-431D-8598-4A9DDF73672E}"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2C137C2C-0EDA-45E8-A003-84D7375304F0}" type="datetimeFigureOut">
              <a:rPr lang="cs-CZ" smtClean="0"/>
              <a:pPr/>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2C137C2C-0EDA-45E8-A003-84D7375304F0}" type="datetimeFigureOut">
              <a:rPr lang="cs-CZ" smtClean="0"/>
              <a:pPr/>
              <a:t>28.1.2013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A9E9A01-A3AF-431D-8598-4A9DDF73672E}"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2C137C2C-0EDA-45E8-A003-84D7375304F0}" type="datetimeFigureOut">
              <a:rPr lang="cs-CZ" smtClean="0"/>
              <a:pPr/>
              <a:t>28.1.2013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3A9E9A01-A3AF-431D-8598-4A9DDF73672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503548" y="3670192"/>
            <a:ext cx="8136904" cy="2331407"/>
          </a:xfrm>
          <a:prstGeom prst="rect">
            <a:avLst/>
          </a:prstGeom>
        </p:spPr>
        <p:txBody>
          <a:bodyPr wrap="square">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cs-CZ" dirty="0" smtClean="0"/>
          </a:p>
          <a:p>
            <a:pPr algn="ctr"/>
            <a:r>
              <a:rPr lang="cs-CZ" sz="2400" dirty="0" smtClean="0"/>
              <a:t>Obchodní </a:t>
            </a:r>
            <a:r>
              <a:rPr lang="cs-CZ" sz="2400" dirty="0"/>
              <a:t>akademie a Jazyková škola</a:t>
            </a:r>
            <a:br>
              <a:rPr lang="cs-CZ" sz="2400" dirty="0"/>
            </a:br>
            <a:r>
              <a:rPr lang="cs-CZ" sz="2400" dirty="0"/>
              <a:t>s právem státní jazykové zkoušky Jihlava</a:t>
            </a:r>
          </a:p>
          <a:p>
            <a:pPr algn="ctr"/>
            <a:endParaRPr lang="cs-CZ" dirty="0" smtClean="0"/>
          </a:p>
          <a:p>
            <a:pPr algn="ctr">
              <a:spcBef>
                <a:spcPts val="300"/>
              </a:spcBef>
            </a:pPr>
            <a:r>
              <a:rPr lang="cs-CZ" dirty="0" smtClean="0"/>
              <a:t>Šablona 32</a:t>
            </a:r>
          </a:p>
          <a:p>
            <a:pPr algn="ctr">
              <a:spcBef>
                <a:spcPts val="300"/>
              </a:spcBef>
            </a:pPr>
            <a:r>
              <a:rPr lang="cs-CZ" dirty="0" smtClean="0"/>
              <a:t>VY_32_INOVACE_322.FIL.34</a:t>
            </a:r>
          </a:p>
          <a:p>
            <a:pPr algn="ctr">
              <a:spcBef>
                <a:spcPts val="300"/>
              </a:spcBef>
            </a:pPr>
            <a:r>
              <a:rPr lang="cs-CZ" dirty="0" smtClean="0"/>
              <a:t>Friedrich </a:t>
            </a:r>
            <a:r>
              <a:rPr lang="cs-CZ" dirty="0" err="1" smtClean="0"/>
              <a:t>Nietzsche</a:t>
            </a:r>
            <a:r>
              <a:rPr lang="cs-CZ" dirty="0" smtClean="0"/>
              <a:t> – aforismy, výběr a úkoly</a:t>
            </a:r>
            <a:endParaRPr lang="cs-CZ" dirty="0"/>
          </a:p>
        </p:txBody>
      </p:sp>
      <p:pic>
        <p:nvPicPr>
          <p:cNvPr id="3"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062412" y="2734088"/>
            <a:ext cx="1019175" cy="10477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27531" y="856401"/>
            <a:ext cx="7488936" cy="163719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899592" y="1124744"/>
            <a:ext cx="7416824" cy="5040560"/>
          </a:xfrm>
        </p:spPr>
        <p:txBody>
          <a:bodyPr>
            <a:normAutofit fontScale="92500" lnSpcReduction="20000"/>
          </a:bodyPr>
          <a:lstStyle/>
          <a:p>
            <a:pPr marL="45720" indent="0" algn="just">
              <a:buNone/>
            </a:pPr>
            <a:r>
              <a:rPr lang="cs-CZ" b="1" u="sng" dirty="0" smtClean="0">
                <a:latin typeface="Calibri" pitchFamily="34" charset="0"/>
                <a:cs typeface="Calibri" pitchFamily="34" charset="0"/>
              </a:rPr>
              <a:t>Číslo projektu:</a:t>
            </a:r>
            <a:r>
              <a:rPr lang="cs-CZ" dirty="0" smtClean="0">
                <a:latin typeface="Calibri" pitchFamily="34" charset="0"/>
                <a:cs typeface="Calibri" pitchFamily="34" charset="0"/>
              </a:rPr>
              <a:t> </a:t>
            </a:r>
            <a:r>
              <a:rPr lang="cs-CZ" dirty="0" err="1" smtClean="0">
                <a:latin typeface="Calibri" pitchFamily="34" charset="0"/>
                <a:cs typeface="Calibri" pitchFamily="34" charset="0"/>
              </a:rPr>
              <a:t>CZ.1.07</a:t>
            </a:r>
            <a:r>
              <a:rPr lang="cs-CZ" dirty="0" smtClean="0">
                <a:latin typeface="Calibri" pitchFamily="34" charset="0"/>
                <a:cs typeface="Calibri" pitchFamily="34" charset="0"/>
              </a:rPr>
              <a:t>/1.5.00/34.0744</a:t>
            </a:r>
          </a:p>
          <a:p>
            <a:pPr marL="45720" indent="0" algn="just">
              <a:buNone/>
            </a:pPr>
            <a:r>
              <a:rPr lang="cs-CZ" b="1" u="sng" dirty="0">
                <a:latin typeface="Calibri" pitchFamily="34" charset="0"/>
                <a:cs typeface="Calibri" pitchFamily="34" charset="0"/>
              </a:rPr>
              <a:t>Šablona</a:t>
            </a:r>
            <a:r>
              <a:rPr lang="cs-CZ" dirty="0">
                <a:latin typeface="Calibri" pitchFamily="34" charset="0"/>
                <a:cs typeface="Calibri" pitchFamily="34" charset="0"/>
              </a:rPr>
              <a:t>: </a:t>
            </a:r>
            <a:r>
              <a:rPr lang="cs-CZ" dirty="0" err="1" smtClean="0">
                <a:latin typeface="Calibri" pitchFamily="34" charset="0"/>
                <a:cs typeface="Calibri" pitchFamily="34" charset="0"/>
              </a:rPr>
              <a:t>VY_32_INOVACE</a:t>
            </a:r>
            <a:endParaRPr lang="cs-CZ" dirty="0" smtClean="0">
              <a:latin typeface="Calibri" pitchFamily="34" charset="0"/>
              <a:cs typeface="Calibri" pitchFamily="34" charset="0"/>
            </a:endParaRPr>
          </a:p>
          <a:p>
            <a:pPr marL="45720" indent="0" algn="just">
              <a:buNone/>
            </a:pPr>
            <a:r>
              <a:rPr lang="cs-CZ" b="1" u="sng" dirty="0" smtClean="0">
                <a:latin typeface="Calibri" pitchFamily="34" charset="0"/>
                <a:cs typeface="Calibri" pitchFamily="34" charset="0"/>
              </a:rPr>
              <a:t>Číslo </a:t>
            </a:r>
            <a:r>
              <a:rPr lang="cs-CZ" b="1" u="sng" dirty="0">
                <a:latin typeface="Calibri" pitchFamily="34" charset="0"/>
                <a:cs typeface="Calibri" pitchFamily="34" charset="0"/>
              </a:rPr>
              <a:t>DUMU</a:t>
            </a:r>
            <a:r>
              <a:rPr lang="cs-CZ" dirty="0" smtClean="0">
                <a:latin typeface="Calibri" pitchFamily="34" charset="0"/>
                <a:cs typeface="Calibri" pitchFamily="34" charset="0"/>
              </a:rPr>
              <a:t>: 322. FIL.34</a:t>
            </a:r>
            <a:endParaRPr lang="cs-CZ" dirty="0">
              <a:latin typeface="Calibri" pitchFamily="34" charset="0"/>
              <a:cs typeface="Calibri" pitchFamily="34" charset="0"/>
            </a:endParaRPr>
          </a:p>
          <a:p>
            <a:pPr marL="45720" indent="0" algn="just">
              <a:buNone/>
            </a:pPr>
            <a:r>
              <a:rPr lang="cs-CZ" b="1" u="sng" dirty="0" smtClean="0">
                <a:latin typeface="Calibri" pitchFamily="34" charset="0"/>
                <a:cs typeface="Calibri" pitchFamily="34" charset="0"/>
              </a:rPr>
              <a:t>Název materiálu</a:t>
            </a:r>
            <a:r>
              <a:rPr lang="cs-CZ" dirty="0" smtClean="0">
                <a:latin typeface="Calibri" pitchFamily="34" charset="0"/>
                <a:cs typeface="Calibri" pitchFamily="34" charset="0"/>
              </a:rPr>
              <a:t>: Prezentace </a:t>
            </a:r>
            <a:r>
              <a:rPr lang="cs-CZ" dirty="0" err="1" smtClean="0">
                <a:latin typeface="Calibri" pitchFamily="34" charset="0"/>
                <a:cs typeface="Calibri" pitchFamily="34" charset="0"/>
              </a:rPr>
              <a:t>Nietzsche</a:t>
            </a:r>
            <a:r>
              <a:rPr lang="cs-CZ" dirty="0" smtClean="0">
                <a:latin typeface="Calibri" pitchFamily="34" charset="0"/>
                <a:cs typeface="Calibri" pitchFamily="34" charset="0"/>
              </a:rPr>
              <a:t> - aforismy</a:t>
            </a:r>
          </a:p>
          <a:p>
            <a:pPr marL="45720" indent="0" algn="just">
              <a:buNone/>
            </a:pPr>
            <a:r>
              <a:rPr lang="cs-CZ" b="1" u="sng" dirty="0" smtClean="0">
                <a:latin typeface="Calibri" pitchFamily="34" charset="0"/>
                <a:cs typeface="Calibri" pitchFamily="34" charset="0"/>
              </a:rPr>
              <a:t>Autor</a:t>
            </a:r>
            <a:r>
              <a:rPr lang="cs-CZ" dirty="0" smtClean="0">
                <a:latin typeface="Calibri" pitchFamily="34" charset="0"/>
                <a:cs typeface="Calibri" pitchFamily="34" charset="0"/>
              </a:rPr>
              <a:t>: PaedDr. Marian Gurka</a:t>
            </a:r>
          </a:p>
          <a:p>
            <a:pPr marL="45720" indent="0" algn="just">
              <a:buNone/>
            </a:pPr>
            <a:r>
              <a:rPr lang="cs-CZ" b="1" u="sng" dirty="0" smtClean="0">
                <a:latin typeface="Calibri" pitchFamily="34" charset="0"/>
                <a:cs typeface="Calibri" pitchFamily="34" charset="0"/>
              </a:rPr>
              <a:t>Předmět</a:t>
            </a:r>
            <a:r>
              <a:rPr lang="cs-CZ" dirty="0">
                <a:latin typeface="Calibri" pitchFamily="34" charset="0"/>
                <a:cs typeface="Calibri" pitchFamily="34" charset="0"/>
              </a:rPr>
              <a:t>: </a:t>
            </a:r>
            <a:r>
              <a:rPr lang="cs-CZ" dirty="0" smtClean="0">
                <a:latin typeface="Calibri" pitchFamily="34" charset="0"/>
                <a:cs typeface="Calibri" pitchFamily="34" charset="0"/>
              </a:rPr>
              <a:t>Filozofie</a:t>
            </a:r>
            <a:endParaRPr lang="cs-CZ" dirty="0">
              <a:latin typeface="Calibri" pitchFamily="34" charset="0"/>
              <a:cs typeface="Calibri" pitchFamily="34" charset="0"/>
            </a:endParaRPr>
          </a:p>
          <a:p>
            <a:pPr marL="45720" indent="0" algn="just">
              <a:buNone/>
            </a:pPr>
            <a:r>
              <a:rPr lang="cs-CZ" b="1" u="sng" dirty="0" smtClean="0">
                <a:latin typeface="Calibri" pitchFamily="34" charset="0"/>
                <a:cs typeface="Calibri" pitchFamily="34" charset="0"/>
              </a:rPr>
              <a:t>Formát</a:t>
            </a:r>
            <a:r>
              <a:rPr lang="cs-CZ" dirty="0" smtClean="0">
                <a:latin typeface="Calibri" pitchFamily="34" charset="0"/>
                <a:cs typeface="Calibri" pitchFamily="34" charset="0"/>
              </a:rPr>
              <a:t>: Prezentace Microsoft </a:t>
            </a:r>
            <a:r>
              <a:rPr lang="cs-CZ" dirty="0" err="1" smtClean="0">
                <a:latin typeface="Calibri" pitchFamily="34" charset="0"/>
                <a:cs typeface="Calibri" pitchFamily="34" charset="0"/>
              </a:rPr>
              <a:t>Powerpoint</a:t>
            </a:r>
            <a:r>
              <a:rPr lang="cs-CZ" dirty="0" smtClean="0">
                <a:latin typeface="Calibri" pitchFamily="34" charset="0"/>
                <a:cs typeface="Calibri" pitchFamily="34" charset="0"/>
              </a:rPr>
              <a:t> </a:t>
            </a:r>
          </a:p>
          <a:p>
            <a:pPr marL="45720" indent="0" algn="just">
              <a:buNone/>
            </a:pPr>
            <a:r>
              <a:rPr lang="cs-CZ" b="1" u="sng" dirty="0" smtClean="0">
                <a:latin typeface="Calibri" pitchFamily="34" charset="0"/>
                <a:cs typeface="Calibri" pitchFamily="34" charset="0"/>
              </a:rPr>
              <a:t>Velikost</a:t>
            </a:r>
            <a:r>
              <a:rPr lang="cs-CZ" smtClean="0">
                <a:latin typeface="Calibri" pitchFamily="34" charset="0"/>
                <a:cs typeface="Calibri" pitchFamily="34" charset="0"/>
              </a:rPr>
              <a:t>: </a:t>
            </a:r>
            <a:r>
              <a:rPr lang="cs-CZ" smtClean="0">
                <a:latin typeface="Calibri" pitchFamily="34" charset="0"/>
                <a:cs typeface="Calibri" pitchFamily="34" charset="0"/>
              </a:rPr>
              <a:t>537 </a:t>
            </a:r>
            <a:r>
              <a:rPr lang="cs-CZ" dirty="0" smtClean="0">
                <a:latin typeface="Calibri" pitchFamily="34" charset="0"/>
                <a:cs typeface="Calibri" pitchFamily="34" charset="0"/>
              </a:rPr>
              <a:t>kB</a:t>
            </a:r>
          </a:p>
          <a:p>
            <a:pPr marL="45720" indent="0" algn="just">
              <a:buNone/>
            </a:pPr>
            <a:r>
              <a:rPr lang="cs-CZ" b="1" u="sng" dirty="0" smtClean="0">
                <a:latin typeface="Calibri" pitchFamily="34" charset="0"/>
                <a:cs typeface="Calibri" pitchFamily="34" charset="0"/>
              </a:rPr>
              <a:t>Stupeň a typ vzdělávání</a:t>
            </a:r>
            <a:r>
              <a:rPr lang="cs-CZ" dirty="0" smtClean="0">
                <a:latin typeface="Calibri" pitchFamily="34" charset="0"/>
                <a:cs typeface="Calibri" pitchFamily="34" charset="0"/>
              </a:rPr>
              <a:t>: SŠ – odborné vzdělávání</a:t>
            </a:r>
          </a:p>
          <a:p>
            <a:pPr marL="45720" indent="0" algn="just">
              <a:buNone/>
            </a:pPr>
            <a:r>
              <a:rPr lang="cs-CZ" b="1" u="sng" dirty="0" smtClean="0">
                <a:latin typeface="Calibri" pitchFamily="34" charset="0"/>
                <a:cs typeface="Calibri" pitchFamily="34" charset="0"/>
              </a:rPr>
              <a:t>Licence k obrazovému materiálu</a:t>
            </a:r>
            <a:r>
              <a:rPr lang="cs-CZ" dirty="0" smtClean="0">
                <a:latin typeface="Calibri" pitchFamily="34" charset="0"/>
                <a:cs typeface="Calibri" pitchFamily="34" charset="0"/>
              </a:rPr>
              <a:t>: CC BY, CC BY-SA</a:t>
            </a:r>
          </a:p>
          <a:p>
            <a:pPr marL="45720" indent="0" algn="just">
              <a:buNone/>
            </a:pPr>
            <a:r>
              <a:rPr lang="cs-CZ" b="1" u="sng" dirty="0" smtClean="0">
                <a:latin typeface="Calibri" pitchFamily="34" charset="0"/>
                <a:cs typeface="Calibri" pitchFamily="34" charset="0"/>
              </a:rPr>
              <a:t>Datum vytvoření</a:t>
            </a:r>
            <a:r>
              <a:rPr lang="cs-CZ" dirty="0" smtClean="0">
                <a:latin typeface="Calibri" pitchFamily="34" charset="0"/>
                <a:cs typeface="Calibri" pitchFamily="34" charset="0"/>
              </a:rPr>
              <a:t> :19.9.2012</a:t>
            </a:r>
          </a:p>
          <a:p>
            <a:pPr marL="45720" indent="0" algn="just">
              <a:buNone/>
            </a:pPr>
            <a:r>
              <a:rPr lang="cs-CZ" b="1" u="sng" dirty="0" smtClean="0">
                <a:latin typeface="Calibri" pitchFamily="34" charset="0"/>
                <a:cs typeface="Calibri" pitchFamily="34" charset="0"/>
              </a:rPr>
              <a:t>Klíčová slova</a:t>
            </a:r>
            <a:r>
              <a:rPr lang="cs-CZ" dirty="0" smtClean="0">
                <a:latin typeface="Calibri" pitchFamily="34" charset="0"/>
                <a:cs typeface="Calibri" pitchFamily="34" charset="0"/>
              </a:rPr>
              <a:t>: vůle, voluntarizmus ...</a:t>
            </a:r>
          </a:p>
          <a:p>
            <a:pPr marL="45720" indent="0" algn="just">
              <a:buNone/>
            </a:pPr>
            <a:r>
              <a:rPr lang="cs-CZ" b="1" u="sng" dirty="0" smtClean="0">
                <a:latin typeface="Calibri" pitchFamily="34" charset="0"/>
                <a:cs typeface="Calibri" pitchFamily="34" charset="0"/>
              </a:rPr>
              <a:t>Anotace</a:t>
            </a:r>
            <a:r>
              <a:rPr lang="cs-CZ" dirty="0" smtClean="0">
                <a:latin typeface="Calibri" pitchFamily="34" charset="0"/>
                <a:cs typeface="Calibri" pitchFamily="34" charset="0"/>
              </a:rPr>
              <a:t>: Výstup slouží k lepšímu pochopení filozofie Friedricha </a:t>
            </a:r>
            <a:r>
              <a:rPr lang="cs-CZ" dirty="0" err="1" smtClean="0">
                <a:latin typeface="Calibri" pitchFamily="34" charset="0"/>
                <a:cs typeface="Calibri" pitchFamily="34" charset="0"/>
              </a:rPr>
              <a:t>Nietzscheho</a:t>
            </a:r>
            <a:r>
              <a:rPr lang="cs-CZ" dirty="0" smtClean="0">
                <a:latin typeface="Calibri" pitchFamily="34" charset="0"/>
                <a:cs typeface="Calibri" pitchFamily="34" charset="0"/>
              </a:rPr>
              <a:t>  a ujasnění si jeho některých názorů</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63688" y="4686892"/>
            <a:ext cx="6686129" cy="2158176"/>
          </a:xfrm>
        </p:spPr>
        <p:txBody>
          <a:bodyPr/>
          <a:lstStyle/>
          <a:p>
            <a:pPr marL="0" indent="0">
              <a:buNone/>
            </a:pPr>
            <a:r>
              <a:rPr lang="cs-CZ" sz="3200" i="1" dirty="0" smtClean="0">
                <a:latin typeface="Calibri" pitchFamily="34" charset="0"/>
                <a:cs typeface="Calibri" pitchFamily="34" charset="0"/>
              </a:rPr>
              <a:t>Friedrich </a:t>
            </a:r>
            <a:r>
              <a:rPr lang="cs-CZ" sz="3200" i="1" dirty="0">
                <a:latin typeface="Calibri" pitchFamily="34" charset="0"/>
                <a:cs typeface="Calibri" pitchFamily="34" charset="0"/>
              </a:rPr>
              <a:t>Nietzsche - 19.st</a:t>
            </a:r>
            <a:r>
              <a:rPr lang="cs-CZ" sz="3200" i="1" dirty="0" smtClean="0">
                <a:latin typeface="Calibri" pitchFamily="34" charset="0"/>
                <a:cs typeface="Calibri" pitchFamily="34" charset="0"/>
              </a:rPr>
              <a:t>. </a:t>
            </a:r>
            <a:br>
              <a:rPr lang="cs-CZ" sz="3200" i="1" dirty="0" smtClean="0">
                <a:latin typeface="Calibri" pitchFamily="34" charset="0"/>
                <a:cs typeface="Calibri" pitchFamily="34" charset="0"/>
              </a:rPr>
            </a:br>
            <a:r>
              <a:rPr lang="cs-CZ" sz="3200" i="1" dirty="0" smtClean="0">
                <a:latin typeface="Calibri" pitchFamily="34" charset="0"/>
                <a:cs typeface="Calibri" pitchFamily="34" charset="0"/>
              </a:rPr>
              <a:t>Aforismy </a:t>
            </a:r>
            <a:r>
              <a:rPr lang="cs-CZ" sz="3200" i="1" dirty="0">
                <a:latin typeface="Calibri" pitchFamily="34" charset="0"/>
                <a:cs typeface="Calibri" pitchFamily="34" charset="0"/>
              </a:rPr>
              <a:t>O životě a </a:t>
            </a:r>
            <a:r>
              <a:rPr lang="cs-CZ" sz="3200" i="1" dirty="0" smtClean="0">
                <a:latin typeface="Calibri" pitchFamily="34" charset="0"/>
                <a:cs typeface="Calibri" pitchFamily="34" charset="0"/>
              </a:rPr>
              <a:t>umění</a:t>
            </a:r>
            <a:br>
              <a:rPr lang="cs-CZ" sz="3200" i="1" dirty="0" smtClean="0">
                <a:latin typeface="Calibri" pitchFamily="34" charset="0"/>
                <a:cs typeface="Calibri" pitchFamily="34" charset="0"/>
              </a:rPr>
            </a:br>
            <a:r>
              <a:rPr lang="cs-CZ" sz="3200" i="1" dirty="0" smtClean="0">
                <a:latin typeface="Calibri" pitchFamily="34" charset="0"/>
                <a:cs typeface="Calibri" pitchFamily="34" charset="0"/>
              </a:rPr>
              <a:t> </a:t>
            </a:r>
            <a:r>
              <a:rPr lang="cs-CZ" sz="3200" i="1" dirty="0">
                <a:latin typeface="Calibri" pitchFamily="34" charset="0"/>
                <a:cs typeface="Calibri" pitchFamily="34" charset="0"/>
              </a:rPr>
              <a:t>(výbor z Vůle k moci)</a:t>
            </a:r>
            <a:r>
              <a:rPr lang="cs-CZ" sz="3200" dirty="0">
                <a:latin typeface="Calibri" pitchFamily="34" charset="0"/>
                <a:cs typeface="Calibri" pitchFamily="34" charset="0"/>
              </a:rPr>
              <a:t/>
            </a:r>
            <a:br>
              <a:rPr lang="cs-CZ" sz="3200" dirty="0">
                <a:latin typeface="Calibri" pitchFamily="34" charset="0"/>
                <a:cs typeface="Calibri" pitchFamily="34" charset="0"/>
              </a:rPr>
            </a:br>
            <a:endParaRPr lang="cs-CZ" sz="3200" dirty="0">
              <a:latin typeface="Calibri" pitchFamily="34" charset="0"/>
              <a:cs typeface="Calibri" pitchFamily="34" charset="0"/>
            </a:endParaRPr>
          </a:p>
        </p:txBody>
      </p:sp>
      <p:pic>
        <p:nvPicPr>
          <p:cNvPr id="7" name="Zástupný symbol pro obsah 6"/>
          <p:cNvPicPr>
            <a:picLocks noGrp="1" noChangeAspect="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a:xfrm>
            <a:off x="3131840" y="219657"/>
            <a:ext cx="3099328" cy="4360327"/>
          </a:xfrm>
        </p:spPr>
      </p:pic>
      <p:sp>
        <p:nvSpPr>
          <p:cNvPr id="5" name="TextovéPole 4"/>
          <p:cNvSpPr txBox="1"/>
          <p:nvPr/>
        </p:nvSpPr>
        <p:spPr>
          <a:xfrm>
            <a:off x="179512" y="5373216"/>
            <a:ext cx="3384376" cy="184666"/>
          </a:xfrm>
          <a:prstGeom prst="rect">
            <a:avLst/>
          </a:prstGeom>
          <a:noFill/>
        </p:spPr>
        <p:txBody>
          <a:bodyPr wrap="square" rtlCol="0">
            <a:spAutoFit/>
          </a:bodyPr>
          <a:lstStyle/>
          <a:p>
            <a:r>
              <a:rPr lang="cs-CZ" sz="600" dirty="0"/>
              <a:t>http://cs.wikipedia.org/wiki/Soubor:Nietzsche_1862b.JPG</a:t>
            </a:r>
          </a:p>
        </p:txBody>
      </p:sp>
      <p:sp>
        <p:nvSpPr>
          <p:cNvPr id="6" name="TextovéPole 5"/>
          <p:cNvSpPr txBox="1"/>
          <p:nvPr/>
        </p:nvSpPr>
        <p:spPr>
          <a:xfrm>
            <a:off x="179512" y="5604048"/>
            <a:ext cx="3168352" cy="276999"/>
          </a:xfrm>
          <a:prstGeom prst="rect">
            <a:avLst/>
          </a:prstGeom>
          <a:noFill/>
        </p:spPr>
        <p:txBody>
          <a:bodyPr wrap="square" rtlCol="0">
            <a:spAutoFit/>
          </a:bodyPr>
          <a:lstStyle/>
          <a:p>
            <a:r>
              <a:rPr lang="en-US" sz="600" dirty="0"/>
              <a:t>Friedrich Nietzsche, 17 years old. Photography by Ferdinand Henning in </a:t>
            </a:r>
            <a:r>
              <a:rPr lang="en-US" sz="600" dirty="0" err="1"/>
              <a:t>Naumburg</a:t>
            </a:r>
            <a:r>
              <a:rPr lang="en-US" sz="600" dirty="0"/>
              <a:t>, beginning of June 1862.</a:t>
            </a:r>
            <a:endParaRPr lang="cs-CZ" sz="600" dirty="0"/>
          </a:p>
        </p:txBody>
      </p:sp>
    </p:spTree>
    <p:extLst>
      <p:ext uri="{BB962C8B-B14F-4D97-AF65-F5344CB8AC3E}">
        <p14:creationId xmlns:p14="http://schemas.microsoft.com/office/powerpoint/2010/main" xmlns="" val="16457872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731520"/>
            <a:ext cx="7029400" cy="5577800"/>
          </a:xfrm>
        </p:spPr>
        <p:txBody>
          <a:bodyPr>
            <a:normAutofit fontScale="92500" lnSpcReduction="10000"/>
          </a:bodyPr>
          <a:lstStyle/>
          <a:p>
            <a:pPr marL="45720" indent="0">
              <a:buNone/>
            </a:pPr>
            <a:r>
              <a:rPr lang="cs-CZ" dirty="0">
                <a:latin typeface="Calibri" pitchFamily="34" charset="0"/>
                <a:cs typeface="Calibri" pitchFamily="34" charset="0"/>
              </a:rPr>
              <a:t> </a:t>
            </a:r>
          </a:p>
          <a:p>
            <a:pPr>
              <a:buFont typeface="Arial" pitchFamily="34" charset="0"/>
              <a:buChar char="•"/>
            </a:pPr>
            <a:r>
              <a:rPr lang="cs-CZ" b="1" dirty="0" smtClean="0">
                <a:latin typeface="Calibri" pitchFamily="34" charset="0"/>
                <a:cs typeface="Calibri" pitchFamily="34" charset="0"/>
              </a:rPr>
              <a:t>Co </a:t>
            </a:r>
            <a:r>
              <a:rPr lang="cs-CZ" b="1" dirty="0">
                <a:latin typeface="Calibri" pitchFamily="34" charset="0"/>
                <a:cs typeface="Calibri" pitchFamily="34" charset="0"/>
              </a:rPr>
              <a:t>je svět-síla bez počátku a bez konce, proměňující se, hra sil a vlnění sil</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-ze hry protiv k souladu , věčné </a:t>
            </a:r>
            <a:r>
              <a:rPr lang="cs-CZ" b="1" dirty="0" err="1">
                <a:latin typeface="Calibri" pitchFamily="34" charset="0"/>
                <a:cs typeface="Calibri" pitchFamily="34" charset="0"/>
              </a:rPr>
              <a:t>samasebetvoření</a:t>
            </a:r>
            <a:r>
              <a:rPr lang="cs-CZ" b="1" dirty="0">
                <a:latin typeface="Calibri" pitchFamily="34" charset="0"/>
                <a:cs typeface="Calibri" pitchFamily="34" charset="0"/>
              </a:rPr>
              <a:t> i </a:t>
            </a:r>
            <a:r>
              <a:rPr lang="cs-CZ" b="1" dirty="0" err="1">
                <a:latin typeface="Calibri" pitchFamily="34" charset="0"/>
                <a:cs typeface="Calibri" pitchFamily="34" charset="0"/>
              </a:rPr>
              <a:t>samasebeboření</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-„stranou dobra i zla“, bezcílný</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-vůle k moci je tento svět a nic mimo to!</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-„stvoření“ je pověra</a:t>
            </a:r>
            <a:endParaRPr lang="cs-CZ" dirty="0">
              <a:latin typeface="Calibri" pitchFamily="34" charset="0"/>
              <a:cs typeface="Calibri" pitchFamily="34" charset="0"/>
            </a:endParaRPr>
          </a:p>
          <a:p>
            <a:pPr marL="45720" indent="0">
              <a:buNone/>
            </a:pPr>
            <a:endParaRPr lang="cs-CZ" dirty="0" smtClean="0">
              <a:latin typeface="Calibri" pitchFamily="34" charset="0"/>
              <a:cs typeface="Calibri" pitchFamily="34" charset="0"/>
            </a:endParaRPr>
          </a:p>
          <a:p>
            <a:pPr>
              <a:buFont typeface="Arial" pitchFamily="34" charset="0"/>
              <a:buChar char="•"/>
            </a:pPr>
            <a:r>
              <a:rPr lang="cs-CZ" b="1" dirty="0" smtClean="0">
                <a:latin typeface="Calibri" pitchFamily="34" charset="0"/>
                <a:cs typeface="Calibri" pitchFamily="34" charset="0"/>
              </a:rPr>
              <a:t>Představa </a:t>
            </a:r>
            <a:r>
              <a:rPr lang="cs-CZ" b="1" dirty="0">
                <a:latin typeface="Calibri" pitchFamily="34" charset="0"/>
                <a:cs typeface="Calibri" pitchFamily="34" charset="0"/>
              </a:rPr>
              <a:t>nejistá = nepotřebná</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Duch je „děním se“ – svět nemá cíl</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Máme mít radost z nejistoty, ne z jistoty</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Ne příčina a účinek, ale tvořivost, vůle k moci = touha po projevování síly, tvůrčí pud</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Vše vzniká a zaniká, vrací se věčně, není úniku</a:t>
            </a:r>
            <a:endParaRPr lang="cs-CZ" dirty="0">
              <a:latin typeface="Calibri" pitchFamily="34" charset="0"/>
              <a:cs typeface="Calibri" pitchFamily="34" charset="0"/>
            </a:endParaRPr>
          </a:p>
          <a:p>
            <a:endParaRPr lang="cs-CZ" dirty="0">
              <a:latin typeface="Calibri" pitchFamily="34" charset="0"/>
              <a:cs typeface="Calibri" pitchFamily="34" charset="0"/>
            </a:endParaRPr>
          </a:p>
        </p:txBody>
      </p:sp>
    </p:spTree>
    <p:extLst>
      <p:ext uri="{BB962C8B-B14F-4D97-AF65-F5344CB8AC3E}">
        <p14:creationId xmlns:p14="http://schemas.microsoft.com/office/powerpoint/2010/main" xmlns="" val="10233237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43000" y="731520"/>
            <a:ext cx="6957392" cy="5505792"/>
          </a:xfrm>
        </p:spPr>
        <p:txBody>
          <a:bodyPr>
            <a:normAutofit fontScale="77500" lnSpcReduction="20000"/>
          </a:bodyPr>
          <a:lstStyle/>
          <a:p>
            <a:pPr>
              <a:buFont typeface="Arial" pitchFamily="34" charset="0"/>
              <a:buChar char="•"/>
            </a:pPr>
            <a:r>
              <a:rPr lang="cs-CZ" sz="2600" b="1" dirty="0">
                <a:latin typeface="Calibri" pitchFamily="34" charset="0"/>
                <a:cs typeface="Calibri" pitchFamily="34" charset="0"/>
              </a:rPr>
              <a:t>Idea chovu a kázně: rasy, kterým je nesnesitelná, jsou vyřízeny, ony, jež v ní vycítí největší dobrodiní, jsou vyvoleny k panství</a:t>
            </a:r>
          </a:p>
          <a:p>
            <a:pPr>
              <a:buFont typeface="Arial" pitchFamily="34" charset="0"/>
              <a:buChar char="•"/>
            </a:pPr>
            <a:r>
              <a:rPr lang="cs-CZ" sz="2600" b="1" dirty="0">
                <a:latin typeface="Calibri" pitchFamily="34" charset="0"/>
                <a:cs typeface="Calibri" pitchFamily="34" charset="0"/>
              </a:rPr>
              <a:t>Génius je stroj nejjemnější, tedy nejchoulostivější</a:t>
            </a:r>
          </a:p>
          <a:p>
            <a:pPr>
              <a:buFont typeface="Arial" pitchFamily="34" charset="0"/>
              <a:buChar char="•"/>
            </a:pPr>
            <a:r>
              <a:rPr lang="cs-CZ" sz="2600" b="1" dirty="0">
                <a:latin typeface="Calibri" pitchFamily="34" charset="0"/>
                <a:cs typeface="Calibri" pitchFamily="34" charset="0"/>
              </a:rPr>
              <a:t>Vypočitatelnost světa, vyjádřitelnost formulemi – je to opravdu „pochopení?“ Co by potom bylo pochopeno v hudbě?</a:t>
            </a:r>
          </a:p>
          <a:p>
            <a:pPr>
              <a:buFont typeface="Arial" pitchFamily="34" charset="0"/>
              <a:buChar char="•"/>
            </a:pPr>
            <a:r>
              <a:rPr lang="cs-CZ" sz="2600" b="1" dirty="0">
                <a:latin typeface="Calibri" pitchFamily="34" charset="0"/>
                <a:cs typeface="Calibri" pitchFamily="34" charset="0"/>
              </a:rPr>
              <a:t>Iluze, že jsme něco poznali tam, kde máme matematický vzorec pro to, co se zběhlo: je to označení, popis, nic více!</a:t>
            </a:r>
          </a:p>
          <a:p>
            <a:pPr>
              <a:buFont typeface="Arial" pitchFamily="34" charset="0"/>
              <a:buChar char="•"/>
            </a:pPr>
            <a:r>
              <a:rPr lang="cs-CZ" sz="2600" b="1" dirty="0">
                <a:latin typeface="Calibri" pitchFamily="34" charset="0"/>
                <a:cs typeface="Calibri" pitchFamily="34" charset="0"/>
              </a:rPr>
              <a:t>Dva po sobě jdoucí stavy „příčina“ a „účinek“ – toť falešné. První nemá, čeho by působil, druhý nebyl ničím způsoben. Jde jenom o boj dvou mocensky nerovných prvků: jím bude dosaženo nového uspořádání sil, podle míry moci každého z nich.</a:t>
            </a:r>
          </a:p>
          <a:p>
            <a:pPr>
              <a:buFont typeface="Arial" pitchFamily="34" charset="0"/>
              <a:buChar char="•"/>
            </a:pPr>
            <a:r>
              <a:rPr lang="cs-CZ" sz="2600" b="1" dirty="0">
                <a:latin typeface="Calibri" pitchFamily="34" charset="0"/>
                <a:cs typeface="Calibri" pitchFamily="34" charset="0"/>
              </a:rPr>
              <a:t>Strast je běžná, je to překážka vůle k moci, máme ji neustále zapotřebí.</a:t>
            </a:r>
          </a:p>
          <a:p>
            <a:pPr>
              <a:buFont typeface="Arial" pitchFamily="34" charset="0"/>
              <a:buChar char="•"/>
            </a:pPr>
            <a:r>
              <a:rPr lang="cs-CZ" sz="2600" b="1" dirty="0">
                <a:latin typeface="Calibri" pitchFamily="34" charset="0"/>
                <a:cs typeface="Calibri" pitchFamily="34" charset="0"/>
              </a:rPr>
              <a:t>Výhra, pocit rozkoše předpokládá přemožený odpor</a:t>
            </a:r>
          </a:p>
          <a:p>
            <a:pPr>
              <a:buFont typeface="Arial" pitchFamily="34" charset="0"/>
              <a:buChar char="•"/>
            </a:pPr>
            <a:r>
              <a:rPr lang="cs-CZ" sz="2600" b="1" dirty="0">
                <a:latin typeface="Calibri" pitchFamily="34" charset="0"/>
                <a:cs typeface="Calibri" pitchFamily="34" charset="0"/>
              </a:rPr>
              <a:t>Výživa (i prvoka) je vlastně touha být silnější</a:t>
            </a:r>
          </a:p>
          <a:p>
            <a:endParaRPr lang="cs-CZ" dirty="0">
              <a:latin typeface="Calibri" pitchFamily="34" charset="0"/>
              <a:cs typeface="Calibri" pitchFamily="34" charset="0"/>
            </a:endParaRPr>
          </a:p>
        </p:txBody>
      </p:sp>
    </p:spTree>
    <p:extLst>
      <p:ext uri="{BB962C8B-B14F-4D97-AF65-F5344CB8AC3E}">
        <p14:creationId xmlns:p14="http://schemas.microsoft.com/office/powerpoint/2010/main" xmlns="" val="16601590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043608" y="980728"/>
            <a:ext cx="6840760" cy="5256584"/>
          </a:xfrm>
        </p:spPr>
        <p:txBody>
          <a:bodyPr>
            <a:normAutofit fontScale="92500" lnSpcReduction="10000"/>
          </a:bodyPr>
          <a:lstStyle/>
          <a:p>
            <a:pPr>
              <a:buFont typeface="Arial" pitchFamily="34" charset="0"/>
              <a:buChar char="•"/>
            </a:pPr>
            <a:r>
              <a:rPr lang="cs-CZ" b="1" dirty="0">
                <a:latin typeface="Calibri" pitchFamily="34" charset="0"/>
                <a:cs typeface="Calibri" pitchFamily="34" charset="0"/>
              </a:rPr>
              <a:t>Oč bojují mezi sebou stromy v pralese? O štěstí? O moc!</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Mocná duše vychází ze strastí posílená</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Pokud jsme spokojeni alespoň s něčím, jsme spokojeni sami se sebou a se vším jsoucnem, neboť nic není osamoceno</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Kladné pocity: pýcha, radost, zdraví, pohlavní láska, nepřátelství a válka, úcta, způsobnost, silná vůle, vůle k moci</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Těžko napravíme, pokud opomeneme chodit v pravý čas do dobré školy…Jdeme pak životem, aniž bychom se učili chodit…Někdy je život milosrdný a nahradí tvrdou školu, vyburcuje vůli a soběstačnost např. nesnázemi, které nás donutí k činnosti</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Důležitá je tvrdá kázeň, umět poslouchat i poroučet (voják i vědec)</a:t>
            </a:r>
            <a:endParaRPr lang="cs-CZ" dirty="0">
              <a:latin typeface="Calibri" pitchFamily="34" charset="0"/>
              <a:cs typeface="Calibri" pitchFamily="34" charset="0"/>
            </a:endParaRPr>
          </a:p>
          <a:p>
            <a:pPr>
              <a:buFont typeface="Arial" pitchFamily="34" charset="0"/>
              <a:buChar char="•"/>
            </a:pPr>
            <a:r>
              <a:rPr lang="cs-CZ" b="1" dirty="0">
                <a:latin typeface="Calibri" pitchFamily="34" charset="0"/>
                <a:cs typeface="Calibri" pitchFamily="34" charset="0"/>
              </a:rPr>
              <a:t>Jak se stát silnějším? Zvolna se rozhodovat a houževnatě lpět na zvoleném. Vše ostatní přijde</a:t>
            </a:r>
            <a:endParaRPr lang="cs-CZ" dirty="0">
              <a:latin typeface="Calibri" pitchFamily="34" charset="0"/>
              <a:cs typeface="Calibri" pitchFamily="34" charset="0"/>
            </a:endParaRPr>
          </a:p>
          <a:p>
            <a:endParaRPr lang="cs-CZ" dirty="0">
              <a:latin typeface="Calibri" pitchFamily="34" charset="0"/>
              <a:cs typeface="Calibri" pitchFamily="34" charset="0"/>
            </a:endParaRPr>
          </a:p>
        </p:txBody>
      </p:sp>
    </p:spTree>
    <p:extLst>
      <p:ext uri="{BB962C8B-B14F-4D97-AF65-F5344CB8AC3E}">
        <p14:creationId xmlns:p14="http://schemas.microsoft.com/office/powerpoint/2010/main" xmlns="" val="30403723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043608" y="1052736"/>
            <a:ext cx="6912768" cy="5112568"/>
          </a:xfrm>
        </p:spPr>
        <p:txBody>
          <a:bodyPr>
            <a:normAutofit fontScale="40000" lnSpcReduction="20000"/>
          </a:bodyPr>
          <a:lstStyle/>
          <a:p>
            <a:pPr>
              <a:buFont typeface="Arial" pitchFamily="34" charset="0"/>
              <a:buChar char="•"/>
            </a:pPr>
            <a:r>
              <a:rPr lang="cs-CZ" sz="5000" b="1" dirty="0"/>
              <a:t>„Dobrý člověk“ nehrozí od něj nebezpečí, je užitečný</a:t>
            </a:r>
          </a:p>
          <a:p>
            <a:pPr>
              <a:buFont typeface="Arial" pitchFamily="34" charset="0"/>
              <a:buChar char="•"/>
            </a:pPr>
            <a:r>
              <a:rPr lang="cs-CZ" sz="5000" b="1" dirty="0"/>
              <a:t>„Velký člověk“ ovládá své mnohé vášně, logika v jednání, silná vůle, nebojácnost před „míněním“, chybí mu „ctnosti stáda“. Nemůže-li vésti, jde sám. Z lidí chce vždy něco udělat.</a:t>
            </a:r>
          </a:p>
          <a:p>
            <a:pPr>
              <a:buFont typeface="Arial" pitchFamily="34" charset="0"/>
              <a:buChar char="•"/>
            </a:pPr>
            <a:r>
              <a:rPr lang="cs-CZ" sz="5000" b="1" dirty="0"/>
              <a:t>Apollinský stav ducha – úsilí po osamocení se, jedinečnosti, jednoduchém, svoboda pod zákonem</a:t>
            </a:r>
          </a:p>
          <a:p>
            <a:pPr>
              <a:buFont typeface="Arial" pitchFamily="34" charset="0"/>
              <a:buChar char="•"/>
            </a:pPr>
            <a:r>
              <a:rPr lang="cs-CZ" sz="5000" b="1" dirty="0"/>
              <a:t>Dionýský – pudové úsilí po jednotě, vůle k plození, vypětí se nad všednost</a:t>
            </a:r>
          </a:p>
          <a:p>
            <a:pPr>
              <a:buFont typeface="Arial" pitchFamily="34" charset="0"/>
              <a:buChar char="•"/>
            </a:pPr>
            <a:r>
              <a:rPr lang="cs-CZ" sz="5000" b="1" dirty="0"/>
              <a:t>Vnímání krásy – estetický soud je krátkozraký, vidí jen nejbližší souvislosti. Zahrnuje předmět kouzlem, které ale zůstává naprosto cizí podstatě předmětu. Vnímat věc jako krásnou znamená vnímat ji nezbytně falešně (není možné zůstat objektivním)</a:t>
            </a:r>
          </a:p>
          <a:p>
            <a:pPr>
              <a:buFont typeface="Arial" pitchFamily="34" charset="0"/>
              <a:buChar char="•"/>
            </a:pPr>
            <a:r>
              <a:rPr lang="cs-CZ" sz="5000" b="1" dirty="0"/>
              <a:t>Manželství z lásky je tedy nerozumné</a:t>
            </a:r>
          </a:p>
          <a:p>
            <a:pPr>
              <a:buFont typeface="Arial" pitchFamily="34" charset="0"/>
              <a:buChar char="•"/>
            </a:pPr>
            <a:r>
              <a:rPr lang="cs-CZ" sz="5000" b="1" dirty="0"/>
              <a:t>Milující člověk se cítí dokonalejší, on i je dokonalejší</a:t>
            </a:r>
          </a:p>
          <a:p>
            <a:endParaRPr lang="cs-CZ" dirty="0"/>
          </a:p>
        </p:txBody>
      </p:sp>
    </p:spTree>
    <p:extLst>
      <p:ext uri="{BB962C8B-B14F-4D97-AF65-F5344CB8AC3E}">
        <p14:creationId xmlns:p14="http://schemas.microsoft.com/office/powerpoint/2010/main" xmlns="" val="17135134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1187624" y="2132856"/>
            <a:ext cx="6400800" cy="3474720"/>
          </a:xfrm>
        </p:spPr>
        <p:txBody>
          <a:bodyPr/>
          <a:lstStyle/>
          <a:p>
            <a:pPr marL="45720" indent="0">
              <a:buNone/>
            </a:pPr>
            <a:r>
              <a:rPr lang="cs-CZ" sz="2000" b="1" dirty="0">
                <a:latin typeface="Calibri" pitchFamily="34" charset="0"/>
                <a:cs typeface="Calibri" pitchFamily="34" charset="0"/>
              </a:rPr>
              <a:t>Otázky k zamyšlení:</a:t>
            </a:r>
          </a:p>
          <a:p>
            <a:pPr marL="45720" indent="0">
              <a:buNone/>
            </a:pPr>
            <a:r>
              <a:rPr lang="cs-CZ" sz="2000" b="1" dirty="0">
                <a:latin typeface="Calibri" pitchFamily="34" charset="0"/>
                <a:cs typeface="Calibri" pitchFamily="34" charset="0"/>
              </a:rPr>
              <a:t> </a:t>
            </a:r>
          </a:p>
          <a:p>
            <a:pPr>
              <a:buFont typeface="Arial" pitchFamily="34" charset="0"/>
              <a:buChar char="•"/>
            </a:pPr>
            <a:r>
              <a:rPr lang="cs-CZ" sz="2000" b="1" dirty="0">
                <a:latin typeface="Calibri" pitchFamily="34" charset="0"/>
                <a:cs typeface="Calibri" pitchFamily="34" charset="0"/>
              </a:rPr>
              <a:t>V čem spočívá Nietzscheho nihilizmus?</a:t>
            </a:r>
          </a:p>
          <a:p>
            <a:pPr>
              <a:buFont typeface="Arial" pitchFamily="34" charset="0"/>
              <a:buChar char="•"/>
            </a:pPr>
            <a:r>
              <a:rPr lang="cs-CZ" sz="2000" b="1" dirty="0">
                <a:latin typeface="Calibri" pitchFamily="34" charset="0"/>
                <a:cs typeface="Calibri" pitchFamily="34" charset="0"/>
              </a:rPr>
              <a:t>Kterého antického filozofa Nietzsche uznává a v čem jsou jeho názory obdobné?</a:t>
            </a:r>
          </a:p>
          <a:p>
            <a:pPr>
              <a:buFont typeface="Arial" pitchFamily="34" charset="0"/>
              <a:buChar char="•"/>
            </a:pPr>
            <a:r>
              <a:rPr lang="cs-CZ" sz="2000" b="1" dirty="0">
                <a:latin typeface="Calibri" pitchFamily="34" charset="0"/>
                <a:cs typeface="Calibri" pitchFamily="34" charset="0"/>
              </a:rPr>
              <a:t>Co je v životě člověka podle Nietzscheho oslabující prvek?</a:t>
            </a:r>
          </a:p>
          <a:p>
            <a:pPr>
              <a:buFont typeface="Arial" pitchFamily="34" charset="0"/>
              <a:buChar char="•"/>
            </a:pPr>
            <a:r>
              <a:rPr lang="cs-CZ" sz="2000" b="1" dirty="0">
                <a:latin typeface="Calibri" pitchFamily="34" charset="0"/>
                <a:cs typeface="Calibri" pitchFamily="34" charset="0"/>
              </a:rPr>
              <a:t>Byly Nietzscheho názory rasistické</a:t>
            </a:r>
            <a:r>
              <a:rPr lang="cs-CZ" sz="2000" b="1" dirty="0" smtClean="0">
                <a:latin typeface="Calibri" pitchFamily="34" charset="0"/>
                <a:cs typeface="Calibri" pitchFamily="34" charset="0"/>
              </a:rPr>
              <a:t>?</a:t>
            </a:r>
          </a:p>
          <a:p>
            <a:pPr>
              <a:buFont typeface="Arial" pitchFamily="34" charset="0"/>
              <a:buChar char="•"/>
            </a:pPr>
            <a:r>
              <a:rPr lang="cs-CZ" sz="2000" b="1" dirty="0" smtClean="0">
                <a:latin typeface="Calibri" pitchFamily="34" charset="0"/>
                <a:cs typeface="Calibri" pitchFamily="34" charset="0"/>
              </a:rPr>
              <a:t>Jaký význam v životě člověka má </a:t>
            </a:r>
            <a:r>
              <a:rPr lang="cs-CZ" sz="2000" b="1" smtClean="0">
                <a:latin typeface="Calibri" pitchFamily="34" charset="0"/>
                <a:cs typeface="Calibri" pitchFamily="34" charset="0"/>
              </a:rPr>
              <a:t>podle tebe vůle?</a:t>
            </a:r>
            <a:endParaRPr lang="cs-CZ" sz="2000" b="1" dirty="0">
              <a:latin typeface="Calibri" pitchFamily="34" charset="0"/>
              <a:cs typeface="Calibri" pitchFamily="34" charset="0"/>
            </a:endParaRPr>
          </a:p>
          <a:p>
            <a:endParaRPr lang="cs-CZ" dirty="0">
              <a:latin typeface="Calibri" pitchFamily="34" charset="0"/>
              <a:cs typeface="Calibri" pitchFamily="34" charset="0"/>
            </a:endParaRPr>
          </a:p>
        </p:txBody>
      </p:sp>
      <p:sp>
        <p:nvSpPr>
          <p:cNvPr id="5" name="TextovéPole 4"/>
          <p:cNvSpPr txBox="1"/>
          <p:nvPr/>
        </p:nvSpPr>
        <p:spPr>
          <a:xfrm>
            <a:off x="2716944" y="468397"/>
            <a:ext cx="3744416" cy="415498"/>
          </a:xfrm>
          <a:prstGeom prst="rect">
            <a:avLst/>
          </a:prstGeom>
          <a:noFill/>
        </p:spPr>
        <p:txBody>
          <a:bodyPr wrap="square" rtlCol="0">
            <a:spAutoFit/>
          </a:bodyPr>
          <a:lstStyle/>
          <a:p>
            <a:r>
              <a:rPr lang="cs-CZ" sz="700" dirty="0" smtClean="0"/>
              <a:t>Zdroj: </a:t>
            </a:r>
            <a:r>
              <a:rPr lang="en-US" sz="700" dirty="0" smtClean="0"/>
              <a:t>Photography by a </a:t>
            </a:r>
            <a:r>
              <a:rPr lang="en-US" sz="700" dirty="0" err="1" smtClean="0"/>
              <a:t>Mr</a:t>
            </a:r>
            <a:r>
              <a:rPr lang="en-US" sz="700" dirty="0" smtClean="0"/>
              <a:t> F. Hartmann in Basel.</a:t>
            </a:r>
            <a:br>
              <a:rPr lang="en-US" sz="700" dirty="0" smtClean="0"/>
            </a:br>
            <a:r>
              <a:rPr lang="en-US" sz="700" dirty="0" smtClean="0"/>
              <a:t>Public domain due to age of photography. Scan processed by Anton (2005)</a:t>
            </a:r>
            <a:endParaRPr lang="cs-CZ" sz="700" dirty="0" smtClean="0"/>
          </a:p>
          <a:p>
            <a:r>
              <a:rPr lang="cs-CZ" sz="700" dirty="0" smtClean="0"/>
              <a:t>Autor: F. Hartmann</a:t>
            </a:r>
            <a:endParaRPr lang="cs-CZ" sz="700" dirty="0"/>
          </a:p>
        </p:txBody>
      </p:sp>
      <p:sp>
        <p:nvSpPr>
          <p:cNvPr id="6" name="TextovéPole 5"/>
          <p:cNvSpPr txBox="1"/>
          <p:nvPr/>
        </p:nvSpPr>
        <p:spPr>
          <a:xfrm>
            <a:off x="2699792" y="838666"/>
            <a:ext cx="3096344" cy="307777"/>
          </a:xfrm>
          <a:prstGeom prst="rect">
            <a:avLst/>
          </a:prstGeom>
          <a:noFill/>
        </p:spPr>
        <p:txBody>
          <a:bodyPr wrap="square" rtlCol="0">
            <a:spAutoFit/>
          </a:bodyPr>
          <a:lstStyle/>
          <a:p>
            <a:r>
              <a:rPr lang="cs-CZ" sz="700" dirty="0"/>
              <a:t>http://</a:t>
            </a:r>
            <a:r>
              <a:rPr lang="cs-CZ" sz="700" dirty="0" smtClean="0"/>
              <a:t>cs.wikipedia.org/wiki/Soubor:Nietzsche187a.jpg</a:t>
            </a:r>
          </a:p>
          <a:p>
            <a:endParaRPr lang="cs-CZ" sz="700" dirty="0"/>
          </a:p>
        </p:txBody>
      </p:sp>
      <p:pic>
        <p:nvPicPr>
          <p:cNvPr id="7" name="Obrázek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156176" y="260648"/>
            <a:ext cx="1963489" cy="2775429"/>
          </a:xfrm>
          <a:prstGeom prst="rect">
            <a:avLst/>
          </a:prstGeom>
        </p:spPr>
      </p:pic>
    </p:spTree>
    <p:extLst>
      <p:ext uri="{BB962C8B-B14F-4D97-AF65-F5344CB8AC3E}">
        <p14:creationId xmlns:p14="http://schemas.microsoft.com/office/powerpoint/2010/main" xmlns="" val="18240592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783790" y="692696"/>
            <a:ext cx="7776864" cy="1800200"/>
          </a:xfrm>
        </p:spPr>
        <p:txBody>
          <a:bodyPr>
            <a:normAutofit/>
          </a:bodyPr>
          <a:lstStyle/>
          <a:p>
            <a:pPr marL="45720" indent="0">
              <a:buNone/>
            </a:pPr>
            <a:r>
              <a:rPr lang="cs-CZ" sz="1600" b="1" dirty="0" smtClean="0">
                <a:latin typeface="Calibri" pitchFamily="34" charset="0"/>
                <a:cs typeface="Calibri" pitchFamily="34" charset="0"/>
              </a:rPr>
              <a:t>Použité zdroje:</a:t>
            </a:r>
          </a:p>
          <a:p>
            <a:pPr>
              <a:buFont typeface="Arial" pitchFamily="34" charset="0"/>
              <a:buChar char="•"/>
            </a:pPr>
            <a:r>
              <a:rPr lang="cs-CZ" sz="1500" dirty="0">
                <a:solidFill>
                  <a:schemeClr val="tx1">
                    <a:lumMod val="85000"/>
                    <a:lumOff val="15000"/>
                  </a:schemeClr>
                </a:solidFill>
                <a:latin typeface="Calibri" pitchFamily="34" charset="0"/>
                <a:cs typeface="Calibri" pitchFamily="34" charset="0"/>
              </a:rPr>
              <a:t>http://</a:t>
            </a:r>
            <a:r>
              <a:rPr lang="cs-CZ" sz="1500" dirty="0" smtClean="0">
                <a:solidFill>
                  <a:schemeClr val="tx1">
                    <a:lumMod val="85000"/>
                    <a:lumOff val="15000"/>
                  </a:schemeClr>
                </a:solidFill>
                <a:latin typeface="Calibri" pitchFamily="34" charset="0"/>
                <a:cs typeface="Calibri" pitchFamily="34" charset="0"/>
              </a:rPr>
              <a:t>cs.wikipedia.org/wiki/Friedrich_Nietzsche</a:t>
            </a:r>
          </a:p>
          <a:p>
            <a:pPr>
              <a:buFont typeface="Arial" pitchFamily="34" charset="0"/>
              <a:buChar char="•"/>
            </a:pPr>
            <a:r>
              <a:rPr lang="en-US" sz="1500" i="1" dirty="0">
                <a:solidFill>
                  <a:schemeClr val="tx1">
                    <a:lumMod val="85000"/>
                    <a:lumOff val="15000"/>
                  </a:schemeClr>
                </a:solidFill>
                <a:latin typeface="Calibri" pitchFamily="34" charset="0"/>
                <a:cs typeface="Calibri" pitchFamily="34" charset="0"/>
              </a:rPr>
              <a:t>Nietzsche</a:t>
            </a:r>
            <a:r>
              <a:rPr lang="en-US" sz="1500" dirty="0">
                <a:solidFill>
                  <a:schemeClr val="tx1">
                    <a:lumMod val="85000"/>
                    <a:lumOff val="15000"/>
                  </a:schemeClr>
                </a:solidFill>
                <a:latin typeface="Calibri" pitchFamily="34" charset="0"/>
                <a:cs typeface="Calibri" pitchFamily="34" charset="0"/>
              </a:rPr>
              <a:t> by Walter Kaufmann, Princeton Paperbacks, Fourth Edition. ISBN 0-691-01983-5</a:t>
            </a:r>
            <a:endParaRPr lang="cs-CZ" sz="1500" dirty="0" smtClean="0">
              <a:solidFill>
                <a:schemeClr val="tx1">
                  <a:lumMod val="85000"/>
                  <a:lumOff val="15000"/>
                </a:schemeClr>
              </a:solidFill>
              <a:latin typeface="Calibri" pitchFamily="34" charset="0"/>
              <a:cs typeface="Calibri" pitchFamily="34" charset="0"/>
            </a:endParaRPr>
          </a:p>
          <a:p>
            <a:pPr>
              <a:buFont typeface="Arial" pitchFamily="34" charset="0"/>
              <a:buChar char="•"/>
            </a:pPr>
            <a:r>
              <a:rPr lang="cs-CZ" sz="1500" dirty="0" smtClean="0">
                <a:solidFill>
                  <a:schemeClr val="tx1">
                    <a:lumMod val="85000"/>
                    <a:lumOff val="15000"/>
                  </a:schemeClr>
                </a:solidFill>
                <a:latin typeface="Calibri" pitchFamily="34" charset="0"/>
                <a:cs typeface="Calibri" pitchFamily="34" charset="0"/>
              </a:rPr>
              <a:t>http</a:t>
            </a:r>
            <a:r>
              <a:rPr lang="cs-CZ" sz="1500" dirty="0">
                <a:solidFill>
                  <a:schemeClr val="tx1">
                    <a:lumMod val="85000"/>
                    <a:lumOff val="15000"/>
                  </a:schemeClr>
                </a:solidFill>
                <a:latin typeface="Calibri" pitchFamily="34" charset="0"/>
                <a:cs typeface="Calibri" pitchFamily="34" charset="0"/>
              </a:rPr>
              <a:t>://nietzsche.com/nietzsche-munch.html</a:t>
            </a:r>
            <a:endParaRPr lang="cs-CZ" sz="1500" dirty="0" smtClean="0">
              <a:solidFill>
                <a:schemeClr val="tx1">
                  <a:lumMod val="85000"/>
                  <a:lumOff val="15000"/>
                </a:schemeClr>
              </a:solidFill>
              <a:latin typeface="Calibri" pitchFamily="34" charset="0"/>
              <a:cs typeface="Calibri" pitchFamily="34" charset="0"/>
            </a:endParaRPr>
          </a:p>
          <a:p>
            <a:pPr>
              <a:buFont typeface="Arial" pitchFamily="34" charset="0"/>
              <a:buChar char="•"/>
            </a:pPr>
            <a:r>
              <a:rPr lang="cs-CZ" sz="1500" dirty="0">
                <a:solidFill>
                  <a:schemeClr val="tx1">
                    <a:lumMod val="85000"/>
                    <a:lumOff val="15000"/>
                  </a:schemeClr>
                </a:solidFill>
                <a:latin typeface="Calibri" pitchFamily="34" charset="0"/>
                <a:cs typeface="Calibri" pitchFamily="34" charset="0"/>
              </a:rPr>
              <a:t>NIETZSCHE, Friedrich. O životě a umění: aforismy. Olomouc: </a:t>
            </a:r>
            <a:r>
              <a:rPr lang="cs-CZ" sz="1500" dirty="0" err="1">
                <a:solidFill>
                  <a:schemeClr val="tx1">
                    <a:lumMod val="85000"/>
                    <a:lumOff val="15000"/>
                  </a:schemeClr>
                </a:solidFill>
                <a:latin typeface="Calibri" pitchFamily="34" charset="0"/>
                <a:cs typeface="Calibri" pitchFamily="34" charset="0"/>
              </a:rPr>
              <a:t>Votobia</a:t>
            </a:r>
            <a:r>
              <a:rPr lang="cs-CZ" sz="1500" dirty="0">
                <a:solidFill>
                  <a:schemeClr val="tx1">
                    <a:lumMod val="85000"/>
                    <a:lumOff val="15000"/>
                  </a:schemeClr>
                </a:solidFill>
                <a:latin typeface="Calibri" pitchFamily="34" charset="0"/>
                <a:cs typeface="Calibri" pitchFamily="34" charset="0"/>
              </a:rPr>
              <a:t>, 1995. ISBN 80-85885-54-9</a:t>
            </a:r>
          </a:p>
        </p:txBody>
      </p:sp>
      <p:pic>
        <p:nvPicPr>
          <p:cNvPr id="2052" name="Picture 4" descr="http://upload.wikimedia.org/wikipedia/en/thumb/b/bb/Nietzsche-munch.jpg/220px-Nietzsche-munch.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940152" y="2492896"/>
            <a:ext cx="1924916" cy="2414895"/>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ovéPole 6"/>
          <p:cNvSpPr txBox="1"/>
          <p:nvPr/>
        </p:nvSpPr>
        <p:spPr>
          <a:xfrm>
            <a:off x="5812120" y="5058466"/>
            <a:ext cx="2448272" cy="200055"/>
          </a:xfrm>
          <a:prstGeom prst="rect">
            <a:avLst/>
          </a:prstGeom>
          <a:noFill/>
        </p:spPr>
        <p:txBody>
          <a:bodyPr wrap="square" rtlCol="0">
            <a:spAutoFit/>
          </a:bodyPr>
          <a:lstStyle/>
          <a:p>
            <a:r>
              <a:rPr lang="cs-CZ" sz="700" dirty="0" smtClean="0"/>
              <a:t>Autor: Edvard </a:t>
            </a:r>
            <a:r>
              <a:rPr lang="cs-CZ" sz="700" dirty="0" err="1"/>
              <a:t>Munch</a:t>
            </a:r>
            <a:r>
              <a:rPr lang="cs-CZ" sz="700" dirty="0"/>
              <a:t> (1863–1944)</a:t>
            </a:r>
          </a:p>
        </p:txBody>
      </p:sp>
      <p:sp>
        <p:nvSpPr>
          <p:cNvPr id="8" name="TextovéPole 7"/>
          <p:cNvSpPr txBox="1"/>
          <p:nvPr/>
        </p:nvSpPr>
        <p:spPr>
          <a:xfrm>
            <a:off x="5800712" y="5171699"/>
            <a:ext cx="2592288" cy="200055"/>
          </a:xfrm>
          <a:prstGeom prst="rect">
            <a:avLst/>
          </a:prstGeom>
          <a:noFill/>
        </p:spPr>
        <p:txBody>
          <a:bodyPr wrap="square" rtlCol="0">
            <a:spAutoFit/>
          </a:bodyPr>
          <a:lstStyle/>
          <a:p>
            <a:r>
              <a:rPr lang="cs-CZ" sz="700" dirty="0" smtClean="0"/>
              <a:t>Zdroj: http</a:t>
            </a:r>
            <a:r>
              <a:rPr lang="cs-CZ" sz="700" dirty="0"/>
              <a:t>://nietzsche.com/nietzsche-munch.html</a:t>
            </a:r>
          </a:p>
        </p:txBody>
      </p:sp>
      <p:sp>
        <p:nvSpPr>
          <p:cNvPr id="10" name="TextovéPole 9"/>
          <p:cNvSpPr txBox="1"/>
          <p:nvPr/>
        </p:nvSpPr>
        <p:spPr>
          <a:xfrm>
            <a:off x="5796136" y="5309836"/>
            <a:ext cx="2448272" cy="200055"/>
          </a:xfrm>
          <a:prstGeom prst="rect">
            <a:avLst/>
          </a:prstGeom>
          <a:noFill/>
        </p:spPr>
        <p:txBody>
          <a:bodyPr wrap="square" rtlCol="0">
            <a:spAutoFit/>
          </a:bodyPr>
          <a:lstStyle/>
          <a:p>
            <a:r>
              <a:rPr lang="cs-CZ" sz="700" dirty="0"/>
              <a:t>http://en.wikipedia.org/wiki/File:Nietzsche-munch.jpg</a:t>
            </a:r>
          </a:p>
        </p:txBody>
      </p:sp>
      <p:sp>
        <p:nvSpPr>
          <p:cNvPr id="9" name="Rectangle 1"/>
          <p:cNvSpPr>
            <a:spLocks noChangeArrowheads="1"/>
          </p:cNvSpPr>
          <p:nvPr/>
        </p:nvSpPr>
        <p:spPr bwMode="auto">
          <a:xfrm>
            <a:off x="611560" y="5805264"/>
            <a:ext cx="7992888" cy="96949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rgbClr val="0000FF"/>
                </a:solidFill>
                <a:effectLst/>
                <a:latin typeface="Calibri" pitchFamily="34" charset="0"/>
                <a:ea typeface="Calibri" pitchFamily="34" charset="0"/>
                <a:cs typeface="Times New Roman" pitchFamily="18" charset="0"/>
              </a:rPr>
              <a:t>Materiál je určen pro bezplatné používání pro potřeby výuky a vzdělávání na všech typech škol a školských zařízeních. Jakékoliv další využití podléhá autorskému zákonu</a:t>
            </a:r>
            <a:r>
              <a:rPr kumimoji="0" lang="cs-CZ" sz="16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600"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gurkam</a:t>
            </a:r>
            <a:r>
              <a:rPr kumimoji="0" lang="cs-CZ" sz="16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@oa-ji.</a:t>
            </a:r>
            <a:r>
              <a:rPr kumimoji="0" lang="cs-CZ" sz="1600"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cz</a:t>
            </a:r>
            <a:endParaRPr kumimoji="0" lang="cs-CZ" sz="1800" b="0" i="0" u="none" strike="noStrike" cap="none" normalizeH="0" baseline="0" dirty="0" smtClean="0">
              <a:ln>
                <a:noFill/>
              </a:ln>
              <a:solidFill>
                <a:schemeClr val="tx1"/>
              </a:solidFill>
              <a:effectLst/>
              <a:latin typeface="Arial" pitchFamily="34" charset="0"/>
            </a:endParaRPr>
          </a:p>
        </p:txBody>
      </p:sp>
    </p:spTree>
    <p:extLst>
      <p:ext uri="{BB962C8B-B14F-4D97-AF65-F5344CB8AC3E}">
        <p14:creationId xmlns:p14="http://schemas.microsoft.com/office/powerpoint/2010/main" xmlns="" val="3944226786"/>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215</TotalTime>
  <Words>190</Words>
  <Application>Microsoft Office PowerPoint</Application>
  <PresentationFormat>Předvádění na obrazovce (4:3)</PresentationFormat>
  <Paragraphs>77</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Aerodynamika</vt:lpstr>
      <vt:lpstr>Snímek 1</vt:lpstr>
      <vt:lpstr>Snímek 2</vt:lpstr>
      <vt:lpstr>Friedrich Nietzsche - 19.st.  Aforismy O životě a umění  (výbor z Vůle k moci) </vt:lpstr>
      <vt:lpstr>Snímek 4</vt:lpstr>
      <vt:lpstr>Snímek 5</vt:lpstr>
      <vt:lpstr>Snímek 6</vt:lpstr>
      <vt:lpstr>Snímek 7</vt:lpstr>
      <vt:lpstr>Snímek 8</vt:lpstr>
      <vt:lpstr>Snímek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zgurkam</dc:creator>
  <cp:lastModifiedBy>ZGurkaM</cp:lastModifiedBy>
  <cp:revision>31</cp:revision>
  <dcterms:created xsi:type="dcterms:W3CDTF">2012-10-03T08:25:35Z</dcterms:created>
  <dcterms:modified xsi:type="dcterms:W3CDTF">2013-01-28T13:10:50Z</dcterms:modified>
</cp:coreProperties>
</file>