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57" r:id="rId3"/>
    <p:sldId id="258" r:id="rId4"/>
    <p:sldId id="261" r:id="rId5"/>
    <p:sldId id="264" r:id="rId6"/>
    <p:sldId id="265" r:id="rId7"/>
    <p:sldId id="263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986DE9-9690-43D3-9150-C609A023999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7C9F8F-766E-407B-A203-3A1F00605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1947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D908621-C9D4-40CE-B4B3-7114E0422CA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4E3367A-7D62-4B35-AC3F-1EC8CD7ACA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VY_32_INOVACE_324.FIL.34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G. W. F. </a:t>
            </a:r>
            <a:r>
              <a:rPr lang="cs-CZ" dirty="0" err="1" smtClean="0"/>
              <a:t>Hegel</a:t>
            </a:r>
            <a:r>
              <a:rPr lang="cs-CZ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971600" y="980728"/>
            <a:ext cx="7416824" cy="504056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CZ.1.07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/1.5.00/34.0744</a:t>
            </a:r>
          </a:p>
          <a:p>
            <a:pPr marL="45720" indent="0" algn="just">
              <a:buNone/>
            </a:pPr>
            <a:r>
              <a:rPr lang="cs-CZ" b="1" u="sng" dirty="0">
                <a:latin typeface="Calibri" pitchFamily="34" charset="0"/>
                <a:cs typeface="Calibri" pitchFamily="34" charset="0"/>
              </a:rPr>
              <a:t>Šablona</a:t>
            </a:r>
            <a:r>
              <a:rPr lang="cs-CZ" dirty="0"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VY_32_INOVACE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b="1" u="sng" dirty="0">
                <a:latin typeface="Calibri" pitchFamily="34" charset="0"/>
                <a:cs typeface="Calibri" pitchFamily="34" charset="0"/>
              </a:rPr>
              <a:t>DUMU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324. FIL.34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Název materiálu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Prezentace G.W.F.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Hegel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PaedDr. Marian Gurka</a:t>
            </a: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Předmět</a:t>
            </a:r>
            <a:r>
              <a:rPr lang="cs-CZ" dirty="0"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Filozofie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Formát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Prezentace Microsoft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Powerpoint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Velikost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662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kB</a:t>
            </a: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Stupeň a typ vzdělávání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SŠ – odborné vzdělávání</a:t>
            </a: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Licence k obrazovému materiálu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CC BY, CC BY-SA</a:t>
            </a: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 :1.10.2012</a:t>
            </a: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 dialektika, triáda, idealizmus</a:t>
            </a:r>
          </a:p>
          <a:p>
            <a:pPr marL="45720" indent="0" algn="just">
              <a:buNone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Anotace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Výstup slouží k lepšímu pochopení filozofie Friedricha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Hegela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a ujasnění si jeho některých názorů</a:t>
            </a:r>
          </a:p>
        </p:txBody>
      </p:sp>
    </p:spTree>
    <p:extLst>
      <p:ext uri="{BB962C8B-B14F-4D97-AF65-F5344CB8AC3E}">
        <p14:creationId xmlns:p14="http://schemas.microsoft.com/office/powerpoint/2010/main" xmlns="" val="166822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836712"/>
            <a:ext cx="3312368" cy="379597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5733256"/>
            <a:ext cx="8263880" cy="1293912"/>
          </a:xfrm>
        </p:spPr>
        <p:txBody>
          <a:bodyPr/>
          <a:lstStyle/>
          <a:p>
            <a:r>
              <a:rPr lang="cs-CZ" sz="3600" dirty="0">
                <a:effectLst/>
                <a:latin typeface="Calibri" pitchFamily="34" charset="0"/>
                <a:cs typeface="Calibri" pitchFamily="34" charset="0"/>
              </a:rPr>
              <a:t>Georg Wilhelm Friedrich </a:t>
            </a:r>
            <a:r>
              <a:rPr lang="cs-CZ" sz="3600" dirty="0" err="1">
                <a:effectLst/>
                <a:latin typeface="Calibri" pitchFamily="34" charset="0"/>
                <a:cs typeface="Calibri" pitchFamily="34" charset="0"/>
              </a:rPr>
              <a:t>Hegel</a:t>
            </a:r>
            <a:r>
              <a:rPr lang="cs-CZ" sz="3600" dirty="0">
                <a:effectLst/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6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600" dirty="0" smtClean="0">
                <a:effectLst/>
                <a:latin typeface="Calibri" pitchFamily="34" charset="0"/>
                <a:cs typeface="Calibri" pitchFamily="34" charset="0"/>
              </a:rPr>
              <a:t>(</a:t>
            </a:r>
            <a:r>
              <a:rPr lang="cs-CZ" sz="3600" dirty="0">
                <a:effectLst/>
                <a:latin typeface="Calibri" pitchFamily="34" charset="0"/>
                <a:cs typeface="Calibri" pitchFamily="34" charset="0"/>
              </a:rPr>
              <a:t>1770-1831)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effectLst/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1034" y="250520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"Podstatou člověka je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svoboda"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04048" y="46531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/>
              <a:t>http://cs.wikipedia.org/wiki/Soubor:Hegel.jpg</a:t>
            </a:r>
          </a:p>
          <a:p>
            <a:r>
              <a:rPr lang="cs-CZ" sz="700" dirty="0" smtClean="0"/>
              <a:t>Zdroj:  http</a:t>
            </a:r>
            <a:r>
              <a:rPr lang="cs-CZ" sz="700" dirty="0"/>
              <a:t>://www.hegel.net/en/gwh3.htm</a:t>
            </a:r>
            <a:endParaRPr lang="cs-CZ" sz="700" dirty="0" smtClean="0"/>
          </a:p>
          <a:p>
            <a:r>
              <a:rPr lang="cs-CZ" sz="700" dirty="0" smtClean="0"/>
              <a:t>Autor: Julius </a:t>
            </a:r>
            <a:r>
              <a:rPr lang="cs-CZ" sz="700" dirty="0"/>
              <a:t>Ludwig </a:t>
            </a:r>
            <a:r>
              <a:rPr lang="cs-CZ" sz="700" dirty="0" err="1"/>
              <a:t>Sebbers</a:t>
            </a:r>
            <a:r>
              <a:rPr lang="cs-CZ" sz="700" dirty="0"/>
              <a:t> (1804–1843</a:t>
            </a:r>
            <a:r>
              <a:rPr lang="cs-CZ" sz="700" dirty="0" smtClean="0"/>
              <a:t>)</a:t>
            </a:r>
          </a:p>
          <a:p>
            <a:r>
              <a:rPr lang="cs-CZ" sz="700" dirty="0" smtClean="0"/>
              <a:t>             </a:t>
            </a:r>
            <a:r>
              <a:rPr lang="cs-CZ" sz="700" dirty="0" err="1" smtClean="0"/>
              <a:t>Lazarus</a:t>
            </a:r>
            <a:r>
              <a:rPr lang="cs-CZ" sz="700" dirty="0" smtClean="0"/>
              <a:t> </a:t>
            </a:r>
            <a:r>
              <a:rPr lang="cs-CZ" sz="700" dirty="0" err="1"/>
              <a:t>Sichling</a:t>
            </a:r>
            <a:r>
              <a:rPr lang="cs-CZ" sz="700" dirty="0"/>
              <a:t> (1812–1863)</a:t>
            </a:r>
          </a:p>
        </p:txBody>
      </p:sp>
    </p:spTree>
    <p:extLst>
      <p:ext uri="{BB962C8B-B14F-4D97-AF65-F5344CB8AC3E}">
        <p14:creationId xmlns:p14="http://schemas.microsoft.com/office/powerpoint/2010/main" xmlns="" val="408768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908720"/>
            <a:ext cx="7258000" cy="5047455"/>
          </a:xfrm>
        </p:spPr>
        <p:txBody>
          <a:bodyPr>
            <a:normAutofit lnSpcReduction="10000"/>
          </a:bodyPr>
          <a:lstStyle/>
          <a:p>
            <a:pPr marL="18288" indent="0">
              <a:buNone/>
            </a:pPr>
            <a:r>
              <a:rPr lang="cs-CZ" sz="2400" b="1" dirty="0">
                <a:effectLst/>
                <a:latin typeface="Calibri" pitchFamily="34" charset="0"/>
                <a:cs typeface="Calibri" pitchFamily="34" charset="0"/>
              </a:rPr>
              <a:t>Georg Wilhelm Friedrich </a:t>
            </a:r>
            <a:r>
              <a:rPr lang="cs-CZ" sz="2400" b="1" dirty="0" err="1">
                <a:effectLst/>
                <a:latin typeface="Calibri" pitchFamily="34" charset="0"/>
                <a:cs typeface="Calibri" pitchFamily="34" charset="0"/>
              </a:rPr>
              <a:t>Hegel</a:t>
            </a:r>
            <a:r>
              <a:rPr lang="cs-CZ" sz="2400" b="1" dirty="0">
                <a:effectLst/>
                <a:latin typeface="Calibri" pitchFamily="34" charset="0"/>
                <a:cs typeface="Calibri" pitchFamily="34" charset="0"/>
              </a:rPr>
              <a:t> (1770-1831</a:t>
            </a:r>
            <a:r>
              <a:rPr lang="cs-CZ" sz="2400" b="1" dirty="0" smtClean="0">
                <a:effectLst/>
                <a:latin typeface="Calibri" pitchFamily="34" charset="0"/>
                <a:cs typeface="Calibri" pitchFamily="34" charset="0"/>
              </a:rPr>
              <a:t>)</a:t>
            </a:r>
          </a:p>
          <a:p>
            <a:pPr marL="18288" indent="0">
              <a:buNone/>
            </a:pPr>
            <a:endParaRPr lang="cs-CZ" sz="2400" b="1" dirty="0">
              <a:effectLst/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německý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idealistický filozof, přednášel F na univerzitách v Jeně, Heidelbergu, Berlíně (v Jeně spolupůsobili Schiller,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Fichte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,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Schelling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), vedl gymnázium v Norimberku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byl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ovlivněn: a) Kantem b) křesťanstvím, hlavně Novým zákonem, chtěl podat výklad myšlenky „Na počátku bylo slovo.“ c) německým 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romantizmem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(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Fichte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,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Schelling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) d) čínskou a indickou F – protiklady e)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Herakleitem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 z 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Efesu</a:t>
            </a:r>
            <a:endParaRPr lang="cs-CZ" dirty="0">
              <a:effectLst/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ovlivněn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silným zážitkem-viděl v Jeně Napoleona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Co je podstatou skutečnosti a co je podstatou člověka? – hlavní otázka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Hegela</a:t>
            </a:r>
            <a:endParaRPr lang="cs-CZ" dirty="0">
              <a:effectLst/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Dílo: Fenomenologie ducha, Věda o logice, Základy filozofie práva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893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87624" y="685801"/>
            <a:ext cx="7041976" cy="526347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Dialektika: pojem 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v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 sobě 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zahrnuje svoji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vlastní negaci, mezi pojmem a jeho negací je boj. Ten je vyřešen vzestupem na vyšší úroveň, zde je pochopen, usmířen. Vytváří se nový pojem, který opět vytváří svoji vlastní negaci…Teze-antiteze-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synteze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 (láska - nenávist - snášenlivost).Dialektika je dle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Hegela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 podstatným momentem skutečnosti, není to výplod logiky.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Sebeuvědomění- dítě se vidí jinak než dospělý, existují různé stupně sebeuvědomění, které se rozvíjí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.</a:t>
            </a:r>
            <a:endParaRPr lang="cs-CZ" dirty="0">
              <a:effectLst/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174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764704"/>
            <a:ext cx="7272808" cy="568863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Jednotu člověka vidí v lásce, která je současně výrazem mravnosti člověka a odpovídá jeho přirozeným sklonům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A (má někoho rád)  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------------------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B (a v B je obsaženo i A)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Tím, že máme někoho rádi, si uvědomujeme i sami sebe. „Pravá podstata lásky je v tom, že se vědomí vzdává samo sebe, zapomíná se v jiném já, a přece v tomto zániku a zapomenutí sama sebe má a vlastní.“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„Láska je život sám.“ Ve všem rozdělení (jsou dva)cítí milující snahu o znovusjednocení.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I život sám je neustálé dění, dělení a spojování, odcizování a smiřování.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Všechno je božské (duchovní), ale ne jakožto osobní Bůh, ale Bůh světa. Lidský duch je pro H. nejdokonalejší zobrazení Boha ve světě. „Bůh je absolutní duch.“ I věci, příroda, rostliny a zvířata mají duchovní podstatu. My se pouze domníváme, že vše má materiální povahu.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19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052736"/>
            <a:ext cx="7344816" cy="5040560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cs-CZ" b="1" dirty="0" smtClean="0">
                <a:effectLst/>
                <a:latin typeface="Calibri" pitchFamily="34" charset="0"/>
                <a:cs typeface="Calibri" pitchFamily="34" charset="0"/>
              </a:rPr>
              <a:t>Jak </a:t>
            </a:r>
            <a:r>
              <a:rPr lang="cs-CZ" b="1" dirty="0">
                <a:effectLst/>
                <a:latin typeface="Calibri" pitchFamily="34" charset="0"/>
                <a:cs typeface="Calibri" pitchFamily="34" charset="0"/>
              </a:rPr>
              <a:t>se vyvíjí </a:t>
            </a:r>
            <a:r>
              <a:rPr lang="cs-CZ" b="1" dirty="0" smtClean="0">
                <a:effectLst/>
                <a:latin typeface="Calibri" pitchFamily="34" charset="0"/>
                <a:cs typeface="Calibri" pitchFamily="34" charset="0"/>
              </a:rPr>
              <a:t>podle </a:t>
            </a:r>
            <a:r>
              <a:rPr lang="cs-CZ" b="1" dirty="0" err="1" smtClean="0">
                <a:effectLst/>
                <a:latin typeface="Calibri" pitchFamily="34" charset="0"/>
                <a:cs typeface="Calibri" pitchFamily="34" charset="0"/>
              </a:rPr>
              <a:t>Hegela</a:t>
            </a:r>
            <a:r>
              <a:rPr lang="cs-CZ" b="1" dirty="0" smtClean="0">
                <a:effectLst/>
                <a:latin typeface="Calibri" pitchFamily="34" charset="0"/>
                <a:cs typeface="Calibri" pitchFamily="34" charset="0"/>
              </a:rPr>
              <a:t> absolutní </a:t>
            </a:r>
            <a:r>
              <a:rPr lang="cs-CZ" b="1" dirty="0">
                <a:effectLst/>
                <a:latin typeface="Calibri" pitchFamily="34" charset="0"/>
                <a:cs typeface="Calibri" pitchFamily="34" charset="0"/>
              </a:rPr>
              <a:t>duch (jakožto věčné jsoucno</a:t>
            </a:r>
            <a:r>
              <a:rPr lang="cs-CZ" b="1" dirty="0" smtClean="0">
                <a:effectLst/>
                <a:latin typeface="Calibri" pitchFamily="34" charset="0"/>
                <a:cs typeface="Calibri" pitchFamily="34" charset="0"/>
              </a:rPr>
              <a:t>)?</a:t>
            </a:r>
          </a:p>
          <a:p>
            <a:pPr marL="18288" indent="0">
              <a:buNone/>
            </a:pPr>
            <a:endParaRPr lang="cs-CZ" sz="2000" b="1" dirty="0">
              <a:effectLst/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1.Duch (Bůh) ve fázi před stvořením přírody.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2.Duch se odcizuje sám sobě, vytváří námi viditelný svět, přírodu, lidského ducha – člověka = zobrazení absolutního ducha.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3.Návrat B. k sobě samému – ukazuje se v individuální existenci a v dějinách, v právu, vědě, náboženství, </a:t>
            </a:r>
            <a:r>
              <a:rPr lang="cs-CZ" i="1" u="sng" dirty="0">
                <a:effectLst/>
                <a:latin typeface="Calibri" pitchFamily="34" charset="0"/>
                <a:cs typeface="Calibri" pitchFamily="34" charset="0"/>
              </a:rPr>
              <a:t>filozofii.</a:t>
            </a:r>
            <a:r>
              <a:rPr lang="cs-CZ" u="sng" dirty="0">
                <a:effectLst/>
                <a:latin typeface="Calibri" pitchFamily="34" charset="0"/>
                <a:cs typeface="Calibri" pitchFamily="34" charset="0"/>
              </a:rPr>
              <a:t>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Člověk pochopí celou skutečnost jako zobrazení božského ducha.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Hegel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 pojímá celou skutečnost jako zobrazení absolutního ducha.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Kritika: svět není dokonalý =Bůh je nedokonalý? Svět spíše není zobrazením Boha.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760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780928"/>
            <a:ext cx="7056784" cy="3657599"/>
          </a:xfrm>
        </p:spPr>
        <p:txBody>
          <a:bodyPr>
            <a:normAutofit lnSpcReduction="10000"/>
          </a:bodyPr>
          <a:lstStyle/>
          <a:p>
            <a:pPr marL="18288" indent="0">
              <a:buNone/>
            </a:pPr>
            <a:r>
              <a:rPr lang="cs-CZ" sz="2400" dirty="0">
                <a:effectLst/>
                <a:latin typeface="Calibri" pitchFamily="34" charset="0"/>
                <a:cs typeface="Calibri" pitchFamily="34" charset="0"/>
              </a:rPr>
              <a:t>Otázky </a:t>
            </a:r>
            <a:r>
              <a:rPr lang="cs-CZ" sz="2400" dirty="0" smtClean="0">
                <a:effectLst/>
                <a:latin typeface="Calibri" pitchFamily="34" charset="0"/>
                <a:cs typeface="Calibri" pitchFamily="34" charset="0"/>
              </a:rPr>
              <a:t>:</a:t>
            </a:r>
          </a:p>
          <a:p>
            <a:endParaRPr lang="cs-CZ" dirty="0" smtClean="0">
              <a:effectLst/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1.Na 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kterých německých univerzitách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Hegel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 přednášel?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2. Jaké je Hegelovo nejslavnější dílo?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3. Kterého vojevůdce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Hegel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obdivoval a jaký vliv to na H. mělo?</a:t>
            </a:r>
            <a:endParaRPr lang="cs-CZ" dirty="0">
              <a:effectLst/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4. Co je Hegelova triáda?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5. Jaký vliv mají podle </a:t>
            </a:r>
            <a:r>
              <a:rPr lang="cs-CZ" dirty="0" err="1">
                <a:effectLst/>
                <a:latin typeface="Calibri" pitchFamily="34" charset="0"/>
                <a:cs typeface="Calibri" pitchFamily="34" charset="0"/>
              </a:rPr>
              <a:t>Hegela</a:t>
            </a:r>
            <a:r>
              <a:rPr lang="cs-CZ" dirty="0">
                <a:effectLst/>
                <a:latin typeface="Calibri" pitchFamily="34" charset="0"/>
                <a:cs typeface="Calibri" pitchFamily="34" charset="0"/>
              </a:rPr>
              <a:t> historické osobnosti na chod dějin lidské společnosti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6. Co je „absolutní duch“ podle </a:t>
            </a:r>
            <a:r>
              <a:rPr lang="cs-CZ" dirty="0" err="1" smtClean="0">
                <a:effectLst/>
                <a:latin typeface="Calibri" pitchFamily="34" charset="0"/>
                <a:cs typeface="Calibri" pitchFamily="34" charset="0"/>
              </a:rPr>
              <a:t>Hegela</a:t>
            </a:r>
            <a:r>
              <a:rPr lang="cs-CZ" dirty="0" smtClean="0">
                <a:effectLst/>
                <a:latin typeface="Calibri" pitchFamily="34" charset="0"/>
                <a:cs typeface="Calibri" pitchFamily="34" charset="0"/>
              </a:rPr>
              <a:t>?</a:t>
            </a:r>
            <a:endParaRPr lang="cs-CZ" dirty="0">
              <a:effectLst/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332656"/>
            <a:ext cx="1890998" cy="25439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812849" y="3073265"/>
            <a:ext cx="18002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 smtClean="0"/>
              <a:t>Zdroj: http</a:t>
            </a:r>
            <a:r>
              <a:rPr lang="cs-CZ" sz="700" dirty="0"/>
              <a:t>://portrait.kaar.at/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2898547"/>
            <a:ext cx="345638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/>
              <a:t>http://en.wikipedia.org/wiki/File:Georg_Wilhelm_Friedrich_Hegel00.jpg</a:t>
            </a:r>
          </a:p>
        </p:txBody>
      </p:sp>
    </p:spTree>
    <p:extLst>
      <p:ext uri="{BB962C8B-B14F-4D97-AF65-F5344CB8AC3E}">
        <p14:creationId xmlns:p14="http://schemas.microsoft.com/office/powerpoint/2010/main" xmlns="" val="403413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0648"/>
            <a:ext cx="8712968" cy="4176464"/>
          </a:xfrm>
        </p:spPr>
        <p:txBody>
          <a:bodyPr/>
          <a:lstStyle/>
          <a:p>
            <a:pPr marL="18288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Použité zdroje:</a:t>
            </a:r>
          </a:p>
          <a:p>
            <a:pPr marL="18288" indent="0">
              <a:buNone/>
            </a:pPr>
            <a:r>
              <a:rPr lang="cs-CZ" sz="1600" dirty="0">
                <a:solidFill>
                  <a:schemeClr val="tx1">
                    <a:lumMod val="85000"/>
                  </a:schemeClr>
                </a:solidFill>
                <a:latin typeface="Calibri" pitchFamily="34" charset="0"/>
                <a:cs typeface="Calibri" pitchFamily="34" charset="0"/>
              </a:rPr>
              <a:t>http://</a:t>
            </a:r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  <a:latin typeface="Calibri" pitchFamily="34" charset="0"/>
                <a:cs typeface="Calibri" pitchFamily="34" charset="0"/>
              </a:rPr>
              <a:t>cs.wikipedia.org/wiki/Soubor:Hegel.jpg</a:t>
            </a:r>
          </a:p>
          <a:p>
            <a:pPr marL="18288" indent="0">
              <a:buNone/>
            </a:pPr>
            <a:r>
              <a:rPr lang="cs-CZ" sz="1600" dirty="0">
                <a:solidFill>
                  <a:schemeClr val="tx1">
                    <a:lumMod val="85000"/>
                  </a:schemeClr>
                </a:solidFill>
                <a:latin typeface="Calibri" pitchFamily="34" charset="0"/>
                <a:cs typeface="Calibri" pitchFamily="34" charset="0"/>
              </a:rPr>
              <a:t>http://</a:t>
            </a:r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  <a:latin typeface="Calibri" pitchFamily="34" charset="0"/>
                <a:cs typeface="Calibri" pitchFamily="34" charset="0"/>
              </a:rPr>
              <a:t>en.wikipedia.org/wiki/File:Hegel.jpg</a:t>
            </a:r>
          </a:p>
          <a:p>
            <a:pPr marL="18288" indent="0">
              <a:buNone/>
            </a:pPr>
            <a:r>
              <a:rPr lang="cs-CZ" sz="1600" dirty="0" smtClean="0">
                <a:latin typeface="Calibri" pitchFamily="34" charset="0"/>
                <a:cs typeface="Calibri" pitchFamily="34" charset="0"/>
              </a:rPr>
              <a:t>WILHELM WEISCHEDEL. </a:t>
            </a:r>
            <a:r>
              <a:rPr lang="cs-CZ" sz="1600" i="1" dirty="0" smtClean="0">
                <a:latin typeface="Calibri" pitchFamily="34" charset="0"/>
                <a:cs typeface="Calibri" pitchFamily="34" charset="0"/>
              </a:rPr>
              <a:t>Zadní schodiště filosofie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. 1995. vyd. Praha: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Votobia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, 1995. ISBN 80-7198-015-3</a:t>
            </a:r>
          </a:p>
          <a:p>
            <a:pPr marL="18288" indent="0">
              <a:buNone/>
            </a:pPr>
            <a:r>
              <a:rPr lang="cs-CZ" sz="1600" dirty="0" smtClean="0">
                <a:latin typeface="Calibri" pitchFamily="34" charset="0"/>
                <a:cs typeface="Calibri" pitchFamily="34" charset="0"/>
              </a:rPr>
              <a:t>HANS </a:t>
            </a:r>
            <a:r>
              <a:rPr lang="cs-CZ" sz="1600" dirty="0">
                <a:latin typeface="Calibri" pitchFamily="34" charset="0"/>
                <a:cs typeface="Calibri" pitchFamily="34" charset="0"/>
              </a:rPr>
              <a:t>JOACHIM STÖRIG. </a:t>
            </a:r>
            <a:r>
              <a:rPr lang="cs-CZ" sz="1600" i="1" dirty="0">
                <a:latin typeface="Calibri" pitchFamily="34" charset="0"/>
                <a:cs typeface="Calibri" pitchFamily="34" charset="0"/>
              </a:rPr>
              <a:t>Malé dějiny filosofie</a:t>
            </a:r>
            <a:r>
              <a:rPr lang="cs-CZ" sz="1600" dirty="0">
                <a:latin typeface="Calibri" pitchFamily="34" charset="0"/>
                <a:cs typeface="Calibri" pitchFamily="34" charset="0"/>
              </a:rPr>
              <a:t>. 1993. vyd. Praha: Zvon, 1993. ISBN 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80-7113-058-3 </a:t>
            </a:r>
            <a:endParaRPr lang="cs-CZ" sz="1600" dirty="0">
              <a:solidFill>
                <a:schemeClr val="tx1">
                  <a:lumMod val="8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95536" y="5301208"/>
            <a:ext cx="7992888" cy="969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gurkam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@oa-ji.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endParaRPr kumimoji="0" lang="cs-CZ" sz="18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224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302</TotalTime>
  <Words>271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Živly</vt:lpstr>
      <vt:lpstr>Snímek 1</vt:lpstr>
      <vt:lpstr>Snímek 2</vt:lpstr>
      <vt:lpstr>Georg Wilhelm Friedrich Hegel  (1770-1831) 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zgurkam</dc:creator>
  <cp:lastModifiedBy>ZGurkaM</cp:lastModifiedBy>
  <cp:revision>28</cp:revision>
  <dcterms:created xsi:type="dcterms:W3CDTF">2012-11-16T06:19:50Z</dcterms:created>
  <dcterms:modified xsi:type="dcterms:W3CDTF">2013-01-28T13:11:34Z</dcterms:modified>
</cp:coreProperties>
</file>