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58" r:id="rId3"/>
    <p:sldId id="270" r:id="rId4"/>
    <p:sldId id="271" r:id="rId5"/>
    <p:sldId id="272" r:id="rId6"/>
    <p:sldId id="273" r:id="rId7"/>
    <p:sldId id="274" r:id="rId8"/>
    <p:sldId id="275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1" autoAdjust="0"/>
    <p:restoredTop sz="94698" autoAdjust="0"/>
  </p:normalViewPr>
  <p:slideViewPr>
    <p:cSldViewPr>
      <p:cViewPr>
        <p:scale>
          <a:sx n="73" d="100"/>
          <a:sy n="73" d="100"/>
        </p:scale>
        <p:origin x="-1212" y="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93F957-74EE-4D62-AD8A-3E3D1ED7727F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7D645D-A1B1-4EBB-ACE9-BEEB503FA1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59039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50B0CB-AAEB-4E44-BE03-86AB21E34279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23147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EA79E-FC52-4BCB-8BF9-A5D5408B9A7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B7830-0FB5-4BEE-9E2F-AD9FCD56F1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21099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EA79E-FC52-4BCB-8BF9-A5D5408B9A7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B7830-0FB5-4BEE-9E2F-AD9FCD56F1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77456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EA79E-FC52-4BCB-8BF9-A5D5408B9A7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B7830-0FB5-4BEE-9E2F-AD9FCD56F1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49944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EA79E-FC52-4BCB-8BF9-A5D5408B9A7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B7830-0FB5-4BEE-9E2F-AD9FCD56F1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41838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EA79E-FC52-4BCB-8BF9-A5D5408B9A7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B7830-0FB5-4BEE-9E2F-AD9FCD56F1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5019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EA79E-FC52-4BCB-8BF9-A5D5408B9A7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B7830-0FB5-4BEE-9E2F-AD9FCD56F1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94619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EA79E-FC52-4BCB-8BF9-A5D5408B9A7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B7830-0FB5-4BEE-9E2F-AD9FCD56F1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11047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EA79E-FC52-4BCB-8BF9-A5D5408B9A7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B7830-0FB5-4BEE-9E2F-AD9FCD56F1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22959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EA79E-FC52-4BCB-8BF9-A5D5408B9A7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B7830-0FB5-4BEE-9E2F-AD9FCD56F1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68154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EA79E-FC52-4BCB-8BF9-A5D5408B9A7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B7830-0FB5-4BEE-9E2F-AD9FCD56F1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3100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EA79E-FC52-4BCB-8BF9-A5D5408B9A7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B7830-0FB5-4BEE-9E2F-AD9FCD56F1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03534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2EA79E-FC52-4BCB-8BF9-A5D5408B9A7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4B7830-0FB5-4BEE-9E2F-AD9FCD56F1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7115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wmf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4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6607"/>
          </a:xfrm>
        </p:spPr>
        <p:txBody>
          <a:bodyPr>
            <a:normAutofit fontScale="90000"/>
          </a:bodyPr>
          <a:lstStyle/>
          <a:p>
            <a:pPr>
              <a:spcBef>
                <a:spcPts val="1800"/>
              </a:spcBef>
            </a:pPr>
            <a:r>
              <a:rPr lang="cs-CZ" dirty="0" smtClean="0"/>
              <a:t>Části obličeje a hlavy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VY_52_INOVACE_06</a:t>
            </a:r>
            <a:br>
              <a:rPr lang="cs-CZ" dirty="0" smtClean="0"/>
            </a:br>
            <a:r>
              <a:rPr lang="cs-CZ" sz="3100" dirty="0" smtClean="0"/>
              <a:t>Číslo projektu: CZ.1.07/</a:t>
            </a:r>
            <a:r>
              <a:rPr lang="cs-CZ" sz="3100" dirty="0"/>
              <a:t>1.4.00/21.1101</a:t>
            </a:r>
            <a:endParaRPr lang="cs-CZ" sz="49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149080"/>
            <a:ext cx="6400800" cy="1752600"/>
          </a:xfrm>
        </p:spPr>
        <p:txBody>
          <a:bodyPr/>
          <a:lstStyle/>
          <a:p>
            <a:r>
              <a:rPr lang="cs-CZ" dirty="0"/>
              <a:t>Sada 1</a:t>
            </a:r>
          </a:p>
          <a:p>
            <a:r>
              <a:rPr lang="cs-CZ" dirty="0" smtClean="0"/>
              <a:t>Člověk a příroda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27645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3658083"/>
              </p:ext>
            </p:extLst>
          </p:nvPr>
        </p:nvGraphicFramePr>
        <p:xfrm>
          <a:off x="518161" y="1052736"/>
          <a:ext cx="8280920" cy="572777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Žáci se učí pojmenovávat jednotlivé části obličeje a hlavy. Seznamují se s novou učební látkou, vyvozují klíčová slova: centrum, smyslový orgán, mozek. Přiřazují k sobě: zrak – oči, sluch – uši, chuť – chuťové pohárky, čich – nos, jemné hmatové zakončení –  po celém obličeji.  Části obličeje a hlavy ukazují </a:t>
                      </a:r>
                      <a:r>
                        <a:rPr lang="cs-CZ" sz="1400" b="0" baseline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a pojmenují.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Kliknutím na správné slovo v pracovním listě se zvětší obrázek, část obličeje. Slova: oko, nos přepíší na tabuli nebo do sešitu, nakreslí obrázek. Společné čtení – části hlavy, nácvik porozumění významu slova. Čti a ukazuj na své hlavě. Dramatický prvek – hra: hlava, ramena, kolena, palce, oči, uši, ústa, nos. Hra na tělo. Části (dětského), lidského těla poznávají děti při hře, zopakují si pojmenování části obličeje.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Z. Kubešová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Srpen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Člověk a příroda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jeho svět</a:t>
                      </a:r>
                      <a:endParaRPr lang="cs-CZ" sz="140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7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– 9 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2.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06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0672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Users\Angelika\AppData\Local\Microsoft\Windows\Temporary Internet Files\Content.IE5\BI9F6HQP\MP90042656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56792"/>
            <a:ext cx="1700808" cy="17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obličeje</a:t>
            </a:r>
            <a:endParaRPr lang="cs-CZ" dirty="0"/>
          </a:p>
        </p:txBody>
      </p:sp>
      <p:pic>
        <p:nvPicPr>
          <p:cNvPr id="1029" name="Picture 5" descr="D:\Users\Angelika\AppData\Local\Microsoft\Windows\Temporary Internet Files\Content.IE5\NW4HF4T8\MP90042220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0215" y="1661938"/>
            <a:ext cx="791865" cy="546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819536" y="1628800"/>
            <a:ext cx="38164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čelo</a:t>
            </a:r>
            <a:endParaRPr lang="cs-CZ" sz="2800" dirty="0"/>
          </a:p>
        </p:txBody>
      </p:sp>
      <p:pic>
        <p:nvPicPr>
          <p:cNvPr id="1031" name="Picture 7" descr="D:\Users\Angelika\AppData\Local\Microsoft\Windows\Temporary Internet Files\Content.IE5\BI9F6HQP\MP90040965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3250" y="3257600"/>
            <a:ext cx="755410" cy="5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824872" y="3238380"/>
            <a:ext cx="194421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o</a:t>
            </a:r>
            <a:r>
              <a:rPr lang="cs-CZ" sz="2800" dirty="0" smtClean="0"/>
              <a:t>či, obočí</a:t>
            </a:r>
            <a:endParaRPr lang="cs-CZ" sz="2800" dirty="0"/>
          </a:p>
        </p:txBody>
      </p:sp>
      <p:pic>
        <p:nvPicPr>
          <p:cNvPr id="1033" name="Picture 9" descr="D:\Users\Angelika\AppData\Local\Microsoft\Windows\Temporary Internet Files\Content.IE5\T7PXSR2T\MP90039995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973171"/>
            <a:ext cx="608844" cy="912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236296" y="2540298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nos</a:t>
            </a:r>
            <a:endParaRPr lang="cs-CZ" sz="2800" dirty="0"/>
          </a:p>
        </p:txBody>
      </p:sp>
      <p:pic>
        <p:nvPicPr>
          <p:cNvPr id="1034" name="Picture 10" descr="D:\Users\Angelika\AppData\Local\Microsoft\Windows\Temporary Internet Files\Content.IE5\YA1NHVHO\MP90022751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816220"/>
            <a:ext cx="1108720" cy="742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763688" y="5035842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t</a:t>
            </a:r>
            <a:r>
              <a:rPr lang="cs-CZ" sz="2800" dirty="0" smtClean="0"/>
              <a:t>vář,</a:t>
            </a:r>
            <a:endParaRPr lang="cs-CZ" sz="2800" dirty="0"/>
          </a:p>
        </p:txBody>
      </p:sp>
      <p:pic>
        <p:nvPicPr>
          <p:cNvPr id="1035" name="Picture 11" descr="D:\Users\Angelika\AppData\Local\Microsoft\Windows\Temporary Internet Files\Content.IE5\T7PXSR2T\MP90043284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7320" y="4794153"/>
            <a:ext cx="1147363" cy="764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355976" y="5035842"/>
            <a:ext cx="14131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brada</a:t>
            </a:r>
            <a:endParaRPr lang="cs-CZ" sz="2800" dirty="0"/>
          </a:p>
        </p:txBody>
      </p:sp>
      <p:pic>
        <p:nvPicPr>
          <p:cNvPr id="1036" name="Picture 12" descr="D:\Users\Angelika\AppData\Local\Microsoft\Windows\Temporary Internet Files\Content.IE5\96S9N0DZ\MC90029018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126853"/>
            <a:ext cx="924091" cy="566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7452320" y="4293096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ústa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3923928" y="1772816"/>
            <a:ext cx="576064" cy="288032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824872" y="3356992"/>
            <a:ext cx="1467208" cy="288032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763688" y="5176607"/>
            <a:ext cx="720080" cy="268617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427984" y="5176607"/>
            <a:ext cx="864096" cy="268617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524328" y="4410190"/>
            <a:ext cx="648072" cy="283337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308304" y="2708920"/>
            <a:ext cx="540060" cy="216024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3183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3000" fill="hold"/>
                                        <p:tgtEl>
                                          <p:spTgt spid="102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3000" fill="hold"/>
                                        <p:tgtEl>
                                          <p:spTgt spid="103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3000" fill="hold"/>
                                        <p:tgtEl>
                                          <p:spTgt spid="103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3000" fill="hold"/>
                                        <p:tgtEl>
                                          <p:spTgt spid="103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3000" fill="hold"/>
                                        <p:tgtEl>
                                          <p:spTgt spid="103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" dur="3000" fill="hold"/>
                                        <p:tgtEl>
                                          <p:spTgt spid="103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</a:t>
            </a:r>
            <a:r>
              <a:rPr lang="cs-CZ" dirty="0"/>
              <a:t>h</a:t>
            </a:r>
            <a:r>
              <a:rPr lang="cs-CZ" dirty="0" smtClean="0"/>
              <a:t>lavy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412776"/>
            <a:ext cx="806489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Horní část hlavy je pokryta vlasy.</a:t>
            </a:r>
          </a:p>
          <a:p>
            <a:r>
              <a:rPr lang="cs-CZ" sz="2800" dirty="0" smtClean="0"/>
              <a:t>Části hlavy jsou:  lebka, obličej, čelo, oko, ucho, nos, ústa, jazyk, čelist, tvář, brada.</a:t>
            </a:r>
            <a:endParaRPr lang="cs-CZ" sz="2800" dirty="0"/>
          </a:p>
        </p:txBody>
      </p:sp>
      <p:pic>
        <p:nvPicPr>
          <p:cNvPr id="2051" name="Picture 3" descr="D:\Users\Angelika\AppData\Local\Microsoft\Windows\Temporary Internet Files\Content.IE5\YA1NHVHO\MP9004265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924944"/>
            <a:ext cx="3299174" cy="21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99592" y="5301208"/>
            <a:ext cx="74888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Ukaž kde máš: oči, nos, uši.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78382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82325"/>
            <a:ext cx="8229600" cy="1143000"/>
          </a:xfrm>
        </p:spPr>
        <p:txBody>
          <a:bodyPr/>
          <a:lstStyle/>
          <a:p>
            <a:r>
              <a:rPr lang="cs-CZ" dirty="0" smtClean="0"/>
              <a:t>Pojmenuj části obličeje a hlavy</a:t>
            </a:r>
            <a:endParaRPr lang="cs-CZ" dirty="0"/>
          </a:p>
        </p:txBody>
      </p:sp>
      <p:pic>
        <p:nvPicPr>
          <p:cNvPr id="3" name="Picture 19" descr="D:\Users\Angelika\AppData\Local\Microsoft\Windows\Temporary Internet Files\Content.IE5\AXN2CN7M\MP90044862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7289" y="1686375"/>
            <a:ext cx="1347522" cy="1010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0" descr="D:\Users\Angelika\AppData\Local\Microsoft\Windows\Temporary Internet Files\Content.IE5\BI9F6HQP\MP90040914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861834">
            <a:off x="3151743" y="2984215"/>
            <a:ext cx="936104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1" descr="D:\Users\Angelika\AppData\Local\Microsoft\Windows\Temporary Internet Files\Content.IE5\0AZE2JSC\MP90043048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556792"/>
            <a:ext cx="1010641" cy="1010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D:\Users\Angelika\AppData\Local\Microsoft\Windows\Temporary Internet Files\Content.IE5\3HXV47WG\MP90042253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924944"/>
            <a:ext cx="815760" cy="815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115616" y="4668407"/>
            <a:ext cx="70567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/>
              <a:t>ústa                   oko               ucho              nos              </a:t>
            </a:r>
          </a:p>
          <a:p>
            <a:pPr algn="just"/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1187624" y="4797152"/>
            <a:ext cx="648072" cy="328945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347864" y="4797152"/>
            <a:ext cx="504056" cy="288032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076056" y="4797152"/>
            <a:ext cx="720080" cy="288032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948264" y="4797152"/>
            <a:ext cx="504056" cy="288032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4774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3000" fill="hold"/>
                                        <p:tgtEl>
                                          <p:spTgt spid="409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3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3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3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na obrázku?</a:t>
            </a:r>
            <a:endParaRPr lang="cs-CZ" dirty="0"/>
          </a:p>
        </p:txBody>
      </p:sp>
      <p:pic>
        <p:nvPicPr>
          <p:cNvPr id="5122" name="Picture 2" descr="D:\Users\Angelika\AppData\Local\Microsoft\Windows\Temporary Internet Files\Content.IE5\AXN2CN7M\MP90040205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2438" y="1844824"/>
            <a:ext cx="1078949" cy="1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59632" y="4293096"/>
            <a:ext cx="69847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r</a:t>
            </a:r>
            <a:r>
              <a:rPr lang="cs-CZ" sz="2800" dirty="0" smtClean="0"/>
              <a:t>uka       trup       břicho       obličej       noha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5589240"/>
            <a:ext cx="6480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Čti slova,  vyber odpověď,   klikni na správné slovo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5220072" y="4437112"/>
            <a:ext cx="936104" cy="288032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2333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3000" fill="hold"/>
                                        <p:tgtEl>
                                          <p:spTgt spid="512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se nachází v hlavě?</a:t>
            </a:r>
            <a:endParaRPr lang="cs-CZ" dirty="0"/>
          </a:p>
        </p:txBody>
      </p:sp>
      <p:pic>
        <p:nvPicPr>
          <p:cNvPr id="6146" name="Picture 2" descr="D:\Users\Angelika\AppData\Local\Microsoft\Windows\Temporary Internet Files\Content.IE5\K5BZQE5S\MP90044846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785" y="692696"/>
            <a:ext cx="701824" cy="1052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252608" y="1219064"/>
            <a:ext cx="663175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Mozek -  chrání jej lebka.</a:t>
            </a:r>
          </a:p>
          <a:p>
            <a:r>
              <a:rPr lang="cs-CZ" sz="2800" dirty="0" smtClean="0"/>
              <a:t>Centrum smyslových orgánů je v hlavě.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348880"/>
            <a:ext cx="259228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Smyslový orgán:</a:t>
            </a:r>
          </a:p>
          <a:p>
            <a:endParaRPr lang="cs-CZ" sz="2800" dirty="0"/>
          </a:p>
          <a:p>
            <a:r>
              <a:rPr lang="cs-CZ" sz="2800" dirty="0" smtClean="0"/>
              <a:t>Zrak</a:t>
            </a:r>
          </a:p>
          <a:p>
            <a:r>
              <a:rPr lang="cs-CZ" sz="2800" dirty="0" smtClean="0"/>
              <a:t>Sluch</a:t>
            </a:r>
          </a:p>
          <a:p>
            <a:r>
              <a:rPr lang="cs-CZ" sz="2800" dirty="0" smtClean="0"/>
              <a:t>Chuť</a:t>
            </a:r>
          </a:p>
          <a:p>
            <a:r>
              <a:rPr lang="cs-CZ" sz="2800" dirty="0" smtClean="0"/>
              <a:t>Čich</a:t>
            </a:r>
          </a:p>
          <a:p>
            <a:r>
              <a:rPr lang="cs-CZ" sz="2800" dirty="0" smtClean="0"/>
              <a:t>Hmat</a:t>
            </a:r>
          </a:p>
          <a:p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24150" y="2492896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Části obličeje: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35896" y="3124484"/>
            <a:ext cx="446449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hmatové zakončení – obličej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jazyk – chuťové pohárky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oči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uši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nos</a:t>
            </a:r>
            <a:endParaRPr lang="cs-CZ" sz="2800" dirty="0"/>
          </a:p>
        </p:txBody>
      </p:sp>
      <p:pic>
        <p:nvPicPr>
          <p:cNvPr id="6148" name="Picture 4" descr="D:\Users\Angelika\AppData\Local\Microsoft\Windows\Temporary Internet Files\Content.IE5\0AZE2JSC\MP90044861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027867"/>
            <a:ext cx="989856" cy="735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D:\Users\Angelika\AppData\Local\Microsoft\Windows\Temporary Internet Files\Content.IE5\NW4HF4T8\MP90040914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2135" y="4509120"/>
            <a:ext cx="692696" cy="692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D:\Users\Angelika\AppData\Local\Microsoft\Windows\Temporary Internet Files\Content.IE5\96S9N0DZ\MP90044866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3600" y="3764384"/>
            <a:ext cx="686792" cy="515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D:\Users\Angelika\AppData\Local\Microsoft\Windows\Temporary Internet Files\Content.IE5\6HL8TLYN\MC90023215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4680" y="4963337"/>
            <a:ext cx="422432" cy="815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D:\Users\Angelika\AppData\Local\Microsoft\Windows\Temporary Internet Files\Content.IE5\T7PXSR2T\MP90043277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5371253"/>
            <a:ext cx="252109" cy="377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D:\Users\Angelika\AppData\Local\Microsoft\Windows\Temporary Internet Files\Content.IE5\0AZE2JSC\MP90042656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0176" y="2336150"/>
            <a:ext cx="679966" cy="679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83568" y="3356992"/>
            <a:ext cx="648072" cy="216024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83568" y="3764384"/>
            <a:ext cx="720080" cy="257547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83568" y="4118595"/>
            <a:ext cx="720080" cy="390525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83568" y="4509120"/>
            <a:ext cx="569041" cy="346348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83568" y="4963337"/>
            <a:ext cx="792088" cy="337871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8459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3000" fill="hold"/>
                                        <p:tgtEl>
                                          <p:spTgt spid="614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3000" fill="hold"/>
                                        <p:tgtEl>
                                          <p:spTgt spid="614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3000" fill="hold"/>
                                        <p:tgtEl>
                                          <p:spTgt spid="615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3000" fill="hold"/>
                                        <p:tgtEl>
                                          <p:spTgt spid="615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3000" fill="hold"/>
                                        <p:tgtEl>
                                          <p:spTgt spid="615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7" presetID="6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8" dur="3000" fill="hold"/>
                                        <p:tgtEl>
                                          <p:spTgt spid="615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vypadá mozek a co jej chrání?</a:t>
            </a:r>
            <a:endParaRPr lang="cs-CZ" dirty="0"/>
          </a:p>
        </p:txBody>
      </p:sp>
      <p:pic>
        <p:nvPicPr>
          <p:cNvPr id="1027" name="Picture 3" descr="D:\Users\Angelika\AppData\Local\Microsoft\Windows\Temporary Internet Files\Content.IE5\AXN2CN7M\MP90032116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845986"/>
            <a:ext cx="1986613" cy="1417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D:\Users\Angelika\AppData\Local\Microsoft\Windows\Temporary Internet Files\Content.IE5\TYVDTD7P\MP9003211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853263"/>
            <a:ext cx="1840576" cy="1312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D:\Users\Angelika\AppData\Local\Microsoft\Windows\Temporary Internet Files\Content.IE5\96S9N0DZ\MC90043874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855114"/>
            <a:ext cx="1269000" cy="16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7584" y="3861048"/>
            <a:ext cx="784887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Přední část  lidského těla nad krkem je hlava.</a:t>
            </a:r>
          </a:p>
          <a:p>
            <a:r>
              <a:rPr lang="cs-CZ" sz="2000" dirty="0" smtClean="0"/>
              <a:t>Horní část hlavy je chráněna vlasy.</a:t>
            </a:r>
          </a:p>
          <a:p>
            <a:r>
              <a:rPr lang="cs-CZ" sz="2000" dirty="0" smtClean="0"/>
              <a:t>Hlava je tvořena z 28 samostatných kostí a tyto kosti tvoří lebku.</a:t>
            </a:r>
          </a:p>
          <a:p>
            <a:r>
              <a:rPr lang="cs-CZ" sz="2000" dirty="0" smtClean="0"/>
              <a:t>V lebeční dutině je uložen mozek.</a:t>
            </a:r>
          </a:p>
          <a:p>
            <a:r>
              <a:rPr lang="cs-CZ" sz="2000" dirty="0" smtClean="0"/>
              <a:t>Mozek je především složen z nervových buněk. Mozek je nejvyšším orgánem centrální nervové soustavy. Odpovídá za naše myšlení, paměť, emoce i řeč.</a:t>
            </a:r>
          </a:p>
          <a:p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8201026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http://office.microsoft.com/klipart</a:t>
            </a:r>
          </a:p>
        </p:txBody>
      </p:sp>
    </p:spTree>
    <p:extLst>
      <p:ext uri="{BB962C8B-B14F-4D97-AF65-F5344CB8AC3E}">
        <p14:creationId xmlns:p14="http://schemas.microsoft.com/office/powerpoint/2010/main" val="4228430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22052</TotalTime>
  <Words>468</Words>
  <Application>Microsoft Office PowerPoint</Application>
  <PresentationFormat>Předvádění na obrazovce (4:3)</PresentationFormat>
  <Paragraphs>68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Části obličeje a hlavy VY_52_INOVACE_06 Číslo projektu: CZ.1.07/1.4.00/21.1101</vt:lpstr>
      <vt:lpstr>Prezentace aplikace PowerPoint</vt:lpstr>
      <vt:lpstr>Části obličeje</vt:lpstr>
      <vt:lpstr>Části hlavy</vt:lpstr>
      <vt:lpstr>Pojmenuj části obličeje a hlavy</vt:lpstr>
      <vt:lpstr>Co je na obrázku?</vt:lpstr>
      <vt:lpstr>Co se nachází v hlavě?</vt:lpstr>
      <vt:lpstr>Jak vypadá mozek a co jej chrání?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Písemné sčítání a odčítání s přechodem přes základ VY_32_INOVACE_1C_01 Číslo projektu: CZ.1.07/1.5.00/34.1056</dc:title>
  <dc:creator>Angelika</dc:creator>
  <cp:lastModifiedBy>uzivatel</cp:lastModifiedBy>
  <cp:revision>64</cp:revision>
  <dcterms:created xsi:type="dcterms:W3CDTF">2012-12-23T21:45:13Z</dcterms:created>
  <dcterms:modified xsi:type="dcterms:W3CDTF">2013-01-25T09:22:53Z</dcterms:modified>
</cp:coreProperties>
</file>