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62" r:id="rId2"/>
    <p:sldId id="263" r:id="rId3"/>
    <p:sldId id="257" r:id="rId4"/>
    <p:sldId id="265" r:id="rId5"/>
    <p:sldId id="264" r:id="rId6"/>
    <p:sldId id="266" r:id="rId7"/>
    <p:sldId id="268" r:id="rId8"/>
    <p:sldId id="269" r:id="rId9"/>
    <p:sldId id="270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29" autoAdjust="0"/>
    <p:restoredTop sz="95915" autoAdjust="0"/>
  </p:normalViewPr>
  <p:slideViewPr>
    <p:cSldViewPr>
      <p:cViewPr>
        <p:scale>
          <a:sx n="100" d="100"/>
          <a:sy n="100" d="100"/>
        </p:scale>
        <p:origin x="-282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/>
              <a:pPr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cs.wikipedia.org/wiki/%C4%8Colek_obecn%C3%BD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hyperlink" Target="http://cs.wikipedia.org/wiki/Mlok_skvrnit%C3%BD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Rosni%C4%8Dka_zelen%C3%A1" TargetMode="External"/><Relationship Id="rId3" Type="http://schemas.openxmlformats.org/officeDocument/2006/relationships/image" Target="../media/image7.jpeg"/><Relationship Id="rId7" Type="http://schemas.openxmlformats.org/officeDocument/2006/relationships/image" Target="../media/image9.jpeg"/><Relationship Id="rId2" Type="http://schemas.openxmlformats.org/officeDocument/2006/relationships/hyperlink" Target="http://cs.wikipedia.org/wiki/Skokan_zelen%C3%BD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cs.wikipedia.org/wiki/Ropucha_obecn%C3%A1" TargetMode="External"/><Relationship Id="rId5" Type="http://schemas.openxmlformats.org/officeDocument/2006/relationships/image" Target="../media/image8.png"/><Relationship Id="rId4" Type="http://schemas.openxmlformats.org/officeDocument/2006/relationships/hyperlink" Target="http://cs.wikipedia.org/wiki/Skokan_hn%C4%9Bd%C3%BD" TargetMode="External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B96y0w5aqKE&amp;NR=1&amp;feature=endscreen" TargetMode="External"/><Relationship Id="rId2" Type="http://schemas.openxmlformats.org/officeDocument/2006/relationships/hyperlink" Target="http://www.youtube.com/watch?v=A36Xpba5lMM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youtube.com/watch?v=acMU0QDXPCc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5" Type="http://schemas.openxmlformats.org/officeDocument/2006/relationships/slide" Target="slide10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Triturus_vulgaris.jpg" TargetMode="External"/><Relationship Id="rId2" Type="http://schemas.openxmlformats.org/officeDocument/2006/relationships/hyperlink" Target="http://office.microsoft.com/klipart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cs.wikipedia.org/wiki/Soubor:Hyla_arborea,_juv_2.jpg" TargetMode="External"/><Relationship Id="rId5" Type="http://schemas.openxmlformats.org/officeDocument/2006/relationships/hyperlink" Target="http://cs.wikipedia.org/wiki/Soubor:European_Common_Frog_Rana_temporaria_(cropped).jpg" TargetMode="External"/><Relationship Id="rId4" Type="http://schemas.openxmlformats.org/officeDocument/2006/relationships/hyperlink" Target="http://cs.wikipedia.org/wiki/Soubor:Mlok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Obojživelníci</a:t>
            </a:r>
            <a:r>
              <a:rPr lang="cs-CZ"/>
              <a:t/>
            </a:r>
            <a:br>
              <a:rPr lang="cs-CZ"/>
            </a:br>
            <a:r>
              <a:rPr lang="cs-CZ" smtClean="0"/>
              <a:t>VY_52_INOVACE_26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1</a:t>
            </a:r>
            <a:endParaRPr lang="cs-CZ" dirty="0"/>
          </a:p>
          <a:p>
            <a:r>
              <a:rPr lang="cs-CZ" dirty="0" smtClean="0"/>
              <a:t>Člověk a příroda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6669517"/>
              </p:ext>
            </p:extLst>
          </p:nvPr>
        </p:nvGraphicFramePr>
        <p:xfrm>
          <a:off x="251520" y="620688"/>
          <a:ext cx="8784976" cy="579151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43682"/>
                <a:gridCol w="674129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jsou v úvodní části seznámeni se základními znaky obojživelníků, jejich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dělením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zástupci.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V části, kde jsou fotografie jednotlivých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zástupců,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jsou všechny obrázky hypertextově spojeny s odkazy na internetu, kde je možno podrobněji prostudovat jednotlivé zástupce a dohledat řadu zajímavostí. V závěrečné části pak sami žáci, za pomoci skrytého pera, doplňují informace do připravených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řádků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podle zadání na jednotlivých stránkách. Součástí prezentace je i pár odkazů na zajímavá videa ze života žab. Součástí je i jednoduchý test, který je možné i snadno (bez složitějších barevných úprav) vytisknout. </a:t>
                      </a:r>
                      <a:endParaRPr lang="cs-CZ" sz="14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Miroslav </a:t>
                      </a:r>
                      <a:r>
                        <a:rPr lang="cs-CZ" sz="1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Kruba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Srpen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559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 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719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 a příroda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Přírodopis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Očekávaný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výstup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Žáci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získají základní informace o dělení a zástupcích obojživelníků.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Využití interaktivní tabule, hypertextových</a:t>
                      </a:r>
                      <a:r>
                        <a:rPr lang="cs-CZ" sz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odkazů</a:t>
                      </a:r>
                      <a:r>
                        <a:rPr lang="cs-CZ" sz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práce s</a:t>
                      </a:r>
                      <a:r>
                        <a:rPr lang="cs-CZ" sz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 je použitelný pro výuku v online prostředí sdíleném žáky i rodiči.</a:t>
                      </a:r>
                    </a:p>
                    <a:p>
                      <a:pPr marL="82550" marR="0" indent="-825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Možnost dopisovat rukopisné poznámky přes skrytá tlačítka v rámci nového  softwaru.</a:t>
                      </a: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–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14 – 15. let, 8.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8161" y="15981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V/2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Inovace a zkvalitnění výuky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oblasti přírodních věd, 26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279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accent3">
                <a:lumMod val="38000"/>
                <a:lumOff val="62000"/>
              </a:schemeClr>
            </a:gs>
            <a:gs pos="63000">
              <a:srgbClr val="9CB86E">
                <a:lumMod val="48000"/>
                <a:lumOff val="52000"/>
              </a:srgbClr>
            </a:gs>
            <a:gs pos="100000">
              <a:schemeClr val="accent3">
                <a:lumMod val="34000"/>
                <a:lumOff val="66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Obojživelníci, jejich znaky a zástupci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531886" y="1844824"/>
            <a:ext cx="7992887" cy="3970318"/>
          </a:xfrm>
          <a:prstGeom prst="rect">
            <a:avLst/>
          </a:prstGeom>
          <a:noFill/>
          <a:ln>
            <a:solidFill>
              <a:srgbClr val="00B05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/>
              <a:t>Jedná se o čtyřnohé obratlovce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/>
              <a:t>Vývojově jsou na přechodu mezi způsobem života ve </a:t>
            </a:r>
            <a:r>
              <a:rPr lang="cs-CZ" sz="2400" dirty="0" smtClean="0"/>
              <a:t>vodě             </a:t>
            </a:r>
            <a:r>
              <a:rPr lang="cs-CZ" sz="2400" dirty="0" smtClean="0"/>
              <a:t>a na souši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/>
              <a:t>Rozlišují se 2 typy obojživelníků</a:t>
            </a:r>
          </a:p>
          <a:p>
            <a:pPr marL="812800" indent="-342900">
              <a:lnSpc>
                <a:spcPct val="150000"/>
              </a:lnSpc>
              <a:buFont typeface="+mj-lt"/>
              <a:buAutoNum type="alphaLcParenR"/>
            </a:pPr>
            <a:r>
              <a:rPr lang="cs-CZ" sz="2400" dirty="0" smtClean="0"/>
              <a:t>Typ </a:t>
            </a:r>
            <a:r>
              <a:rPr lang="cs-CZ" sz="2400" dirty="0" err="1" smtClean="0"/>
              <a:t>čolkovitý</a:t>
            </a:r>
            <a:endParaRPr lang="cs-CZ" sz="2400" dirty="0" smtClean="0"/>
          </a:p>
          <a:p>
            <a:pPr marL="812800" indent="-342900">
              <a:lnSpc>
                <a:spcPct val="150000"/>
              </a:lnSpc>
              <a:buFont typeface="+mj-lt"/>
              <a:buAutoNum type="alphaLcParenR"/>
            </a:pPr>
            <a:r>
              <a:rPr lang="cs-CZ" sz="2400" dirty="0" smtClean="0"/>
              <a:t>Typ žabí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/>
              <a:t>Obojživelníci potřebují k rozmnožování vodu</a:t>
            </a:r>
          </a:p>
        </p:txBody>
      </p:sp>
      <p:pic>
        <p:nvPicPr>
          <p:cNvPr id="1026" name="Picture 2" descr="C:\Users\uzivatel\AppData\Local\Microsoft\Windows\Temporary Internet Files\Content.IE5\16UXLQ8S\MC9001503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49078" y="3573016"/>
            <a:ext cx="1668463" cy="1138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accent3">
                <a:lumMod val="38000"/>
                <a:lumOff val="62000"/>
              </a:schemeClr>
            </a:gs>
            <a:gs pos="63000">
              <a:srgbClr val="9CB86E">
                <a:lumMod val="48000"/>
                <a:lumOff val="52000"/>
              </a:srgbClr>
            </a:gs>
            <a:gs pos="100000">
              <a:schemeClr val="accent3">
                <a:lumMod val="34000"/>
                <a:lumOff val="66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Dýchání obojživelníků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1043608" y="2204864"/>
            <a:ext cx="7056784" cy="2308324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/>
              <a:t>Obojživelníci dýchají „v mládí“ žábrami a žijí ve </a:t>
            </a:r>
            <a:r>
              <a:rPr lang="cs-CZ" sz="2400" dirty="0" smtClean="0"/>
              <a:t>vodě, </a:t>
            </a:r>
            <a:r>
              <a:rPr lang="cs-CZ" sz="2400" dirty="0"/>
              <a:t>„v dospělosti“ dýchají </a:t>
            </a:r>
            <a:r>
              <a:rPr lang="cs-CZ" sz="2400" dirty="0" smtClean="0"/>
              <a:t>plícemi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/>
              <a:t>Kůže obojživelníků je důležitým dýchacím orgánem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endParaRPr lang="cs-CZ" sz="2400" dirty="0"/>
          </a:p>
        </p:txBody>
      </p:sp>
      <p:pic>
        <p:nvPicPr>
          <p:cNvPr id="4" name="Picture 3" descr="C:\Users\uzivatel\AppData\Local\Microsoft\Windows\Temporary Internet Files\Content.IE5\16UXLQ8S\MP90042300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78687" y="4729201"/>
            <a:ext cx="2021705" cy="1347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zivatel\AppData\Local\Microsoft\Windows\Temporary Internet Files\Content.IE5\HXF7LY24\MC9003295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729201"/>
            <a:ext cx="1734193" cy="1647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2314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accent3">
                <a:lumMod val="38000"/>
                <a:lumOff val="62000"/>
              </a:schemeClr>
            </a:gs>
            <a:gs pos="63000">
              <a:srgbClr val="9CB86E">
                <a:lumMod val="48000"/>
                <a:lumOff val="52000"/>
              </a:srgbClr>
            </a:gs>
            <a:gs pos="100000">
              <a:schemeClr val="accent3">
                <a:lumMod val="34000"/>
                <a:lumOff val="66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Druhy obojživelníků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938808" y="1916832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Čolkovité</a:t>
            </a:r>
            <a:r>
              <a:rPr lang="cs-CZ" sz="2400" b="1" dirty="0" smtClean="0"/>
              <a:t> typy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Čolek obecný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/>
              <a:t>Mlok skvrnitý</a:t>
            </a:r>
            <a:endParaRPr lang="cs-CZ" sz="2400" dirty="0"/>
          </a:p>
        </p:txBody>
      </p:sp>
      <p:grpSp>
        <p:nvGrpSpPr>
          <p:cNvPr id="5" name="Skupina 4"/>
          <p:cNvGrpSpPr/>
          <p:nvPr/>
        </p:nvGrpSpPr>
        <p:grpSpPr>
          <a:xfrm>
            <a:off x="4932040" y="2006801"/>
            <a:ext cx="3312369" cy="2643391"/>
            <a:chOff x="4924857" y="1916832"/>
            <a:chExt cx="3642740" cy="3003431"/>
          </a:xfrm>
        </p:grpSpPr>
        <p:pic>
          <p:nvPicPr>
            <p:cNvPr id="3077" name="Picture 5" descr="Soubor:Triturus vulgaris.jp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4048" y="1916832"/>
              <a:ext cx="3563549" cy="26726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4924857" y="4612486"/>
              <a:ext cx="157358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Čolek obecný</a:t>
              </a:r>
              <a:endParaRPr lang="cs-CZ" sz="1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827584" y="3573016"/>
            <a:ext cx="3377952" cy="2841241"/>
            <a:chOff x="827584" y="3573016"/>
            <a:chExt cx="3377952" cy="2841241"/>
          </a:xfrm>
        </p:grpSpPr>
        <p:pic>
          <p:nvPicPr>
            <p:cNvPr id="3078" name="Picture 6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584" y="3573016"/>
              <a:ext cx="3377952" cy="25334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827584" y="6106480"/>
              <a:ext cx="11721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 smtClean="0"/>
                <a:t>Mlok skvrnitý</a:t>
              </a:r>
              <a:endParaRPr lang="cs-CZ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3027304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accent3">
                <a:lumMod val="38000"/>
                <a:lumOff val="62000"/>
              </a:schemeClr>
            </a:gs>
            <a:gs pos="63000">
              <a:srgbClr val="9CB86E">
                <a:lumMod val="48000"/>
                <a:lumOff val="52000"/>
              </a:srgbClr>
            </a:gs>
            <a:gs pos="100000">
              <a:schemeClr val="accent3">
                <a:lumMod val="34000"/>
                <a:lumOff val="66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Druhy obojživelníků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611560" y="1988840"/>
            <a:ext cx="25922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Žabí typy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Skokan zelený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Skokan hnědý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Ropucha obecná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Rosnička zelená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</p:txBody>
      </p:sp>
      <p:grpSp>
        <p:nvGrpSpPr>
          <p:cNvPr id="5" name="Skupina 4"/>
          <p:cNvGrpSpPr/>
          <p:nvPr/>
        </p:nvGrpSpPr>
        <p:grpSpPr>
          <a:xfrm>
            <a:off x="3275856" y="1830625"/>
            <a:ext cx="2304256" cy="2230130"/>
            <a:chOff x="6228184" y="1844824"/>
            <a:chExt cx="2304256" cy="2230130"/>
          </a:xfrm>
        </p:grpSpPr>
        <p:pic>
          <p:nvPicPr>
            <p:cNvPr id="4098" name="Picture 2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8184" y="1844824"/>
              <a:ext cx="2304256" cy="19223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6228184" y="3767177"/>
              <a:ext cx="119731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 smtClean="0"/>
                <a:t>Skokan zelený</a:t>
              </a:r>
              <a:endParaRPr lang="cs-CZ" sz="1400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5767495" y="1810706"/>
            <a:ext cx="2540936" cy="2250049"/>
            <a:chOff x="5767495" y="1810706"/>
            <a:chExt cx="2540936" cy="2250049"/>
          </a:xfrm>
        </p:grpSpPr>
        <p:pic>
          <p:nvPicPr>
            <p:cNvPr id="4099" name="Picture 3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7495" y="1810706"/>
              <a:ext cx="2540936" cy="18802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5767495" y="3752978"/>
              <a:ext cx="119186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 smtClean="0"/>
                <a:t>Skokan hnědý</a:t>
              </a:r>
              <a:endParaRPr lang="cs-CZ" sz="1400" dirty="0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5777879" y="4293096"/>
            <a:ext cx="2582846" cy="2183135"/>
            <a:chOff x="5777879" y="4293096"/>
            <a:chExt cx="2582846" cy="2183135"/>
          </a:xfrm>
        </p:grpSpPr>
        <p:pic>
          <p:nvPicPr>
            <p:cNvPr id="4100" name="Picture 4" descr="C:\Users\uzivatel\AppData\Local\Microsoft\Windows\Temporary Internet Files\Content.IE5\9BRHG7ZI\MP900448634[1].jpg">
              <a:hlinkClick r:id="rId6"/>
            </p:cNvPr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20077" r="23239" b="6391"/>
            <a:stretch/>
          </p:blipFill>
          <p:spPr bwMode="auto">
            <a:xfrm>
              <a:off x="5777879" y="4293096"/>
              <a:ext cx="2582846" cy="18556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ovéPole 7"/>
            <p:cNvSpPr txBox="1"/>
            <p:nvPr/>
          </p:nvSpPr>
          <p:spPr>
            <a:xfrm>
              <a:off x="5777879" y="6168454"/>
              <a:ext cx="205331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 smtClean="0"/>
                <a:t>Ropucha obecná  (klipart)</a:t>
              </a:r>
              <a:endParaRPr lang="cs-CZ" sz="1400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3195531" y="4293096"/>
            <a:ext cx="2446067" cy="2209179"/>
            <a:chOff x="3195531" y="4293096"/>
            <a:chExt cx="2446067" cy="2209179"/>
          </a:xfrm>
        </p:grpSpPr>
        <p:pic>
          <p:nvPicPr>
            <p:cNvPr id="4103" name="Picture 7">
              <a:hlinkClick r:id="rId8"/>
            </p:cNvPr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208" t="14684" r="8346" b="12116"/>
            <a:stretch/>
          </p:blipFill>
          <p:spPr bwMode="auto">
            <a:xfrm>
              <a:off x="3196505" y="4293096"/>
              <a:ext cx="2445093" cy="1885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0" name="TextovéPole 9"/>
            <p:cNvSpPr txBox="1"/>
            <p:nvPr/>
          </p:nvSpPr>
          <p:spPr>
            <a:xfrm>
              <a:off x="3195531" y="6194498"/>
              <a:ext cx="132965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400" dirty="0" smtClean="0"/>
                <a:t>Rosnička zelená</a:t>
              </a:r>
              <a:endParaRPr lang="cs-CZ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1059184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accent3">
                <a:lumMod val="38000"/>
                <a:lumOff val="62000"/>
              </a:schemeClr>
            </a:gs>
            <a:gs pos="63000">
              <a:srgbClr val="9CB86E">
                <a:lumMod val="48000"/>
                <a:lumOff val="52000"/>
              </a:srgbClr>
            </a:gs>
            <a:gs pos="100000">
              <a:schemeClr val="accent3">
                <a:lumMod val="34000"/>
                <a:lumOff val="66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Zajímavosti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1916832"/>
            <a:ext cx="7992888" cy="954107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Obojživelníci jsou silně ohroženým druhem, a proto jsou zákonem přísně chráněni.</a:t>
            </a:r>
            <a:endParaRPr lang="cs-CZ" sz="2800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2996952"/>
            <a:ext cx="80496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Obojživelníci se živí hmyzem, pavouky a drobnými larvami </a:t>
            </a:r>
            <a:r>
              <a:rPr lang="cs-CZ" sz="2400" dirty="0" smtClean="0"/>
              <a:t>                     a </a:t>
            </a:r>
            <a:r>
              <a:rPr lang="cs-CZ" sz="2400" dirty="0" smtClean="0"/>
              <a:t>planktonem.</a:t>
            </a:r>
          </a:p>
          <a:p>
            <a:r>
              <a:rPr lang="cs-CZ" sz="2400" dirty="0" smtClean="0"/>
              <a:t>Na světě existuje řada žab, které jsou velmi jedovaté a z jejich jedu, který vylučují, si domorodci v deštných pralesech vyrábějí otrávené šípy. </a:t>
            </a:r>
            <a:endParaRPr lang="cs-CZ" sz="2400" dirty="0"/>
          </a:p>
        </p:txBody>
      </p:sp>
      <p:sp>
        <p:nvSpPr>
          <p:cNvPr id="8" name="Tlačítko akce: Video 7">
            <a:hlinkClick r:id="rId2" highlightClick="1"/>
          </p:cNvPr>
          <p:cNvSpPr/>
          <p:nvPr/>
        </p:nvSpPr>
        <p:spPr>
          <a:xfrm>
            <a:off x="2123728" y="5668084"/>
            <a:ext cx="936104" cy="648072"/>
          </a:xfrm>
          <a:prstGeom prst="actionButtonMovi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Video 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Tlačítko akce: Video 8">
            <a:hlinkClick r:id="rId3" highlightClick="1"/>
          </p:cNvPr>
          <p:cNvSpPr/>
          <p:nvPr/>
        </p:nvSpPr>
        <p:spPr>
          <a:xfrm>
            <a:off x="3851920" y="5668084"/>
            <a:ext cx="936104" cy="648072"/>
          </a:xfrm>
          <a:prstGeom prst="actionButtonMovi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Video 2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Tlačítko akce: Video 9">
            <a:hlinkClick r:id="rId4" highlightClick="1"/>
          </p:cNvPr>
          <p:cNvSpPr/>
          <p:nvPr/>
        </p:nvSpPr>
        <p:spPr>
          <a:xfrm>
            <a:off x="5580112" y="5668084"/>
            <a:ext cx="1512168" cy="648072"/>
          </a:xfrm>
          <a:prstGeom prst="actionButtonMovi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Vtipné video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307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accent3">
                <a:lumMod val="38000"/>
                <a:lumOff val="62000"/>
              </a:schemeClr>
            </a:gs>
            <a:gs pos="63000">
              <a:srgbClr val="9CB86E">
                <a:lumMod val="48000"/>
                <a:lumOff val="52000"/>
              </a:srgbClr>
            </a:gs>
            <a:gs pos="100000">
              <a:schemeClr val="accent3">
                <a:lumMod val="34000"/>
                <a:lumOff val="66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29769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2" name="TextovéPole 1">
            <a:hlinkClick r:id="rId2" action="ppaction://hlinksldjump"/>
          </p:cNvPr>
          <p:cNvSpPr txBox="1"/>
          <p:nvPr/>
        </p:nvSpPr>
        <p:spPr>
          <a:xfrm>
            <a:off x="683568" y="2636912"/>
            <a:ext cx="7704856" cy="3416320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/>
              <a:t>Obojživelníci dýchají „v mládí“ </a:t>
            </a:r>
            <a:r>
              <a:rPr lang="cs-CZ" sz="2400" dirty="0" smtClean="0"/>
              <a:t>……………..…. </a:t>
            </a:r>
            <a:r>
              <a:rPr lang="cs-CZ" sz="2400" dirty="0"/>
              <a:t>a žijí ve </a:t>
            </a:r>
            <a:r>
              <a:rPr lang="cs-CZ" sz="2400" dirty="0" smtClean="0"/>
              <a:t>………… </a:t>
            </a:r>
            <a:r>
              <a:rPr lang="cs-CZ" sz="2400" dirty="0"/>
              <a:t>„v dospělosti“ dýchají </a:t>
            </a:r>
            <a:r>
              <a:rPr lang="cs-CZ" sz="2400" dirty="0" smtClean="0"/>
              <a:t>……………….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/>
              <a:t>Zástupci obojživelníků jsou: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………………….		……………………..	……………………..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/>
              <a:t>Obojživelníci se živí: ………………………nebo..…………………….</a:t>
            </a:r>
            <a:endParaRPr lang="cs-CZ" sz="2400" dirty="0"/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endParaRPr lang="cs-CZ" sz="2400" dirty="0"/>
          </a:p>
        </p:txBody>
      </p:sp>
      <p:pic>
        <p:nvPicPr>
          <p:cNvPr id="5122" name="Picture 2" descr="C:\Users\uzivatel\AppData\Local\Microsoft\Windows\Temporary Internet Files\Content.IE5\02KQOVLI\MC900440400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547015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Šipka doleva 7">
            <a:hlinkClick r:id="rId2" action="ppaction://hlinksldjump"/>
          </p:cNvPr>
          <p:cNvSpPr/>
          <p:nvPr/>
        </p:nvSpPr>
        <p:spPr>
          <a:xfrm>
            <a:off x="1403648" y="6453336"/>
            <a:ext cx="1944216" cy="404664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Použij skryté pero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6" name="Tlačítko akce: Dopředu nebo Další 5">
            <a:hlinkClick r:id="rId5" action="ppaction://hlinksldjump" highlightClick="1"/>
          </p:cNvPr>
          <p:cNvSpPr/>
          <p:nvPr/>
        </p:nvSpPr>
        <p:spPr>
          <a:xfrm>
            <a:off x="7894703" y="6178996"/>
            <a:ext cx="648072" cy="548680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3321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683568" y="2060848"/>
            <a:ext cx="7704856" cy="34163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/>
              <a:t>Obojživelníci dýchají „v mládí“ </a:t>
            </a:r>
            <a:r>
              <a:rPr lang="cs-CZ" sz="2400" dirty="0" smtClean="0"/>
              <a:t>……………..…. </a:t>
            </a:r>
            <a:r>
              <a:rPr lang="cs-CZ" sz="2400" dirty="0"/>
              <a:t>a žijí ve </a:t>
            </a:r>
            <a:r>
              <a:rPr lang="cs-CZ" sz="2400" dirty="0" smtClean="0"/>
              <a:t>………… </a:t>
            </a:r>
            <a:r>
              <a:rPr lang="cs-CZ" sz="2400" dirty="0"/>
              <a:t>„v dospělosti“ dýchají </a:t>
            </a:r>
            <a:r>
              <a:rPr lang="cs-CZ" sz="2400" dirty="0" smtClean="0"/>
              <a:t>……………….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/>
              <a:t>Zástupci obojživelníků jsou: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………………….		……………………..	……………………..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/>
              <a:t>Obojživelníci se živí: ………………………nebo..…………………….</a:t>
            </a:r>
            <a:endParaRPr lang="cs-CZ" sz="2400" dirty="0"/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endParaRPr lang="cs-CZ" sz="2400" dirty="0"/>
          </a:p>
        </p:txBody>
      </p:sp>
      <p:sp>
        <p:nvSpPr>
          <p:cNvPr id="4" name="Tlačítko akce: Zpět nebo Předchozí 3">
            <a:hlinkClick r:id="rId2" action="ppaction://hlinksldjump" highlightClick="1"/>
          </p:cNvPr>
          <p:cNvSpPr/>
          <p:nvPr/>
        </p:nvSpPr>
        <p:spPr>
          <a:xfrm>
            <a:off x="7668344" y="5914042"/>
            <a:ext cx="720080" cy="576064"/>
          </a:xfrm>
          <a:prstGeom prst="actionButtonBackPreviou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625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accent3">
                <a:lumMod val="38000"/>
                <a:lumOff val="62000"/>
              </a:schemeClr>
            </a:gs>
            <a:gs pos="63000">
              <a:srgbClr val="9CB86E">
                <a:lumMod val="48000"/>
                <a:lumOff val="52000"/>
              </a:srgbClr>
            </a:gs>
            <a:gs pos="100000">
              <a:schemeClr val="accent3">
                <a:lumMod val="34000"/>
                <a:lumOff val="66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195736" y="260648"/>
            <a:ext cx="3744416" cy="562074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611560" y="1124743"/>
            <a:ext cx="8136904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Všechny obrázky a </a:t>
            </a:r>
            <a:r>
              <a:rPr lang="cs-CZ" sz="1600" dirty="0" smtClean="0"/>
              <a:t>fotografie, </a:t>
            </a:r>
            <a:r>
              <a:rPr lang="cs-CZ" sz="1600" dirty="0"/>
              <a:t>pokud není uvedeno </a:t>
            </a:r>
            <a:r>
              <a:rPr lang="cs-CZ" sz="1600" dirty="0" smtClean="0"/>
              <a:t>jinak, jsou použity z galerie klipart</a:t>
            </a:r>
            <a:endParaRPr lang="cs-CZ" sz="1600" dirty="0"/>
          </a:p>
          <a:p>
            <a:r>
              <a:rPr lang="cs-CZ" sz="1600" dirty="0">
                <a:hlinkClick r:id="rId2"/>
              </a:rPr>
              <a:t>http://office.microsoft.com/klipart</a:t>
            </a:r>
            <a:endParaRPr lang="cs-CZ" sz="1600" dirty="0"/>
          </a:p>
          <a:p>
            <a:endParaRPr lang="cs-CZ" sz="1000" dirty="0" smtClean="0"/>
          </a:p>
          <a:p>
            <a:r>
              <a:rPr lang="cs-CZ" sz="1600" dirty="0" smtClean="0"/>
              <a:t>Obr.: Čolek obecný</a:t>
            </a:r>
          </a:p>
          <a:p>
            <a:r>
              <a:rPr lang="cs-CZ" sz="1600" dirty="0" smtClean="0"/>
              <a:t>ANEVRISME</a:t>
            </a:r>
            <a:r>
              <a:rPr lang="cs-CZ" sz="1600" dirty="0"/>
              <a:t>. </a:t>
            </a:r>
            <a:r>
              <a:rPr lang="cs-CZ" sz="1600" i="1" dirty="0"/>
              <a:t>Wikipedia.cz</a:t>
            </a:r>
            <a:r>
              <a:rPr lang="cs-CZ" sz="1600" dirty="0"/>
              <a:t> [online]. [cit. </a:t>
            </a:r>
            <a:r>
              <a:rPr lang="cs-CZ" sz="1600" dirty="0" smtClean="0"/>
              <a:t>8.8.2011]. </a:t>
            </a:r>
            <a:r>
              <a:rPr lang="cs-CZ" sz="1600" dirty="0"/>
              <a:t>Dostupný na WWW: </a:t>
            </a:r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cs.wikipedia.org/wiki/Soubor:Triturus_vulgaris.jpg</a:t>
            </a:r>
            <a:endParaRPr lang="cs-CZ" sz="1600" dirty="0" smtClean="0"/>
          </a:p>
          <a:p>
            <a:endParaRPr lang="cs-CZ" sz="1000" dirty="0" smtClean="0"/>
          </a:p>
          <a:p>
            <a:r>
              <a:rPr lang="cs-CZ" sz="1600" dirty="0" smtClean="0"/>
              <a:t>Obr.: Mlok Skvrnitý</a:t>
            </a:r>
          </a:p>
          <a:p>
            <a:r>
              <a:rPr lang="cs-CZ" sz="1600" dirty="0" smtClean="0"/>
              <a:t>FILIP</a:t>
            </a:r>
            <a:r>
              <a:rPr lang="cs-CZ" sz="1600" dirty="0"/>
              <a:t>, Martin; PROCHÁZKOVÁ, Tereza. </a:t>
            </a:r>
            <a:r>
              <a:rPr lang="cs-CZ" sz="1600" i="1" dirty="0"/>
              <a:t>Wikipedia.cz</a:t>
            </a:r>
            <a:r>
              <a:rPr lang="cs-CZ" sz="1600" dirty="0"/>
              <a:t> [online]. [cit. </a:t>
            </a:r>
            <a:r>
              <a:rPr lang="cs-CZ" sz="1600" dirty="0" smtClean="0"/>
              <a:t>8.8.2011]. </a:t>
            </a:r>
            <a:r>
              <a:rPr lang="cs-CZ" sz="1600" dirty="0"/>
              <a:t>Dostupný na WWW: </a:t>
            </a:r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cs.wikipedia.org/wiki/Soubor:Mlok.JPG</a:t>
            </a:r>
            <a:endParaRPr lang="cs-CZ" sz="1600" dirty="0" smtClean="0"/>
          </a:p>
          <a:p>
            <a:endParaRPr lang="cs-CZ" sz="1000" dirty="0"/>
          </a:p>
          <a:p>
            <a:r>
              <a:rPr lang="cs-CZ" sz="1600" dirty="0" smtClean="0"/>
              <a:t>Obr.: Skokan zelený</a:t>
            </a:r>
          </a:p>
          <a:p>
            <a:r>
              <a:rPr lang="cs-CZ" sz="1600" dirty="0" smtClean="0"/>
              <a:t>AUTOR NEUVEDEN. </a:t>
            </a:r>
            <a:r>
              <a:rPr lang="cs-CZ" sz="1600" i="1" dirty="0" err="1" smtClean="0"/>
              <a:t>Wikimedia</a:t>
            </a:r>
            <a:r>
              <a:rPr lang="cs-CZ" sz="1600" i="1" dirty="0" smtClean="0"/>
              <a:t> </a:t>
            </a:r>
            <a:r>
              <a:rPr lang="cs-CZ" sz="1600" i="1" dirty="0" err="1"/>
              <a:t>commons</a:t>
            </a:r>
            <a:r>
              <a:rPr lang="cs-CZ" sz="1600" dirty="0"/>
              <a:t> [online]. [cit. </a:t>
            </a:r>
            <a:r>
              <a:rPr lang="cs-CZ" sz="1600" dirty="0" smtClean="0"/>
              <a:t>8.8.2011]. </a:t>
            </a:r>
            <a:r>
              <a:rPr lang="cs-CZ" sz="1600" dirty="0"/>
              <a:t>Dostupný na </a:t>
            </a:r>
            <a:r>
              <a:rPr lang="cs-CZ" sz="1600" dirty="0" smtClean="0"/>
              <a:t>WWW:</a:t>
            </a:r>
          </a:p>
          <a:p>
            <a:r>
              <a:rPr lang="cs-CZ" sz="1600" dirty="0" smtClean="0"/>
              <a:t>http</a:t>
            </a:r>
            <a:r>
              <a:rPr lang="cs-CZ" sz="1600" dirty="0"/>
              <a:t>://cs.wikipedia.org/wiki/Soubor:Teichfrosch.jpg </a:t>
            </a:r>
            <a:endParaRPr lang="cs-CZ" sz="1600" dirty="0" smtClean="0"/>
          </a:p>
          <a:p>
            <a:endParaRPr lang="cs-CZ" sz="1000" dirty="0"/>
          </a:p>
          <a:p>
            <a:r>
              <a:rPr lang="cs-CZ" sz="1600" dirty="0" smtClean="0"/>
              <a:t>Obr.: Skokan hnědý</a:t>
            </a:r>
          </a:p>
          <a:p>
            <a:r>
              <a:rPr lang="cs-CZ" sz="1600" dirty="0" smtClean="0"/>
              <a:t>BARTZ</a:t>
            </a:r>
            <a:r>
              <a:rPr lang="cs-CZ" sz="1600" dirty="0"/>
              <a:t>, Richard. </a:t>
            </a:r>
            <a:r>
              <a:rPr lang="cs-CZ" sz="1600" i="1" dirty="0" err="1"/>
              <a:t>W</a:t>
            </a:r>
            <a:r>
              <a:rPr lang="cs-CZ" sz="1600" i="1" dirty="0" err="1" smtClean="0"/>
              <a:t>ikimedia</a:t>
            </a:r>
            <a:r>
              <a:rPr lang="cs-CZ" sz="1600" i="1" dirty="0" smtClean="0"/>
              <a:t> </a:t>
            </a:r>
            <a:r>
              <a:rPr lang="cs-CZ" sz="1600" i="1" dirty="0" err="1"/>
              <a:t>commons</a:t>
            </a:r>
            <a:r>
              <a:rPr lang="cs-CZ" sz="1600" dirty="0"/>
              <a:t> [online]. [cit. </a:t>
            </a:r>
            <a:r>
              <a:rPr lang="cs-CZ" sz="1600" dirty="0" smtClean="0"/>
              <a:t>8.8.2011]. </a:t>
            </a:r>
            <a:r>
              <a:rPr lang="cs-CZ" sz="1600" dirty="0"/>
              <a:t>Dostupný na WWW: </a:t>
            </a:r>
            <a:r>
              <a:rPr lang="cs-CZ" sz="1600" dirty="0">
                <a:hlinkClick r:id="rId5"/>
              </a:rPr>
              <a:t>http://cs.wikipedia.org/wiki/Soubor:European_Common_Frog_Rana_temporaria_%</a:t>
            </a:r>
            <a:r>
              <a:rPr lang="cs-CZ" sz="1600" dirty="0" smtClean="0">
                <a:hlinkClick r:id="rId5"/>
              </a:rPr>
              <a:t>28cropped%29.jpg</a:t>
            </a:r>
            <a:endParaRPr lang="cs-CZ" sz="1600" dirty="0" smtClean="0"/>
          </a:p>
          <a:p>
            <a:endParaRPr lang="cs-CZ" sz="1000" dirty="0" smtClean="0"/>
          </a:p>
          <a:p>
            <a:r>
              <a:rPr lang="cs-CZ" sz="1600" dirty="0" smtClean="0"/>
              <a:t>Ob.: Rosnička zelená</a:t>
            </a:r>
            <a:endParaRPr lang="cs-CZ" sz="1600" dirty="0"/>
          </a:p>
          <a:p>
            <a:r>
              <a:rPr lang="en-US" sz="1600" dirty="0"/>
              <a:t>FISCHER, Christian. </a:t>
            </a:r>
            <a:r>
              <a:rPr lang="en-US" sz="1600" i="1" dirty="0"/>
              <a:t>Wikimedia commons</a:t>
            </a:r>
            <a:r>
              <a:rPr lang="en-US" sz="1600" dirty="0"/>
              <a:t> [online]. [cit. </a:t>
            </a:r>
            <a:r>
              <a:rPr lang="en-US" sz="1600" dirty="0" smtClean="0"/>
              <a:t>8.</a:t>
            </a:r>
            <a:r>
              <a:rPr lang="cs-CZ" sz="1600" dirty="0" smtClean="0"/>
              <a:t>8</a:t>
            </a:r>
            <a:r>
              <a:rPr lang="en-US" sz="1600" dirty="0" smtClean="0"/>
              <a:t>.201</a:t>
            </a:r>
            <a:r>
              <a:rPr lang="cs-CZ" sz="1600" smtClean="0"/>
              <a:t>1</a:t>
            </a:r>
            <a:r>
              <a:rPr lang="en-US" sz="1600" smtClean="0"/>
              <a:t>]. </a:t>
            </a:r>
            <a:r>
              <a:rPr lang="en-US" sz="1600" dirty="0" err="1"/>
              <a:t>Dostupný</a:t>
            </a:r>
            <a:r>
              <a:rPr lang="en-US" sz="1600" dirty="0"/>
              <a:t> </a:t>
            </a:r>
            <a:r>
              <a:rPr lang="en-US" sz="1600" dirty="0" err="1"/>
              <a:t>na</a:t>
            </a:r>
            <a:r>
              <a:rPr lang="en-US" sz="1600" dirty="0"/>
              <a:t> WWW: </a:t>
            </a:r>
            <a:r>
              <a:rPr lang="en-US" sz="1600" dirty="0">
                <a:hlinkClick r:id="rId6"/>
              </a:rPr>
              <a:t>http://cs.wikipedia.org/wiki/Soubor:Hyla_arborea,_</a:t>
            </a:r>
            <a:r>
              <a:rPr lang="en-US" sz="1600" dirty="0" smtClean="0">
                <a:hlinkClick r:id="rId6"/>
              </a:rPr>
              <a:t>juv_2.jpg</a:t>
            </a: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xmlns="" val="29877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606</Words>
  <Application>Microsoft Office PowerPoint</Application>
  <PresentationFormat>Předvádění na obrazovce (4:3)</PresentationFormat>
  <Paragraphs>94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Obojživelníci VY_52_INOVACE_26 Číslo projektu: CZ.1.07/1.4.00/21.1101</vt:lpstr>
      <vt:lpstr>Snímek 2</vt:lpstr>
      <vt:lpstr>Obojživelníci, jejich znaky a zástupci</vt:lpstr>
      <vt:lpstr>Dýchání obojživelníků</vt:lpstr>
      <vt:lpstr>Druhy obojživelníků</vt:lpstr>
      <vt:lpstr>Druhy obojživelníků</vt:lpstr>
      <vt:lpstr>Zajímavosti</vt:lpstr>
      <vt:lpstr>Test</vt:lpstr>
      <vt:lpstr>Test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2011-07-01T16:37:14Z</dcterms:created>
  <dcterms:modified xsi:type="dcterms:W3CDTF">2013-01-31T10:37:37Z</dcterms:modified>
</cp:coreProperties>
</file>