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62" r:id="rId3"/>
    <p:sldId id="264" r:id="rId4"/>
    <p:sldId id="265" r:id="rId5"/>
    <p:sldId id="266" r:id="rId6"/>
    <p:sldId id="267" r:id="rId7"/>
    <p:sldId id="257" r:id="rId8"/>
    <p:sldId id="260" r:id="rId9"/>
    <p:sldId id="259" r:id="rId10"/>
    <p:sldId id="275" r:id="rId11"/>
    <p:sldId id="274" r:id="rId12"/>
    <p:sldId id="278" r:id="rId13"/>
    <p:sldId id="258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E62F"/>
    <a:srgbClr val="FBC9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401" autoAdjust="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C3246-D384-498B-989C-3DC45B8DB9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56B6B-72AA-474F-9AFF-054462092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181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0830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9426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2427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427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2913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866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6118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4723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5555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6586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342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accent3">
                <a:lumMod val="40000"/>
                <a:lumOff val="60000"/>
              </a:schemeClr>
            </a:gs>
            <a:gs pos="54000">
              <a:srgbClr val="C00000">
                <a:lumMod val="6000"/>
                <a:lumOff val="94000"/>
              </a:srgbClr>
            </a:gs>
            <a:gs pos="100000">
              <a:schemeClr val="accent3">
                <a:lumMod val="67000"/>
                <a:lumOff val="33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accent3">
                <a:lumMod val="40000"/>
                <a:lumOff val="60000"/>
              </a:schemeClr>
            </a:gs>
            <a:gs pos="54000">
              <a:srgbClr val="C00000">
                <a:lumMod val="6000"/>
                <a:lumOff val="94000"/>
              </a:srgbClr>
            </a:gs>
            <a:gs pos="100000">
              <a:schemeClr val="accent3">
                <a:lumMod val="67000"/>
                <a:lumOff val="33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598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Plazi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Je%C5%A1t%C4%9B%C5%99i" TargetMode="Externa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cs.wikipedia.org/wiki/Je%C5%A1t%C4%9Brka_zelen%C3%A1" TargetMode="External"/><Relationship Id="rId7" Type="http://schemas.openxmlformats.org/officeDocument/2006/relationships/image" Target="../media/image9.jpeg"/><Relationship Id="rId2" Type="http://schemas.openxmlformats.org/officeDocument/2006/relationships/hyperlink" Target="http://cs.wikipedia.org/wiki/Je%C5%A1t%C4%9Brka_obecn%C3%A1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Je%C5%A1t%C4%9Brka_zedn%C3%AD" TargetMode="External"/><Relationship Id="rId4" Type="http://schemas.openxmlformats.org/officeDocument/2006/relationships/hyperlink" Target="http://cs.wikipedia.org/wiki/Je%C5%A1t%C4%9Brka_%C5%BEivorod%C3%A1" TargetMode="Externa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lep%C3%BD%C5%A1_k%C5%99ehk%C3%BD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vo0thim8YA" TargetMode="External"/><Relationship Id="rId2" Type="http://schemas.openxmlformats.org/officeDocument/2006/relationships/hyperlink" Target="http://cs.wikipedia.org/wiki/Je%C5%A1t%C4%9B%C5%99i" TargetMode="Externa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%C5%BDelvy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18.xml"/><Relationship Id="rId5" Type="http://schemas.openxmlformats.org/officeDocument/2006/relationships/slide" Target="slide1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2007-05_Eidechse_02.jpg?uselang=cs" TargetMode="External"/><Relationship Id="rId2" Type="http://schemas.openxmlformats.org/officeDocument/2006/relationships/hyperlink" Target="http://commons.wikimedia.org/wiki/File:M_Zauneidechse1_Edit1.jpg?uselang=c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Zootoca_vivipara-jaszczurka1.jpg?uselang=c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Ještěři a želvy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VY_52_INOVACE_27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5088075"/>
              </p:ext>
            </p:extLst>
          </p:nvPr>
        </p:nvGraphicFramePr>
        <p:xfrm>
          <a:off x="251520" y="620688"/>
          <a:ext cx="8784976" cy="589264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43682"/>
                <a:gridCol w="67412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jsou v úvodní části seznámeni se základními znaky plazů, jejich dělením a zástupci. Následují podrobné informace ke skupině ještěrů a želv. Fotografie jednotlivých druhů slouží pro názornost a jako aktivní odkaz na podrobnější informace na webu, kde je možno podrobněji prostudovat jednotlivé zástupce a dohledat řadu zajímavostí. Celá prezentace je doplněna aktivujícími činnostmi, kde je třeba, pomocí skrytého pera, zodpovědět pár jednoduchých dotazů. Součástí je i jednoduchý test, který je možné snadno (bez složitějších barevných úprav) vytisknout. 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55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71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Přírodopis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získají základní informace o dělení a zástupcích plazů. Měli by být schopni rozlišit do jaké skupiny jednotliví zástupci patří. Získají řadu informací o ještěrech 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 želvách.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5981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oblasti přírodních věd, 27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58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BC99F"/>
          </a:solidFill>
        </p:spPr>
        <p:style>
          <a:lnRef idx="0">
            <a:schemeClr val="accent3"/>
          </a:lnRef>
          <a:fillRef idx="1002">
            <a:schemeClr val="dk2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Základní znaky plazů</a:t>
            </a:r>
            <a:endParaRPr lang="cs-CZ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1886" y="1844824"/>
            <a:ext cx="7992887" cy="3416320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Ke svému vývoji nepotřebují vodní prostředí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Dýchají plícemi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Teplota těla je proměnlivá a je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tedy závislá na teplotě prostředí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Rozmnožují se vejci, která mohou mít tvrdou nebo kožovitou skořápku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6156176" y="2296181"/>
            <a:ext cx="2208476" cy="1784719"/>
            <a:chOff x="6156176" y="2296181"/>
            <a:chExt cx="2208476" cy="1784719"/>
          </a:xfrm>
        </p:grpSpPr>
        <p:pic>
          <p:nvPicPr>
            <p:cNvPr id="4" name="Picture 2" descr="C:\Users\uzivatel\AppData\Local\Microsoft\Windows\Temporary Internet Files\Content.IE5\16UXLQ8S\MP900406961[1]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2609158"/>
              <a:ext cx="2208476" cy="14717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746021" y="2296181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65405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BC99F"/>
          </a:solidFill>
        </p:spPr>
        <p:style>
          <a:lnRef idx="0">
            <a:schemeClr val="accent3"/>
          </a:lnRef>
          <a:fillRef idx="1002">
            <a:schemeClr val="dk2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Rozdělení plazů</a:t>
            </a:r>
            <a:endParaRPr lang="cs-CZ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1816195"/>
            <a:ext cx="6992442" cy="646331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prstClr val="black"/>
                </a:solidFill>
              </a:rPr>
              <a:t>My se budeme bavit pouze o 2 základních skupinách</a:t>
            </a: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3059832" y="2941431"/>
            <a:ext cx="3024336" cy="169277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Ještěři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i="1" dirty="0" smtClean="0"/>
              <a:t>Hadi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Želvy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i="1" dirty="0"/>
              <a:t>K</a:t>
            </a:r>
            <a:r>
              <a:rPr lang="cs-CZ" sz="2400" i="1" dirty="0" smtClean="0"/>
              <a:t>rokodýlové</a:t>
            </a:r>
            <a:endParaRPr lang="cs-CZ" sz="2400" i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683568" y="2924944"/>
            <a:ext cx="1621463" cy="2747542"/>
            <a:chOff x="683568" y="2924944"/>
            <a:chExt cx="1621463" cy="2747542"/>
          </a:xfrm>
        </p:grpSpPr>
        <p:pic>
          <p:nvPicPr>
            <p:cNvPr id="2052" name="Picture 4" descr="C:\Users\uzivatel\AppData\Local\Microsoft\Windows\Temporary Internet Files\Content.IE5\9BRHG7ZI\MP90040502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2924944"/>
              <a:ext cx="1621463" cy="243219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83568" y="5364709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2</a:t>
              </a:r>
              <a:endParaRPr lang="cs-CZ" sz="1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605269" y="2829832"/>
            <a:ext cx="2200395" cy="1789714"/>
            <a:chOff x="6605269" y="2829832"/>
            <a:chExt cx="2200395" cy="1789714"/>
          </a:xfrm>
        </p:grpSpPr>
        <p:pic>
          <p:nvPicPr>
            <p:cNvPr id="2050" name="Picture 2" descr="C:\Users\uzivatel\AppData\Local\Microsoft\Windows\Temporary Internet Files\Content.IE5\GFHMNZ7G\MP900255583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5269" y="2829832"/>
              <a:ext cx="2200395" cy="146326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6605269" y="4311769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5</a:t>
              </a:r>
              <a:endParaRPr lang="cs-CZ" sz="14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652119" y="5085184"/>
            <a:ext cx="2842372" cy="1478863"/>
            <a:chOff x="5652119" y="5085184"/>
            <a:chExt cx="2842372" cy="1478863"/>
          </a:xfrm>
        </p:grpSpPr>
        <p:pic>
          <p:nvPicPr>
            <p:cNvPr id="2051" name="Picture 3" descr="C:\Users\uzivatel\AppData\Local\Microsoft\Windows\Temporary Internet Files\Content.IE5\9BRHG7ZI\MP900255577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119" y="5085184"/>
              <a:ext cx="2223741" cy="14786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875860" y="6256270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4</a:t>
              </a:r>
              <a:endParaRPr lang="cs-CZ" sz="1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950544" y="5085184"/>
            <a:ext cx="2870298" cy="1478634"/>
            <a:chOff x="1950544" y="5085184"/>
            <a:chExt cx="2870298" cy="1478634"/>
          </a:xfrm>
        </p:grpSpPr>
        <p:pic>
          <p:nvPicPr>
            <p:cNvPr id="2053" name="Picture 5" descr="C:\Users\uzivatel\AppData\Local\Microsoft\Windows\Temporary Internet Files\Content.IE5\02KQOVLI\MP900180710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9175" y="5085184"/>
              <a:ext cx="2251667" cy="14786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1950544" y="6256041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3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2360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BC99F"/>
          </a:solidFill>
        </p:spPr>
        <p:style>
          <a:lnRef idx="0">
            <a:schemeClr val="accent3"/>
          </a:lnRef>
          <a:fillRef idx="1002">
            <a:schemeClr val="dk2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Ještěři</a:t>
            </a:r>
            <a:endParaRPr lang="cs-CZ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63524"/>
            <a:ext cx="472770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Tvoří asi nejpočetnější skupinu plazů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604772"/>
            <a:ext cx="5904656" cy="1569660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Mají plně vyvinuty končetiny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V ČR žije jen několik málo druhů ještěrek, a proto jsou chráněné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Mezi skupinu ještěrů patří i slepýš křehký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653135"/>
            <a:ext cx="5511381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Mezi známé ještěrky u nás patří:</a:t>
            </a:r>
          </a:p>
          <a:p>
            <a:r>
              <a:rPr lang="cs-CZ" sz="2400" dirty="0" smtClean="0"/>
              <a:t>Ještěrka – obecná, zelená, živorodá a zední</a:t>
            </a:r>
            <a:endParaRPr lang="cs-CZ" sz="2400" dirty="0"/>
          </a:p>
        </p:txBody>
      </p:sp>
      <p:pic>
        <p:nvPicPr>
          <p:cNvPr id="3075" name="Picture 3" descr="C:\Users\uzivatel\AppData\Local\Microsoft\Windows\Temporary Internet Files\Content.IE5\8YKHHWPL\MP900182514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569" y="1827531"/>
            <a:ext cx="2092001" cy="31136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pisek se šipkou nahoru 7">
            <a:hlinkClick r:id="rId2"/>
          </p:cNvPr>
          <p:cNvSpPr/>
          <p:nvPr/>
        </p:nvSpPr>
        <p:spPr>
          <a:xfrm>
            <a:off x="6778569" y="4941207"/>
            <a:ext cx="2185919" cy="1080081"/>
          </a:xfrm>
          <a:prstGeom prst="up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odkaz na web klikni na obrázek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1609635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9178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/>
          </p:cNvPr>
          <p:cNvSpPr txBox="1"/>
          <p:nvPr/>
        </p:nvSpPr>
        <p:spPr>
          <a:xfrm>
            <a:off x="1331640" y="426730"/>
            <a:ext cx="1728192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Ještěrka obecná</a:t>
            </a:r>
            <a:endParaRPr lang="cs-CZ" dirty="0"/>
          </a:p>
        </p:txBody>
      </p:sp>
      <p:sp>
        <p:nvSpPr>
          <p:cNvPr id="4" name="TextovéPole 3">
            <a:hlinkClick r:id="rId3"/>
          </p:cNvPr>
          <p:cNvSpPr txBox="1"/>
          <p:nvPr/>
        </p:nvSpPr>
        <p:spPr>
          <a:xfrm>
            <a:off x="5830569" y="426730"/>
            <a:ext cx="1728192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Ještěrka zelená</a:t>
            </a:r>
            <a:endParaRPr lang="cs-CZ" dirty="0"/>
          </a:p>
        </p:txBody>
      </p:sp>
      <p:sp>
        <p:nvSpPr>
          <p:cNvPr id="5" name="TextovéPole 4">
            <a:hlinkClick r:id="rId4"/>
          </p:cNvPr>
          <p:cNvSpPr txBox="1"/>
          <p:nvPr/>
        </p:nvSpPr>
        <p:spPr>
          <a:xfrm>
            <a:off x="5939950" y="3561403"/>
            <a:ext cx="2016224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Ještěrka živorodá</a:t>
            </a:r>
            <a:endParaRPr lang="cs-CZ" dirty="0"/>
          </a:p>
        </p:txBody>
      </p:sp>
      <p:sp>
        <p:nvSpPr>
          <p:cNvPr id="6" name="TextovéPole 5">
            <a:hlinkClick r:id="rId5"/>
          </p:cNvPr>
          <p:cNvSpPr txBox="1"/>
          <p:nvPr/>
        </p:nvSpPr>
        <p:spPr>
          <a:xfrm>
            <a:off x="1132420" y="3561403"/>
            <a:ext cx="1728192" cy="36933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Ještěrka zední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647563" y="996427"/>
            <a:ext cx="3096345" cy="2437466"/>
            <a:chOff x="971599" y="1567598"/>
            <a:chExt cx="2901928" cy="2241187"/>
          </a:xfrm>
        </p:grpSpPr>
        <p:pic>
          <p:nvPicPr>
            <p:cNvPr id="4100" name="Picture 4" descr="File:M Zauneidechse1 Edit1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1567598"/>
              <a:ext cx="2901927" cy="19334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971599" y="3501008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6</a:t>
              </a:r>
              <a:endParaRPr lang="cs-CZ" sz="1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076055" y="996427"/>
            <a:ext cx="3237219" cy="2564976"/>
            <a:chOff x="5076055" y="996427"/>
            <a:chExt cx="3237219" cy="2564976"/>
          </a:xfrm>
        </p:grpSpPr>
        <p:pic>
          <p:nvPicPr>
            <p:cNvPr id="4102" name="Picture 6" descr="File:2007-05 Eidechse 02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5" y="996427"/>
              <a:ext cx="3237219" cy="22701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5076055" y="3253626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7</a:t>
              </a:r>
              <a:endParaRPr lang="cs-CZ" sz="1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55576" y="4211215"/>
            <a:ext cx="3069646" cy="2218632"/>
            <a:chOff x="755576" y="4365104"/>
            <a:chExt cx="3069646" cy="2218632"/>
          </a:xfrm>
        </p:grpSpPr>
        <p:pic>
          <p:nvPicPr>
            <p:cNvPr id="4104" name="Picture 8" descr="File:Eidechse 080707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4365104"/>
              <a:ext cx="3069646" cy="19108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6275959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8</a:t>
              </a:r>
              <a:endParaRPr lang="cs-CZ" sz="1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684230" y="4211215"/>
            <a:ext cx="2530745" cy="2233128"/>
            <a:chOff x="5684230" y="4365104"/>
            <a:chExt cx="2530745" cy="2233128"/>
          </a:xfrm>
        </p:grpSpPr>
        <p:pic>
          <p:nvPicPr>
            <p:cNvPr id="4106" name="Picture 10" descr="File:Zootoca vivipara-jaszczurka1.jpg">
              <a:hlinkClick r:id="rId4"/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229" t="13879" r="13885" b="11429"/>
            <a:stretch/>
          </p:blipFill>
          <p:spPr bwMode="auto">
            <a:xfrm>
              <a:off x="5694686" y="4365104"/>
              <a:ext cx="2520289" cy="19108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684230" y="6290455"/>
              <a:ext cx="6186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9</a:t>
              </a:r>
              <a:endParaRPr lang="cs-CZ" sz="1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416" y="1194040"/>
            <a:ext cx="622291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slepýš </a:t>
            </a:r>
            <a:r>
              <a:rPr lang="cs-CZ" sz="2400" dirty="0"/>
              <a:t>je zcela neškodná </a:t>
            </a:r>
            <a:r>
              <a:rPr lang="cs-CZ" sz="2400" dirty="0" smtClean="0"/>
              <a:t>ještěrka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je </a:t>
            </a:r>
            <a:r>
              <a:rPr lang="cs-CZ" sz="2400" dirty="0"/>
              <a:t>chráněn jako silně ohrožený </a:t>
            </a:r>
            <a:r>
              <a:rPr lang="cs-CZ" sz="2400" dirty="0" smtClean="0"/>
              <a:t>druh</a:t>
            </a:r>
            <a:endParaRPr lang="cs-CZ" sz="24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dorůstá </a:t>
            </a:r>
            <a:r>
              <a:rPr lang="cs-CZ" sz="2400" dirty="0"/>
              <a:t>obvykle délky 30 </a:t>
            </a:r>
            <a:r>
              <a:rPr lang="cs-CZ" sz="2400" dirty="0" smtClean="0"/>
              <a:t>cm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Má kovově lesklé tělo</a:t>
            </a:r>
            <a:endParaRPr lang="cs-CZ" sz="2400" dirty="0"/>
          </a:p>
        </p:txBody>
      </p:sp>
      <p:sp>
        <p:nvSpPr>
          <p:cNvPr id="3" name="TextovéPole 2">
            <a:hlinkClick r:id="rId2"/>
          </p:cNvPr>
          <p:cNvSpPr txBox="1"/>
          <p:nvPr/>
        </p:nvSpPr>
        <p:spPr>
          <a:xfrm>
            <a:off x="755576" y="533871"/>
            <a:ext cx="244827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Slepýš křehký</a:t>
            </a:r>
            <a:endParaRPr lang="cs-CZ" sz="24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3059832" y="2780829"/>
            <a:ext cx="5603776" cy="3483217"/>
            <a:chOff x="3059832" y="2601275"/>
            <a:chExt cx="5603776" cy="3662772"/>
          </a:xfrm>
        </p:grpSpPr>
        <p:pic>
          <p:nvPicPr>
            <p:cNvPr id="5122" name="Picture 2" descr="File:Anguis fragilis.jpe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2601275"/>
              <a:ext cx="4883696" cy="366277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059832" y="5956270"/>
              <a:ext cx="72008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10</a:t>
              </a:r>
              <a:endParaRPr lang="cs-CZ" sz="1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539552" y="535737"/>
            <a:ext cx="3888432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Cizokrajní ještěři</a:t>
            </a:r>
            <a:endParaRPr lang="cs-CZ" sz="3200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539552" y="1525405"/>
            <a:ext cx="3744416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Dopiš některé cizokrajné ještěry.</a:t>
            </a:r>
            <a:endParaRPr lang="cs-CZ" sz="20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39552" y="2420888"/>
            <a:ext cx="3744416" cy="792088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39552" y="5364535"/>
            <a:ext cx="3744416" cy="792088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539552" y="3925287"/>
            <a:ext cx="3744416" cy="792088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7308304" y="480410"/>
            <a:ext cx="1440160" cy="695428"/>
          </a:xfrm>
          <a:prstGeom prst="actionButtonInformation">
            <a:avLst/>
          </a:prstGeom>
          <a:solidFill>
            <a:srgbClr val="26E62F"/>
          </a:solidFill>
          <a:ln w="6350">
            <a:solidFill>
              <a:schemeClr val="bg1"/>
            </a:solidFill>
          </a:ln>
          <a:effectLst>
            <a:softEdge rad="12700"/>
          </a:effectLst>
          <a:scene3d>
            <a:camera prst="orthographicFront"/>
            <a:lightRig rig="soft" dir="t">
              <a:rot lat="0" lon="0" rev="10800000"/>
            </a:lightRig>
          </a:scene3d>
          <a:sp3d>
            <a:bevelT w="82550" h="6985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Klikni pro nápovědu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553902" y="921287"/>
            <a:ext cx="2448272" cy="2008455"/>
            <a:chOff x="4860032" y="2292719"/>
            <a:chExt cx="2526026" cy="2148291"/>
          </a:xfrm>
        </p:grpSpPr>
        <p:pic>
          <p:nvPicPr>
            <p:cNvPr id="6146" name="Picture 2" descr="Soubor:Varanus komodoensis.jpg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2292719"/>
              <a:ext cx="2454018" cy="184051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860032" y="4133233"/>
              <a:ext cx="71000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11</a:t>
              </a:r>
              <a:endParaRPr lang="cs-CZ" sz="1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588223" y="2785870"/>
            <a:ext cx="2307605" cy="1815657"/>
            <a:chOff x="6588224" y="2816932"/>
            <a:chExt cx="2307605" cy="1815657"/>
          </a:xfrm>
        </p:grpSpPr>
        <p:pic>
          <p:nvPicPr>
            <p:cNvPr id="6147" name="Picture 3" descr="C:\Users\uzivatel\AppData\Local\Microsoft\Windows\Temporary Internet Files\Content.IE5\16UXLQ8S\MP900407114[1].jpg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8224" y="2816932"/>
              <a:ext cx="2307605" cy="15377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6588224" y="4324812"/>
              <a:ext cx="71000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12</a:t>
              </a:r>
              <a:endParaRPr lang="cs-CZ" sz="1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620571" y="4723615"/>
            <a:ext cx="3032657" cy="1725945"/>
            <a:chOff x="4620571" y="4723615"/>
            <a:chExt cx="3032657" cy="1725945"/>
          </a:xfrm>
        </p:grpSpPr>
        <p:pic>
          <p:nvPicPr>
            <p:cNvPr id="6149" name="Picture 5" descr="Soubor:MC Siedleragame.jpg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0571" y="4723615"/>
              <a:ext cx="2301260" cy="172594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6943225" y="6141783"/>
              <a:ext cx="71000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13</a:t>
              </a:r>
              <a:endParaRPr lang="cs-CZ" sz="1400" dirty="0"/>
            </a:p>
          </p:txBody>
        </p:sp>
      </p:grpSp>
      <p:sp>
        <p:nvSpPr>
          <p:cNvPr id="20" name="Šipka doleva 19">
            <a:hlinkClick r:id="rId2" action="ppaction://hlinksldjump"/>
          </p:cNvPr>
          <p:cNvSpPr/>
          <p:nvPr/>
        </p:nvSpPr>
        <p:spPr>
          <a:xfrm>
            <a:off x="1403648" y="6453336"/>
            <a:ext cx="1944216" cy="404664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Použij skryté pero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Ovál 14">
            <a:hlinkClick r:id="rId2" action="ppaction://hlinksldjump"/>
          </p:cNvPr>
          <p:cNvSpPr/>
          <p:nvPr/>
        </p:nvSpPr>
        <p:spPr>
          <a:xfrm>
            <a:off x="7308304" y="1781643"/>
            <a:ext cx="344924" cy="35121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2" name="Ovál 21">
            <a:hlinkClick r:id="rId2" action="ppaction://hlinksldjump"/>
          </p:cNvPr>
          <p:cNvSpPr/>
          <p:nvPr/>
        </p:nvSpPr>
        <p:spPr>
          <a:xfrm>
            <a:off x="5812934" y="3431430"/>
            <a:ext cx="344924" cy="35121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23" name="Ovál 22">
            <a:hlinkClick r:id="rId2" action="ppaction://hlinksldjump"/>
          </p:cNvPr>
          <p:cNvSpPr/>
          <p:nvPr/>
        </p:nvSpPr>
        <p:spPr>
          <a:xfrm>
            <a:off x="7268180" y="5364535"/>
            <a:ext cx="344924" cy="35121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8028384" y="6392914"/>
            <a:ext cx="720080" cy="408440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Další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5869" y="260648"/>
            <a:ext cx="8229600" cy="11430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Ž</a:t>
            </a:r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elvy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9395" y="1960476"/>
            <a:ext cx="5296741" cy="193899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Mají tělo pokryté krunýřem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Mají bezzubé čelisti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Existují vodní i suchozemské želvy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Jejich teplota je závislá na teplotě okolí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Kladou vejce do písku</a:t>
            </a:r>
          </a:p>
        </p:txBody>
      </p:sp>
      <p:sp>
        <p:nvSpPr>
          <p:cNvPr id="8" name="Popisek se šipkou nahoru 7">
            <a:hlinkClick r:id="rId2"/>
          </p:cNvPr>
          <p:cNvSpPr/>
          <p:nvPr/>
        </p:nvSpPr>
        <p:spPr>
          <a:xfrm>
            <a:off x="6660232" y="4941168"/>
            <a:ext cx="2185919" cy="1080081"/>
          </a:xfrm>
          <a:prstGeom prst="up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odkaz na web klikni na obrázek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9393" y="4221088"/>
            <a:ext cx="5512765" cy="830997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Vodní želvy se živí převážně živočišnou potravou, suchozemské většinou rostlinou.</a:t>
            </a:r>
            <a:endParaRPr lang="cs-CZ" sz="2400" dirty="0"/>
          </a:p>
        </p:txBody>
      </p:sp>
      <p:sp>
        <p:nvSpPr>
          <p:cNvPr id="5" name="Tlačítko akce: Video 4">
            <a:hlinkClick r:id="" action="ppaction://noaction" highlightClick="1"/>
            <a:hlinkHover r:id="rId3"/>
          </p:cNvPr>
          <p:cNvSpPr/>
          <p:nvPr/>
        </p:nvSpPr>
        <p:spPr>
          <a:xfrm>
            <a:off x="2643707" y="5778254"/>
            <a:ext cx="1224136" cy="648072"/>
          </a:xfrm>
          <a:prstGeom prst="actionButtonMovi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Krmení želv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763762" y="1929054"/>
            <a:ext cx="1932875" cy="3149600"/>
            <a:chOff x="6763762" y="1929054"/>
            <a:chExt cx="1932875" cy="3149600"/>
          </a:xfrm>
        </p:grpSpPr>
        <p:pic>
          <p:nvPicPr>
            <p:cNvPr id="11266" name="Picture 2" descr="C:\Users\uzivatel\AppData\Local\Microsoft\Windows\Temporary Internet Files\Content.IE5\ZOW1DX4L\MP900431769[1]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5613" y="1929054"/>
              <a:ext cx="1901024" cy="284182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763762" y="4770877"/>
              <a:ext cx="71000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14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8495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97522"/>
            <a:ext cx="1512168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TEST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251520" y="1196751"/>
            <a:ext cx="86409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Plazi se dělí na: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…………………………     ………………</a:t>
            </a:r>
            <a:r>
              <a:rPr lang="cs-CZ" sz="2400" dirty="0"/>
              <a:t> </a:t>
            </a:r>
            <a:r>
              <a:rPr lang="cs-CZ" sz="2400" dirty="0" smtClean="0"/>
              <a:t> .....................     ……………………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Slepýš křehký patří do skupiny? …………………………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prstClr val="black"/>
                </a:solidFill>
              </a:rPr>
              <a:t>Napiš  jména dvou ještěrek žijících u nás.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………………………………...		………………………………….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Jakou potravou se převážně živí suchozemské želvy?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Plazi jsou </a:t>
            </a:r>
            <a:r>
              <a:rPr lang="cs-CZ" sz="2400" dirty="0" smtClean="0"/>
              <a:t>……………………………..........</a:t>
            </a:r>
            <a:r>
              <a:rPr lang="cs-CZ" sz="2400" dirty="0"/>
              <a:t>živočichové, a proto potřebují hodně tepla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1403648" y="6453336"/>
            <a:ext cx="1944216" cy="404664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Použij skryté pero</a:t>
            </a:r>
            <a:endParaRPr lang="cs-CZ" sz="1400" b="1" dirty="0">
              <a:solidFill>
                <a:schemeClr val="tx1"/>
              </a:solidFill>
            </a:endParaRPr>
          </a:p>
        </p:txBody>
      </p:sp>
      <p:pic>
        <p:nvPicPr>
          <p:cNvPr id="1331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97522"/>
            <a:ext cx="10064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pisek se šipkou doprava 4">
            <a:hlinkClick r:id="rId5" action="ppaction://hlinksldjump"/>
          </p:cNvPr>
          <p:cNvSpPr/>
          <p:nvPr/>
        </p:nvSpPr>
        <p:spPr>
          <a:xfrm>
            <a:off x="7380312" y="6275065"/>
            <a:ext cx="1629406" cy="582935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8378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90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97522"/>
            <a:ext cx="1512168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TEST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333531" y="1095538"/>
            <a:ext cx="86409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Plazi se dělí na: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…………………………     ………………</a:t>
            </a:r>
            <a:r>
              <a:rPr lang="cs-CZ" sz="2400" dirty="0"/>
              <a:t> </a:t>
            </a:r>
            <a:r>
              <a:rPr lang="cs-CZ" sz="2400" dirty="0" smtClean="0"/>
              <a:t> .....................     ……………………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Slepýš křehký patří do skupiny? …………………………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prstClr val="black"/>
                </a:solidFill>
              </a:rPr>
              <a:t>Napiš  jména dvou ještěrek žijících u nás.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………………………………...		………………………………….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Jakou potravou se převážně živí suchozemské želvy?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Plazi jsou ……………………………..........živočichové, a proto potřebují hodně tepla.</a:t>
            </a:r>
          </a:p>
        </p:txBody>
      </p:sp>
      <p:sp>
        <p:nvSpPr>
          <p:cNvPr id="5" name="Popisek se šipkou doleva 4">
            <a:hlinkClick r:id="rId3" action="ppaction://hlinksldjump"/>
          </p:cNvPr>
          <p:cNvSpPr/>
          <p:nvPr/>
        </p:nvSpPr>
        <p:spPr>
          <a:xfrm>
            <a:off x="7283598" y="6275065"/>
            <a:ext cx="1701414" cy="476672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80484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964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523127"/>
            <a:ext cx="828092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6</a:t>
            </a:r>
          </a:p>
          <a:p>
            <a:r>
              <a:rPr lang="cs-CZ" dirty="0" smtClean="0"/>
              <a:t>BÖHRINGER</a:t>
            </a:r>
            <a:r>
              <a:rPr lang="cs-CZ" dirty="0"/>
              <a:t>, Friedrich.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commons.wikimedia.org/wiki/File:M_Zauneidechse1_Edit1.jpg?uselang=cs</a:t>
            </a:r>
            <a:endParaRPr lang="cs-CZ" dirty="0" smtClean="0"/>
          </a:p>
          <a:p>
            <a:endParaRPr lang="cs-CZ" sz="1200" dirty="0"/>
          </a:p>
          <a:p>
            <a:r>
              <a:rPr lang="cs-CZ" dirty="0" smtClean="0"/>
              <a:t>Obr. 7</a:t>
            </a:r>
          </a:p>
          <a:p>
            <a:r>
              <a:rPr lang="cs-CZ" dirty="0"/>
              <a:t>LOTYS, Ralf.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commons.wikimedia.org/wiki/File:2007-05_Eidechse_02.jpg?uselang=cs</a:t>
            </a:r>
            <a:endParaRPr lang="cs-CZ" dirty="0" smtClean="0"/>
          </a:p>
          <a:p>
            <a:endParaRPr lang="cs-CZ" sz="1200" dirty="0"/>
          </a:p>
          <a:p>
            <a:r>
              <a:rPr lang="cs-CZ" dirty="0" smtClean="0"/>
              <a:t>Obr. 8</a:t>
            </a:r>
          </a:p>
          <a:p>
            <a:r>
              <a:rPr lang="en-US" dirty="0"/>
              <a:t>HAYNOLD, Bernd. </a:t>
            </a:r>
            <a:r>
              <a:rPr lang="en-US" i="1" dirty="0"/>
              <a:t>Wikipedia.org</a:t>
            </a:r>
            <a:r>
              <a:rPr lang="en-US" dirty="0"/>
              <a:t> [online]. [cit. </a:t>
            </a:r>
            <a:r>
              <a:rPr lang="cs-CZ" dirty="0" smtClean="0"/>
              <a:t>10</a:t>
            </a:r>
            <a:r>
              <a:rPr lang="en-US" dirty="0" smtClean="0"/>
              <a:t>.</a:t>
            </a:r>
            <a:r>
              <a:rPr lang="cs-CZ" dirty="0" smtClean="0"/>
              <a:t>8</a:t>
            </a:r>
            <a:r>
              <a:rPr lang="en-US" dirty="0" smtClean="0"/>
              <a:t>.201</a:t>
            </a:r>
            <a:r>
              <a:rPr lang="cs-CZ" dirty="0" smtClean="0"/>
              <a:t>1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http://commons.wikimedia.org/wiki/File:Eidechse_080707.jpg?uselang=cs </a:t>
            </a:r>
            <a:endParaRPr lang="cs-CZ" dirty="0" smtClean="0"/>
          </a:p>
          <a:p>
            <a:endParaRPr lang="cs-CZ" sz="1200" dirty="0" smtClean="0"/>
          </a:p>
          <a:p>
            <a:r>
              <a:rPr lang="cs-CZ" dirty="0" smtClean="0"/>
              <a:t>Obr. 9</a:t>
            </a:r>
            <a:endParaRPr lang="cs-CZ" dirty="0"/>
          </a:p>
          <a:p>
            <a:r>
              <a:rPr lang="cs-CZ" dirty="0"/>
              <a:t>SZYDLO, Stanislaw.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commons.wikimedia.org/wiki/File:Zootoca_vivipara-jaszczurka1.jpg?uselang=cs</a:t>
            </a:r>
            <a:endParaRPr lang="cs-CZ" dirty="0" smtClean="0"/>
          </a:p>
          <a:p>
            <a:endParaRPr lang="cs-CZ" sz="12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539552" y="836712"/>
            <a:ext cx="34407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Obr.: 1, 2, 3, 4, 5, 12, 14, 15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://office.microsoft.com/klipart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42387" y="188640"/>
            <a:ext cx="216024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Zdroje a citace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352928" cy="3200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10</a:t>
            </a:r>
          </a:p>
          <a:p>
            <a:r>
              <a:rPr lang="cs-CZ" dirty="0" smtClean="0"/>
              <a:t>PETERS</a:t>
            </a:r>
            <a:r>
              <a:rPr lang="cs-CZ" dirty="0"/>
              <a:t>, Kristian.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smtClean="0"/>
              <a:t>10.8.2011]. </a:t>
            </a:r>
            <a:r>
              <a:rPr lang="cs-CZ" dirty="0"/>
              <a:t>Dostupný na WWW: http://commons.wikimedia.org/wiki/File:Anguis_fragilis.jpeg?uselang=cs </a:t>
            </a:r>
            <a:endParaRPr lang="cs-CZ" dirty="0" smtClean="0"/>
          </a:p>
          <a:p>
            <a:endParaRPr lang="cs-CZ" sz="1400" dirty="0" smtClean="0"/>
          </a:p>
          <a:p>
            <a:r>
              <a:rPr lang="cs-CZ" dirty="0" smtClean="0"/>
              <a:t>Obr. 11</a:t>
            </a:r>
          </a:p>
          <a:p>
            <a:r>
              <a:rPr lang="cs-CZ" dirty="0" smtClean="0"/>
              <a:t>BODLINA</a:t>
            </a:r>
            <a:r>
              <a:rPr lang="cs-CZ" dirty="0"/>
              <a:t>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http://cs.wikipedia.org/wiki/Soubor:Varanus_komodoensis.jpg </a:t>
            </a:r>
            <a:endParaRPr lang="cs-CZ" dirty="0" smtClean="0"/>
          </a:p>
          <a:p>
            <a:endParaRPr lang="cs-CZ" sz="1200" dirty="0"/>
          </a:p>
          <a:p>
            <a:r>
              <a:rPr lang="cs-CZ" dirty="0" smtClean="0"/>
              <a:t>Obr. 13</a:t>
            </a:r>
          </a:p>
          <a:p>
            <a:r>
              <a:rPr lang="cs-CZ" dirty="0"/>
              <a:t>MEHLFÜHRER, Christian.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10.8.2011]. </a:t>
            </a:r>
            <a:r>
              <a:rPr lang="cs-CZ" dirty="0"/>
              <a:t>Dostupný na WWW: http://cs.wikipedia.org/wiki/Soubor:MC_Siedleragame.jpg </a:t>
            </a:r>
            <a:endParaRPr lang="cs-CZ" dirty="0" smtClean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84266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747</Words>
  <Application>Microsoft Office PowerPoint</Application>
  <PresentationFormat>Předvádění na obrazovce (4:3)</PresentationFormat>
  <Paragraphs>135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1_Motiv sady Office</vt:lpstr>
      <vt:lpstr>Ještěři a želvy VY_52_INOVACE_27 Číslo projektu: CZ.1.07/1.4.00/21.1101</vt:lpstr>
      <vt:lpstr>Prezentace aplikace PowerPoint</vt:lpstr>
      <vt:lpstr>Základní znaky plazů</vt:lpstr>
      <vt:lpstr>Rozdělení plazů</vt:lpstr>
      <vt:lpstr>Ještěři</vt:lpstr>
      <vt:lpstr>Prezentace aplikace PowerPoint</vt:lpstr>
      <vt:lpstr>Prezentace aplikace PowerPoint</vt:lpstr>
      <vt:lpstr>Prezentace aplikace PowerPoint</vt:lpstr>
      <vt:lpstr>Želvy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2013-01-25T10:11:13Z</dcterms:modified>
</cp:coreProperties>
</file>