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698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3F957-74EE-4D62-AD8A-3E3D1ED7727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D645D-A1B1-4EBB-ACE9-BEEB503FA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903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109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745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994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183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01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46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104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295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15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1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353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11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0.wmf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2.png"/><Relationship Id="rId7" Type="http://schemas.openxmlformats.org/officeDocument/2006/relationships/image" Target="../media/image36.wm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5.wmf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2.wmf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png"/><Relationship Id="rId7" Type="http://schemas.openxmlformats.org/officeDocument/2006/relationships/image" Target="../media/image4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6.jpe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Vyvozování počtu a čísla v oboru od jedné do pěti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64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577185"/>
              </p:ext>
            </p:extLst>
          </p:nvPr>
        </p:nvGraphicFramePr>
        <p:xfrm>
          <a:off x="505900" y="847663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Vyvozování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počtu: jedna, dvě, tři, čtyři a pět.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si rozvíjejí slovní zásobu, učí se přiřazovat pojem k obrázku. Pojmenovávají ovoce, zeleninu, ptáky, zvířata, hmyz. Prohlubují si znalosti z prvouky a aplikují je v matematice. Učí se porovnávat množství, k danému počtu obrázků přiřazovat číslice. Pozorují velikost zobrazených živočichů, používají pojmy: první, poslední, hned před, hned za, vpravo, vlevo - orientují se na ploše. Zjišťují co je pro danou skupinu  obrázků společné a v čem se od jiné skupiny liší, pojmenovávají barvy a kreslí např. rybu podle pokynů vyučujícího. ( Barva, tvar, velikost, počet, umístění.) Procvičování učiva:  žáci na stránce vidí řadu obrázků, spočítají je a z nabídnutých řešení vyberou výsledek. Kliknou-li na chybné řešení, odkryje se zamračený obličej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8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67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Vyvození počtu: 1</a:t>
            </a: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57200" y="1052736"/>
            <a:ext cx="3008313" cy="5073427"/>
          </a:xfrm>
        </p:spPr>
        <p:txBody>
          <a:bodyPr/>
          <a:lstStyle/>
          <a:p>
            <a:r>
              <a:rPr lang="cs-CZ" dirty="0" smtClean="0"/>
              <a:t>Pojmenuj ovoce</a:t>
            </a:r>
          </a:p>
          <a:p>
            <a:r>
              <a:rPr lang="cs-CZ" dirty="0" smtClean="0"/>
              <a:t>K názvu ovoce přidej počet</a:t>
            </a:r>
          </a:p>
          <a:p>
            <a:r>
              <a:rPr lang="cs-CZ" dirty="0" smtClean="0"/>
              <a:t>(Žáci společně pojmenovávají ovoce)</a:t>
            </a:r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1 jablko</a:t>
            </a:r>
          </a:p>
          <a:p>
            <a:r>
              <a:rPr lang="cs-CZ" dirty="0" smtClean="0"/>
              <a:t>1 hruška</a:t>
            </a:r>
          </a:p>
          <a:p>
            <a:r>
              <a:rPr lang="cs-CZ" dirty="0" smtClean="0"/>
              <a:t>1 švestka</a:t>
            </a:r>
          </a:p>
          <a:p>
            <a:r>
              <a:rPr lang="cs-CZ" dirty="0" smtClean="0"/>
              <a:t>1 broskev</a:t>
            </a:r>
          </a:p>
          <a:p>
            <a:r>
              <a:rPr lang="cs-CZ" dirty="0" smtClean="0"/>
              <a:t>1 meruňka</a:t>
            </a:r>
          </a:p>
          <a:p>
            <a:r>
              <a:rPr lang="cs-CZ" dirty="0" smtClean="0"/>
              <a:t>1 ananas</a:t>
            </a:r>
          </a:p>
          <a:p>
            <a:r>
              <a:rPr lang="cs-CZ" dirty="0" smtClean="0"/>
              <a:t>1 banán</a:t>
            </a:r>
          </a:p>
          <a:p>
            <a:r>
              <a:rPr lang="cs-CZ" dirty="0" smtClean="0"/>
              <a:t>1 pomeranč</a:t>
            </a:r>
          </a:p>
        </p:txBody>
      </p:sp>
      <p:pic>
        <p:nvPicPr>
          <p:cNvPr id="124931" name="Picture 3" descr="D:\Users\Angelika\AppData\Local\Microsoft\Windows\Temporary Internet Files\Content.IE5\0AZE2JSC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73" y="1928487"/>
            <a:ext cx="162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3" name="Picture 5" descr="D:\Users\Angelika\AppData\Local\Microsoft\Windows\Temporary Internet Files\Content.IE5\K5BZQE5S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928" y="2866382"/>
            <a:ext cx="1225354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4" name="Picture 6" descr="D:\Users\Angelika\AppData\Local\Microsoft\Windows\Temporary Internet Files\Content.IE5\TYVDTD7P\MC9004369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782" y="455838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5" name="Picture 7" descr="D:\Users\Angelika\AppData\Local\Microsoft\Windows\Temporary Internet Files\Content.IE5\0AZE2JSC\MC900193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54955"/>
            <a:ext cx="1826615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6" name="Picture 8" descr="D:\Users\Angelika\AppData\Local\Microsoft\Windows\Temporary Internet Files\Content.IE5\AXN2CN7M\MC9001934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6398">
            <a:off x="3779449" y="4095884"/>
            <a:ext cx="2506562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7" name="Picture 9" descr="D:\Users\Angelika\AppData\Local\Microsoft\Windows\Temporary Internet Files\Content.IE5\K5BZQE5S\MC900193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7885"/>
            <a:ext cx="1896602" cy="39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8" name="Picture 10" descr="D:\Users\Angelika\AppData\Local\Microsoft\Windows\Temporary Internet Files\Content.IE5\TYVDTD7P\MC9000882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10154">
            <a:off x="5814026" y="899956"/>
            <a:ext cx="3169103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40" name="Picture 12" descr="D:\Users\Angelika\AppData\Local\Microsoft\Windows\Temporary Internet Files\Content.IE5\0AZE2JSC\MC90044172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126" y="3829149"/>
            <a:ext cx="2304000" cy="23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eselý obličej 2"/>
          <p:cNvSpPr/>
          <p:nvPr/>
        </p:nvSpPr>
        <p:spPr>
          <a:xfrm>
            <a:off x="449796" y="2116130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49795" y="2375514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449796" y="2648732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449794" y="2910195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453354" y="3209710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53354" y="3449200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54007" y="3682637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1041" y="3924791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75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49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49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49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49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49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49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49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49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940"/>
                  </p:tgtEl>
                </p:cond>
              </p:nextCondLst>
            </p:seq>
          </p:childTnLst>
        </p:cTn>
      </p:par>
    </p:tnLst>
    <p:bldLst>
      <p:bldP spid="3" grpId="0" animBg="1" autoUpdateAnimBg="0"/>
      <p:bldP spid="15" grpId="0" animBg="1" autoUpdateAnimBg="0"/>
      <p:bldP spid="16" grpId="0" animBg="1" autoUpdateAnimBg="0"/>
      <p:bldP spid="17" grpId="0" animBg="1" autoUpdateAnimBg="0"/>
      <p:bldP spid="18" grpId="0" animBg="1" autoUpdateAnimBg="0"/>
      <p:bldP spid="19" grpId="0" animBg="1" autoUpdateAnimBg="0"/>
      <p:bldP spid="20" grpId="0" animBg="1" autoUpdateAnimBg="0"/>
      <p:bldP spid="21" grpId="0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3069977" cy="106771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Vyvození počtu: 1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r>
              <a:rPr lang="cs-CZ" dirty="0" smtClean="0"/>
              <a:t>Pojmenuj znázorněnou zeleninu</a:t>
            </a:r>
          </a:p>
          <a:p>
            <a:r>
              <a:rPr lang="cs-CZ" dirty="0" smtClean="0"/>
              <a:t>K názvu zeleniny přidej počet</a:t>
            </a:r>
          </a:p>
          <a:p>
            <a:endParaRPr lang="cs-CZ" dirty="0" smtClean="0"/>
          </a:p>
          <a:p>
            <a:r>
              <a:rPr lang="cs-CZ" dirty="0" smtClean="0"/>
              <a:t>(Žáci společně pojmenovávají zeleninu)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1 mrkev</a:t>
            </a:r>
          </a:p>
          <a:p>
            <a:r>
              <a:rPr lang="cs-CZ" dirty="0" smtClean="0"/>
              <a:t>1 petržel</a:t>
            </a:r>
          </a:p>
          <a:p>
            <a:r>
              <a:rPr lang="cs-CZ" dirty="0" smtClean="0"/>
              <a:t>1 ředkvička </a:t>
            </a:r>
          </a:p>
          <a:p>
            <a:r>
              <a:rPr lang="cs-CZ" dirty="0" smtClean="0"/>
              <a:t>1 okurka</a:t>
            </a:r>
          </a:p>
          <a:p>
            <a:r>
              <a:rPr lang="cs-CZ" dirty="0" smtClean="0"/>
              <a:t>1 paprika</a:t>
            </a:r>
          </a:p>
          <a:p>
            <a:r>
              <a:rPr lang="cs-CZ" dirty="0" smtClean="0"/>
              <a:t>1 rajče</a:t>
            </a:r>
          </a:p>
          <a:p>
            <a:r>
              <a:rPr lang="cs-CZ" dirty="0" smtClean="0"/>
              <a:t>1 meloun</a:t>
            </a:r>
          </a:p>
          <a:p>
            <a:r>
              <a:rPr lang="cs-CZ" dirty="0" smtClean="0"/>
              <a:t>1 květák </a:t>
            </a:r>
          </a:p>
          <a:p>
            <a:r>
              <a:rPr lang="cs-CZ" dirty="0" smtClean="0"/>
              <a:t>1 salát</a:t>
            </a:r>
          </a:p>
          <a:p>
            <a:r>
              <a:rPr lang="cs-CZ" dirty="0" smtClean="0"/>
              <a:t>1 zelí</a:t>
            </a:r>
          </a:p>
          <a:p>
            <a:endParaRPr lang="cs-CZ" dirty="0"/>
          </a:p>
        </p:txBody>
      </p:sp>
      <p:pic>
        <p:nvPicPr>
          <p:cNvPr id="125954" name="Picture 2" descr="D:\Users\Angelika\AppData\Local\Microsoft\Windows\Temporary Internet Files\Content.IE5\AXN2CN7M\MC90044178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369" y="504171"/>
            <a:ext cx="104400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55" name="Picture 3" descr="D:\Users\Angelika\AppData\Local\Microsoft\Windows\Temporary Internet Files\Content.IE5\K5BZQE5S\MC9001935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91956">
            <a:off x="7478423" y="3363416"/>
            <a:ext cx="1331546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56" name="Picture 4" descr="D:\Users\Angelika\AppData\Local\Microsoft\Windows\Temporary Internet Files\Content.IE5\0AZE2JSC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5936">
            <a:off x="6833844" y="1992295"/>
            <a:ext cx="1722032" cy="11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57" name="Picture 5" descr="D:\Users\Angelika\AppData\Local\Microsoft\Windows\Temporary Internet Files\Content.IE5\AXN2CN7M\MC9002461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20688"/>
            <a:ext cx="2579844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58" name="Picture 6" descr="D:\Users\Angelika\AppData\Local\Microsoft\Windows\Temporary Internet Files\Content.IE5\K5BZQE5S\MC9001916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0193">
            <a:off x="7049276" y="358378"/>
            <a:ext cx="1616831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59" name="Picture 7" descr="D:\Users\Angelika\AppData\Local\Microsoft\Windows\Temporary Internet Files\Content.IE5\TYVDTD7P\MC9001934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31326">
            <a:off x="4598716" y="3074561"/>
            <a:ext cx="2538858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60" name="Picture 8" descr="D:\Users\Angelika\AppData\Local\Microsoft\Windows\Temporary Internet Files\Content.IE5\K5BZQE5S\MC9001975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13345"/>
            <a:ext cx="186684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63" name="Picture 11" descr="D:\Users\Angelika\AppData\Local\Microsoft\Windows\Temporary Internet Files\Content.IE5\K5BZQE5S\MC9000882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893" y="4581128"/>
            <a:ext cx="1696245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67" name="Picture 15" descr="D:\Users\Angelika\AppData\Local\Microsoft\Windows\Temporary Internet Files\Content.IE5\K5BZQE5S\MC900246127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3680"/>
            <a:ext cx="2169943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968" name="Picture 16" descr="D:\Users\Angelika\AppData\Local\Microsoft\Windows\Temporary Internet Files\Content.IE5\TYVDTD7P\MC9002153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4581128"/>
            <a:ext cx="197491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Veselý obličej 14"/>
          <p:cNvSpPr/>
          <p:nvPr/>
        </p:nvSpPr>
        <p:spPr>
          <a:xfrm>
            <a:off x="461098" y="3284688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461096" y="3533836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461098" y="3808780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461098" y="4052438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61095" y="4294592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61094" y="4582305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61098" y="4824459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65882" y="5092900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465882" y="5335174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465882" y="5577328"/>
            <a:ext cx="179509" cy="179509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81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59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59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6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59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59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59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59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59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5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59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6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5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6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59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967"/>
                  </p:tgtEl>
                </p:cond>
              </p:nextCondLst>
            </p:seq>
          </p:childTnLst>
        </p:cTn>
      </p:par>
    </p:tnLst>
    <p:bldLst>
      <p:bldP spid="15" grpId="0" animBg="1" autoUpdateAnimBg="0"/>
      <p:bldP spid="16" grpId="0" animBg="1" autoUpdateAnimBg="0"/>
      <p:bldP spid="17" grpId="0" animBg="1" autoUpdateAnimBg="0"/>
      <p:bldP spid="18" grpId="0" animBg="1" autoUpdateAnimBg="0"/>
      <p:bldP spid="19" grpId="0" animBg="1" autoUpdateAnimBg="0"/>
      <p:bldP spid="20" grpId="0" animBg="1" autoUpdateAnimBg="0"/>
      <p:bldP spid="21" grpId="0" animBg="1" autoUpdateAnimBg="0"/>
      <p:bldP spid="22" grpId="0" animBg="1" autoUpdateAnimBg="0"/>
      <p:bldP spid="23" grpId="0" animBg="1" autoUpdateAnimBg="0"/>
      <p:bldP spid="24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9752" y="-175617"/>
            <a:ext cx="3008313" cy="116205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Vyvození počtu: 2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4583" y="1124744"/>
            <a:ext cx="3008313" cy="4691063"/>
          </a:xfrm>
        </p:spPr>
        <p:txBody>
          <a:bodyPr/>
          <a:lstStyle/>
          <a:p>
            <a:r>
              <a:rPr lang="cs-CZ" dirty="0" smtClean="0"/>
              <a:t>Pojmenuj ptáky</a:t>
            </a:r>
          </a:p>
          <a:p>
            <a:r>
              <a:rPr lang="cs-CZ" dirty="0" smtClean="0"/>
              <a:t>K jejich názvu přidej počet</a:t>
            </a:r>
            <a:br>
              <a:rPr lang="cs-CZ" dirty="0" smtClean="0"/>
            </a:br>
            <a:r>
              <a:rPr lang="cs-CZ" dirty="0" smtClean="0"/>
              <a:t>(Žáci společně pojmenují opeřence)</a:t>
            </a:r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2 čápi</a:t>
            </a:r>
          </a:p>
          <a:p>
            <a:r>
              <a:rPr lang="cs-CZ" dirty="0" smtClean="0"/>
              <a:t>2 orli</a:t>
            </a:r>
          </a:p>
          <a:p>
            <a:r>
              <a:rPr lang="cs-CZ" dirty="0" smtClean="0"/>
              <a:t>2 vlaštovky</a:t>
            </a:r>
          </a:p>
          <a:p>
            <a:r>
              <a:rPr lang="cs-CZ" dirty="0" smtClean="0"/>
              <a:t>2 straky</a:t>
            </a:r>
          </a:p>
          <a:p>
            <a:r>
              <a:rPr lang="cs-CZ" dirty="0" smtClean="0"/>
              <a:t>2 holoubci</a:t>
            </a:r>
          </a:p>
          <a:p>
            <a:r>
              <a:rPr lang="cs-CZ" dirty="0" smtClean="0"/>
              <a:t>2 papoušci</a:t>
            </a:r>
            <a:endParaRPr lang="cs-CZ" dirty="0"/>
          </a:p>
        </p:txBody>
      </p:sp>
      <p:pic>
        <p:nvPicPr>
          <p:cNvPr id="128002" name="Picture 2" descr="D:\Users\Angelika\AppData\Local\Microsoft\Windows\Temporary Internet Files\Content.IE5\0AZE2JSC\MC90008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000" y="2944909"/>
            <a:ext cx="124202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3" name="Picture 3" descr="D:\Users\Angelika\AppData\Local\Microsoft\Windows\Temporary Internet Files\Content.IE5\AXN2CN7M\MC90008399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376" y="1844824"/>
            <a:ext cx="683101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4" name="Picture 4" descr="D:\Users\Angelika\AppData\Local\Microsoft\Windows\Temporary Internet Files\Content.IE5\K5BZQE5S\MC900441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1" y="1882517"/>
            <a:ext cx="915303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05" name="Picture 5" descr="D:\Users\Angelika\AppData\Local\Microsoft\Windows\Temporary Internet Files\Content.IE5\TYVDTD7P\MC900109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22193">
            <a:off x="5171930" y="476791"/>
            <a:ext cx="1241963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D:\Users\Angelika\AppData\Local\Microsoft\Windows\Temporary Internet Files\Content.IE5\K5BZQE5S\MC900441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8680"/>
            <a:ext cx="915303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AXN2CN7M\MC90008399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377" y="440791"/>
            <a:ext cx="683101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D:\Users\Angelika\AppData\Local\Microsoft\Windows\Temporary Internet Files\Content.IE5\TYVDTD7P\MC900109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22193">
            <a:off x="5219941" y="1966173"/>
            <a:ext cx="1241963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0AZE2JSC\MC90008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26718"/>
            <a:ext cx="124202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12" name="Picture 12" descr="D:\Users\Angelika\AppData\Local\Microsoft\Windows\Temporary Internet Files\Content.IE5\AXN2CN7M\MC9001092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852909"/>
            <a:ext cx="160105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D:\Users\Angelika\AppData\Local\Microsoft\Windows\Temporary Internet Files\Content.IE5\AXN2CN7M\MC9001092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65" y="4051060"/>
            <a:ext cx="160105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8013" name="Picture 13" descr="D:\Users\Angelika\AppData\Local\Microsoft\Windows\Temporary Internet Files\Content.IE5\0AZE2JSC\MC9004414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749" y="3250934"/>
            <a:ext cx="1112325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3" descr="D:\Users\Angelika\AppData\Local\Microsoft\Windows\Temporary Internet Files\Content.IE5\0AZE2JSC\MC9004414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530718"/>
            <a:ext cx="1112325" cy="14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2397932"/>
            <a:ext cx="432048" cy="224607"/>
          </a:xfrm>
          <a:prstGeom prst="rect">
            <a:avLst/>
          </a:prstGeom>
          <a:solidFill>
            <a:schemeClr val="tx2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2708920"/>
            <a:ext cx="360040" cy="1440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2960824"/>
            <a:ext cx="792088" cy="180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3170609"/>
            <a:ext cx="576064" cy="17806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3429000"/>
            <a:ext cx="792088" cy="21602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3717032"/>
            <a:ext cx="792088" cy="18187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616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2800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3000" fill="hold"/>
                                        <p:tgtEl>
                                          <p:spTgt spid="1280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3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3000" fill="hold"/>
                                        <p:tgtEl>
                                          <p:spTgt spid="12800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3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3000" fill="hold"/>
                                        <p:tgtEl>
                                          <p:spTgt spid="12800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3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3000" fill="hold"/>
                                        <p:tgtEl>
                                          <p:spTgt spid="1280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3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3000" fill="hold"/>
                                        <p:tgtEl>
                                          <p:spTgt spid="12800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3008313" cy="77968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Vyvození počtu: 3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052736"/>
            <a:ext cx="3008313" cy="4691063"/>
          </a:xfrm>
        </p:spPr>
        <p:txBody>
          <a:bodyPr/>
          <a:lstStyle/>
          <a:p>
            <a:r>
              <a:rPr lang="cs-CZ" dirty="0" smtClean="0"/>
              <a:t>Pojmenuj zvířata</a:t>
            </a:r>
          </a:p>
          <a:p>
            <a:r>
              <a:rPr lang="cs-CZ" dirty="0" smtClean="0"/>
              <a:t>K názvu zvířat přidej počet</a:t>
            </a:r>
          </a:p>
          <a:p>
            <a:r>
              <a:rPr lang="cs-CZ" dirty="0" smtClean="0"/>
              <a:t>(Žáci společně či jednotlivě pojmenovávají  nahlas zvířata)</a:t>
            </a:r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3 lišky</a:t>
            </a:r>
          </a:p>
          <a:p>
            <a:r>
              <a:rPr lang="cs-CZ" dirty="0" smtClean="0"/>
              <a:t>3 zebry</a:t>
            </a:r>
          </a:p>
          <a:p>
            <a:r>
              <a:rPr lang="cs-CZ" dirty="0" smtClean="0"/>
              <a:t>3 sloni</a:t>
            </a:r>
          </a:p>
        </p:txBody>
      </p:sp>
      <p:pic>
        <p:nvPicPr>
          <p:cNvPr id="129027" name="Picture 3" descr="D:\Users\Angelika\AppData\Local\Microsoft\Windows\Temporary Internet Files\Content.IE5\K5BZQE5S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764704"/>
            <a:ext cx="1135964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D:\Users\Angelika\AppData\Local\Microsoft\Windows\Temporary Internet Files\Content.IE5\K5BZQE5S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716" y="350720"/>
            <a:ext cx="1135964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D:\Users\Angelika\AppData\Local\Microsoft\Windows\Temporary Internet Files\Content.IE5\K5BZQE5S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64704"/>
            <a:ext cx="1135964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28" name="Picture 4" descr="D:\Users\Angelika\AppData\Local\Microsoft\Windows\Temporary Internet Files\Content.IE5\TYVDTD7P\MP900448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6189">
            <a:off x="3229440" y="4252874"/>
            <a:ext cx="281297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D:\Users\Angelika\AppData\Local\Microsoft\Windows\Temporary Internet Files\Content.IE5\TYVDTD7P\MP900448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6189">
            <a:off x="6101010" y="4361659"/>
            <a:ext cx="254249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D:\Users\Angelika\AppData\Local\Microsoft\Windows\Temporary Internet Files\Content.IE5\TYVDTD7P\MP90044867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6189">
            <a:off x="132330" y="3551037"/>
            <a:ext cx="378669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9031" name="Picture 7" descr="D:\Users\Angelika\AppData\Local\Microsoft\Windows\Temporary Internet Files\Content.IE5\TYVDTD7P\MC900338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307" y="2333676"/>
            <a:ext cx="1985333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D:\Users\Angelika\AppData\Local\Microsoft\Windows\Temporary Internet Files\Content.IE5\TYVDTD7P\MC900338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680" y="2132856"/>
            <a:ext cx="1835201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D:\Users\Angelika\AppData\Local\Microsoft\Windows\Temporary Internet Files\Content.IE5\TYVDTD7P\MC9003380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1" y="2456208"/>
            <a:ext cx="1489005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636912"/>
            <a:ext cx="504056" cy="1440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2852936"/>
            <a:ext cx="504056" cy="211693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3140968"/>
            <a:ext cx="504056" cy="20070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710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29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3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3000" fill="hold"/>
                                        <p:tgtEl>
                                          <p:spTgt spid="129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3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3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3000" fill="hold"/>
                                        <p:tgtEl>
                                          <p:spTgt spid="129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3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0767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Vyvození počtu: 4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24744"/>
            <a:ext cx="3008313" cy="5001419"/>
          </a:xfrm>
        </p:spPr>
        <p:txBody>
          <a:bodyPr/>
          <a:lstStyle/>
          <a:p>
            <a:r>
              <a:rPr lang="cs-CZ" dirty="0" smtClean="0"/>
              <a:t>Pojmenujte živočichy a k jejich názvu přiřaďte počet.</a:t>
            </a:r>
          </a:p>
          <a:p>
            <a:r>
              <a:rPr lang="cs-CZ" dirty="0" smtClean="0"/>
              <a:t>(Nakreslete si rybu.)</a:t>
            </a:r>
          </a:p>
          <a:p>
            <a:r>
              <a:rPr lang="cs-CZ" dirty="0" smtClean="0"/>
              <a:t>Řekněte, co mají živočichové společné a čím se liší. </a:t>
            </a:r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4 ryby</a:t>
            </a:r>
          </a:p>
          <a:p>
            <a:r>
              <a:rPr lang="cs-CZ" dirty="0" smtClean="0"/>
              <a:t>4 hadi</a:t>
            </a:r>
          </a:p>
          <a:p>
            <a:r>
              <a:rPr lang="cs-CZ" dirty="0" smtClean="0"/>
              <a:t>4 berušky</a:t>
            </a:r>
          </a:p>
          <a:p>
            <a:r>
              <a:rPr lang="cs-CZ" dirty="0" smtClean="0"/>
              <a:t>4 hlemýždi ( šneci)</a:t>
            </a:r>
          </a:p>
          <a:p>
            <a:r>
              <a:rPr lang="cs-CZ" dirty="0" smtClean="0"/>
              <a:t>Rozdíly: stavba těla, pokrytí těla, životní prostředí, způsob pohybu,</a:t>
            </a:r>
          </a:p>
          <a:p>
            <a:r>
              <a:rPr lang="cs-CZ" dirty="0" smtClean="0"/>
              <a:t>potrava. Společné: žijí, dýchají….</a:t>
            </a:r>
            <a:endParaRPr lang="cs-CZ" dirty="0"/>
          </a:p>
        </p:txBody>
      </p:sp>
      <p:pic>
        <p:nvPicPr>
          <p:cNvPr id="131074" name="Picture 2" descr="D:\Users\Angelika\AppData\Local\Microsoft\Windows\Temporary Internet Files\Content.IE5\AXN2CN7M\MC90043391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327" y="728720"/>
            <a:ext cx="468000" cy="4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:\Users\Angelika\AppData\Local\Microsoft\Windows\Temporary Internet Files\Content.IE5\AXN2CN7M\MC90043391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052" y="728720"/>
            <a:ext cx="396000" cy="3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AXN2CN7M\MC90043391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327" y="1377773"/>
            <a:ext cx="576000" cy="5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43391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052" y="1413773"/>
            <a:ext cx="540000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75" name="Picture 3" descr="D:\Users\Angelika\AppData\Local\Microsoft\Windows\Temporary Internet Files\Content.IE5\AXN2CN7M\MC900391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98" y="578067"/>
            <a:ext cx="1168158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AXN2CN7M\MC900391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929" y="1953773"/>
            <a:ext cx="1124893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AXN2CN7M\MC900391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930" y="3501791"/>
            <a:ext cx="1124893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AXN2CN7M\MC900391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58158"/>
            <a:ext cx="1081628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76" name="Picture 4" descr="D:\Users\Angelika\AppData\Local\Microsoft\Windows\Temporary Internet Files\Content.IE5\K5BZQE5S\MC900083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035715">
            <a:off x="5521706" y="333772"/>
            <a:ext cx="1063577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D:\Users\Angelika\AppData\Local\Microsoft\Windows\Temporary Internet Files\Content.IE5\K5BZQE5S\MC900083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51288">
            <a:off x="5870156" y="3646080"/>
            <a:ext cx="1210281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D:\Users\Angelika\AppData\Local\Microsoft\Windows\Temporary Internet Files\Content.IE5\K5BZQE5S\MC900083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76669">
            <a:off x="5483187" y="1635036"/>
            <a:ext cx="1008563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D:\Users\Angelika\AppData\Local\Microsoft\Windows\Temporary Internet Files\Content.IE5\K5BZQE5S\MC900083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9257">
            <a:off x="5151470" y="2976779"/>
            <a:ext cx="1063577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1078" name="Picture 6" descr="D:\Users\Angelika\AppData\Local\Microsoft\Windows\Temporary Internet Files\Content.IE5\0AZE2JSC\MC9004283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610" y="2294893"/>
            <a:ext cx="1377434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D:\Users\Angelika\AppData\Local\Microsoft\Windows\Temporary Internet Files\Content.IE5\0AZE2JSC\MC9004283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327" y="4386565"/>
            <a:ext cx="1377434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D:\Users\Angelika\AppData\Local\Microsoft\Windows\Temporary Internet Files\Content.IE5\0AZE2JSC\MC9004283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31" y="4020779"/>
            <a:ext cx="1377434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D:\Users\Angelika\AppData\Local\Microsoft\Windows\Temporary Internet Files\Content.IE5\0AZE2JSC\MC9004283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86565"/>
            <a:ext cx="1377434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2625036"/>
            <a:ext cx="432048" cy="22790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2889773"/>
            <a:ext cx="432048" cy="17918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9552" y="3158893"/>
            <a:ext cx="720080" cy="198099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39552" y="3429000"/>
            <a:ext cx="1296144" cy="144016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30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3000" fill="hold"/>
                                        <p:tgtEl>
                                          <p:spTgt spid="1310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3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3000" fill="hold"/>
                                        <p:tgtEl>
                                          <p:spTgt spid="13107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3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3000" fill="hold"/>
                                        <p:tgtEl>
                                          <p:spTgt spid="131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3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3000" fill="hold"/>
                                        <p:tgtEl>
                                          <p:spTgt spid="131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0767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Vyvození počtu: 5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124744"/>
            <a:ext cx="3008313" cy="4691063"/>
          </a:xfrm>
        </p:spPr>
        <p:txBody>
          <a:bodyPr/>
          <a:lstStyle/>
          <a:p>
            <a:r>
              <a:rPr lang="cs-CZ" dirty="0" smtClean="0"/>
              <a:t>Pojmenujte hmyz</a:t>
            </a:r>
          </a:p>
          <a:p>
            <a:r>
              <a:rPr lang="cs-CZ" dirty="0" smtClean="0"/>
              <a:t>K jejich názvu přidejte počet</a:t>
            </a:r>
          </a:p>
          <a:p>
            <a:r>
              <a:rPr lang="cs-CZ" dirty="0" smtClean="0"/>
              <a:t>(Žáci počítají a pojmenovávají hmyz podle druhu</a:t>
            </a:r>
          </a:p>
          <a:p>
            <a:r>
              <a:rPr lang="cs-CZ" dirty="0" smtClean="0"/>
              <a:t>Žáci řeknou kterým směrem letí otakárek a kolikátý je)</a:t>
            </a:r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5 vos</a:t>
            </a:r>
          </a:p>
          <a:p>
            <a:r>
              <a:rPr lang="cs-CZ" dirty="0" smtClean="0"/>
              <a:t>5 včel</a:t>
            </a:r>
          </a:p>
          <a:p>
            <a:r>
              <a:rPr lang="cs-CZ" dirty="0" smtClean="0"/>
              <a:t>5 šídel</a:t>
            </a:r>
          </a:p>
          <a:p>
            <a:r>
              <a:rPr lang="cs-CZ" dirty="0" smtClean="0"/>
              <a:t>5 komárů</a:t>
            </a:r>
          </a:p>
          <a:p>
            <a:r>
              <a:rPr lang="cs-CZ" dirty="0" smtClean="0"/>
              <a:t>5 motýlů</a:t>
            </a:r>
          </a:p>
        </p:txBody>
      </p:sp>
      <p:pic>
        <p:nvPicPr>
          <p:cNvPr id="130050" name="Picture 2" descr="D:\Users\Angelika\AppData\Local\Microsoft\Windows\Temporary Internet Files\Content.IE5\0AZE2JSC\MC9004380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031" y="836712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:\Users\Angelika\AppData\Local\Microsoft\Windows\Temporary Internet Files\Content.IE5\0AZE2JSC\MC9004380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031" y="78992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D:\Users\Angelika\AppData\Local\Microsoft\Windows\Temporary Internet Files\Content.IE5\0AZE2JSC\MC9004380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031" y="743136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0AZE2JSC\MC9004380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031" y="696348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0AZE2JSC\MC9004380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31" y="649560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51" name="Picture 3" descr="D:\Users\Angelika\AppData\Local\Microsoft\Windows\Temporary Internet Files\Content.IE5\0AZE2JSC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031" y="1898912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0AZE2JSC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031" y="1853824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0AZE2JSC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031" y="1808736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0AZE2JSC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031" y="1763648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0AZE2JSC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031" y="1718560"/>
            <a:ext cx="68400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54" name="Picture 6" descr="D:\Users\Angelika\AppData\Local\Microsoft\Windows\Temporary Internet Files\Content.IE5\K5BZQE5S\MC9004380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324" y="2394212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D:\Users\Angelika\AppData\Local\Microsoft\Windows\Temporary Internet Files\Content.IE5\K5BZQE5S\MC9004380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031" y="2492736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D:\Users\Angelika\AppData\Local\Microsoft\Windows\Temporary Internet Files\Content.IE5\K5BZQE5S\MC9004380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1738" y="2591260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D:\Users\Angelika\AppData\Local\Microsoft\Windows\Temporary Internet Files\Content.IE5\K5BZQE5S\MC9004380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445" y="2689784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D:\Users\Angelika\AppData\Local\Microsoft\Windows\Temporary Internet Files\Content.IE5\K5BZQE5S\MC90043803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152" y="2788308"/>
            <a:ext cx="1224000" cy="12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55" name="Picture 7" descr="D:\Users\Angelika\AppData\Local\Microsoft\Windows\Temporary Internet Files\Content.IE5\TYVDTD7P\MC9004380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593" y="3870874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D:\Users\Angelika\AppData\Local\Microsoft\Windows\Temporary Internet Files\Content.IE5\TYVDTD7P\MC9004380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370" y="3977900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D:\Users\Angelika\AppData\Local\Microsoft\Windows\Temporary Internet Files\Content.IE5\TYVDTD7P\MC9004380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339" y="3987216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D:\Users\Angelika\AppData\Local\Microsoft\Windows\Temporary Internet Files\Content.IE5\TYVDTD7P\MC9004380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031" y="3996008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D:\Users\Angelika\AppData\Local\Microsoft\Windows\Temporary Internet Files\Content.IE5\TYVDTD7P\MC9004380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345" y="4012308"/>
            <a:ext cx="612000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056" name="Picture 8" descr="D:\Users\Angelika\AppData\Local\Microsoft\Windows\Temporary Internet Files\Content.IE5\0AZE2JSC\MC9001929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85144"/>
            <a:ext cx="12379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D:\Users\Angelika\AppData\Local\Microsoft\Windows\Temporary Internet Files\Content.IE5\0AZE2JSC\MC9001929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83793">
            <a:off x="2082595" y="4701583"/>
            <a:ext cx="12379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8" descr="D:\Users\Angelika\AppData\Local\Microsoft\Windows\Temporary Internet Files\Content.IE5\0AZE2JSC\MC9001929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63393">
            <a:off x="3720096" y="4693650"/>
            <a:ext cx="12379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D:\Users\Angelika\AppData\Local\Microsoft\Windows\Temporary Internet Files\Content.IE5\0AZE2JSC\MC9001929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419" y="4942547"/>
            <a:ext cx="12379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8" descr="D:\Users\Angelika\AppData\Local\Microsoft\Windows\Temporary Internet Files\Content.IE5\0AZE2JSC\MC9001929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91390">
            <a:off x="7273063" y="4863492"/>
            <a:ext cx="123793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639" y="2916316"/>
            <a:ext cx="432048" cy="17979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2639" y="3203260"/>
            <a:ext cx="432048" cy="9852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2639" y="3400308"/>
            <a:ext cx="520969" cy="17270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638" y="3661122"/>
            <a:ext cx="736993" cy="15413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2639" y="3913784"/>
            <a:ext cx="664985" cy="16328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38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30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3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3000" fill="hold"/>
                                        <p:tgtEl>
                                          <p:spTgt spid="130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3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3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3000" fill="hold"/>
                                        <p:tgtEl>
                                          <p:spTgt spid="130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3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3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3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3000" fill="hold"/>
                                        <p:tgtEl>
                                          <p:spTgt spid="130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3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3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3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3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0" dur="3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3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3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3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3000" fill="hold"/>
                                        <p:tgtEl>
                                          <p:spTgt spid="13005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obrázky a vyber vhodné číslo</a:t>
            </a:r>
            <a:endParaRPr lang="cs-CZ" dirty="0"/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Počet jablíček: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Počet jahod: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Počet malin: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Počet ostružin:</a:t>
            </a:r>
          </a:p>
        </p:txBody>
      </p:sp>
      <p:pic>
        <p:nvPicPr>
          <p:cNvPr id="1026" name="Picture 2" descr="D:\Users\Angelika\AppData\Local\Microsoft\Windows\Temporary Internet Files\Content.IE5\K5BZQE5S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76672"/>
            <a:ext cx="1794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387" y="494672"/>
            <a:ext cx="17595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12672"/>
            <a:ext cx="1759500" cy="18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TYVDTD7P\MC900436899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08920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TYVDTD7P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08920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TYVDTD7P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TYVDTD7P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2280" y="2708920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D:\Users\Angelika\AppData\Local\Microsoft\Windows\Temporary Internet Files\Content.IE5\TYVDTD7P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708920"/>
            <a:ext cx="756000" cy="7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K5BZQE5S\MC90043690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864" y="3930487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K5BZQE5S\MC90043690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24" y="388984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K5BZQE5S\MC90043690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80" y="3889840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K5BZQE5S\MC90043690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141" y="3910339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Users\Angelika\AppData\Local\Microsoft\Windows\Temporary Internet Files\Content.IE5\K5BZQE5S\MC9004369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3670" y="5013176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9" descr="D:\Users\Angelika\AppData\Local\Microsoft\Windows\Temporary Internet Files\Content.IE5\K5BZQE5S\MC9004369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980021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Users\Angelika\AppData\Local\Microsoft\Windows\Temporary Internet Files\Content.IE5\TYVDTD7P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7849"/>
            <a:ext cx="506261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784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784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0" descr="D:\Users\Angelika\AppData\Local\Microsoft\Windows\Temporary Internet Files\Content.IE5\TYVDTD7P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091" y="2812139"/>
            <a:ext cx="506261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79362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9362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10" descr="D:\Users\Angelika\AppData\Local\Microsoft\Windows\Temporary Internet Files\Content.IE5\TYVDTD7P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8969"/>
            <a:ext cx="506261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091" y="393896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38969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0" descr="D:\Users\Angelika\AppData\Local\Microsoft\Windows\Temporary Internet Files\Content.IE5\TYVDTD7P\MC9004331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491" y="4971224"/>
            <a:ext cx="506261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971224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1" descr="D:\Users\Angelika\AppData\Local\Microsoft\Windows\Temporary Internet Files\Content.IE5\0AZE2JSC\MC9004331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80021"/>
            <a:ext cx="50400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899592" y="1847849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1613221" y="1843614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2339752" y="1847849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899592" y="2812139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2339752" y="2793629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1613221" y="2794529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888131" y="3949557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1632275" y="3949556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2339752" y="3949557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905933" y="4980021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1632275" y="4981812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2339752" y="4979577"/>
            <a:ext cx="504000" cy="4828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2" name="Picture 2" descr="D:\Users\Angelika\AppData\Local\Microsoft\Windows\Temporary Internet Files\Content.IE5\TYVDTD7P\MC900433160[4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306" y="11246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99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</p:childTnLst>
        </p:cTn>
      </p:par>
    </p:tnLst>
    <p:bldLst>
      <p:bldP spid="31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422843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509</Words>
  <Application>Microsoft Office PowerPoint</Application>
  <PresentationFormat>Předvádění na obrazovce (4:3)</PresentationFormat>
  <Paragraphs>129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Vyvozování počtu a čísla v oboru od jedné do pěti VY_32_INOVACE_1C_01 Číslo projektu: CZ.1.07/1.4.00/21.1101</vt:lpstr>
      <vt:lpstr>Prezentace aplikace PowerPoint</vt:lpstr>
      <vt:lpstr>  Vyvození počtu: 1 </vt:lpstr>
      <vt:lpstr> Vyvození počtu: 1 </vt:lpstr>
      <vt:lpstr>Vyvození počtu: 2</vt:lpstr>
      <vt:lpstr>Vyvození počtu: 3</vt:lpstr>
      <vt:lpstr>Vyvození počtu: 4</vt:lpstr>
      <vt:lpstr>Vyvození počtu: 5</vt:lpstr>
      <vt:lpstr>Počítej obrázky a vyber vhodné číslo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VY_32_INOVACE_1C_01 Číslo projektu: CZ.1.07/1.5.00/34.1056</dc:title>
  <dc:creator>Angelika</dc:creator>
  <cp:lastModifiedBy>uzivatel</cp:lastModifiedBy>
  <cp:revision>29</cp:revision>
  <dcterms:created xsi:type="dcterms:W3CDTF">2012-12-23T21:45:13Z</dcterms:created>
  <dcterms:modified xsi:type="dcterms:W3CDTF">2013-01-25T10:24:45Z</dcterms:modified>
</cp:coreProperties>
</file>