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>
        <p:scale>
          <a:sx n="72" d="100"/>
          <a:sy n="72" d="100"/>
        </p:scale>
        <p:origin x="-1242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ED9F04-E705-4C51-A619-4393231CFBB8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C65C2-E128-4229-8E23-5082A6CE5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2238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314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22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4551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980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1874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144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630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24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342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13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4638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390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6A4E3-DD3A-4603-8BB8-D0BE5015FC7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336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7.png"/><Relationship Id="rId7" Type="http://schemas.openxmlformats.org/officeDocument/2006/relationships/image" Target="../media/image5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4.jpeg"/><Relationship Id="rId7" Type="http://schemas.openxmlformats.org/officeDocument/2006/relationships/image" Target="../media/image13.jpeg"/><Relationship Id="rId12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3.png"/><Relationship Id="rId10" Type="http://schemas.openxmlformats.org/officeDocument/2006/relationships/image" Target="../media/image16.png"/><Relationship Id="rId4" Type="http://schemas.openxmlformats.org/officeDocument/2006/relationships/image" Target="../media/image11.jpe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27.wmf"/><Relationship Id="rId7" Type="http://schemas.openxmlformats.org/officeDocument/2006/relationships/image" Target="../media/image31.pn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wmf"/><Relationship Id="rId11" Type="http://schemas.openxmlformats.org/officeDocument/2006/relationships/image" Target="../media/image11.jpeg"/><Relationship Id="rId5" Type="http://schemas.openxmlformats.org/officeDocument/2006/relationships/image" Target="../media/image39.wmf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5.wmf"/><Relationship Id="rId7" Type="http://schemas.openxmlformats.org/officeDocument/2006/relationships/image" Target="../media/image49.png"/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10" Type="http://schemas.openxmlformats.org/officeDocument/2006/relationships/image" Target="../media/image52.jpeg"/><Relationship Id="rId4" Type="http://schemas.openxmlformats.org/officeDocument/2006/relationships/image" Target="../media/image46.gif"/><Relationship Id="rId9" Type="http://schemas.openxmlformats.org/officeDocument/2006/relationships/image" Target="../media/image51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 smtClean="0"/>
              <a:t> Sčítání s přechodem přes základ </a:t>
            </a:r>
            <a:br>
              <a:rPr lang="cs-CZ" dirty="0" smtClean="0"/>
            </a:br>
            <a:r>
              <a:rPr lang="cs-CZ" dirty="0" smtClean="0"/>
              <a:t>v oboru do dvaceti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VY_32_INOVACE_1C_02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29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8648815"/>
              </p:ext>
            </p:extLst>
          </p:nvPr>
        </p:nvGraphicFramePr>
        <p:xfrm>
          <a:off x="503962" y="836712"/>
          <a:ext cx="8280920" cy="572777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109623"/>
                <a:gridCol w="6171297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se učí na názorných příkladech přičítat k číslu devět a osm s přechodem přes základ v oboru do dvaceti. Seznamují se s rozkladem sčítance tak, že nejprve doplní počet do desíti a zbytek rozkladu připíší za desítku. Rozklad je znázorněn na první a druhé řádce, znázornění desítky a jednotek. Barevné provedení rozlišuje sčítance. Pomáhá žákům vytvářet si konkrétní představu o daném počtu. Příklady určené k procvičování mohou řešit zvolením správného součtu z nabídky animačních terčů, pod kterými je ukryt obličej. Odkryj úsměv. V případě nejistoty, vypočítají podle obrázkových příkladů a mohou ústně tvořit slovní úlohy. Klíčová slova pro tvorbu slovních úloh: ovoce, květ, živočichové žijící v sladké vodě, ve slané vodě, dopravní prostředky pohybující se ve vzduchu, po vodě nebo na silnici. 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Z. Kubešová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10 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3.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03962" y="29491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52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Přičítání k číslu 9 v oboru do 20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Doplň do desíti a zbytek rozkladu napiš za desítku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9 + 1 + 1 = 11</a:t>
            </a:r>
          </a:p>
          <a:p>
            <a:r>
              <a:rPr lang="cs-CZ" dirty="0" smtClean="0"/>
              <a:t>9 + 2 =</a:t>
            </a:r>
          </a:p>
          <a:p>
            <a:r>
              <a:rPr lang="cs-CZ" dirty="0" smtClean="0"/>
              <a:t>9 + 1 + 2 = 12</a:t>
            </a:r>
          </a:p>
          <a:p>
            <a:r>
              <a:rPr lang="cs-CZ" dirty="0" smtClean="0"/>
              <a:t>9 + 3 =</a:t>
            </a:r>
          </a:p>
          <a:p>
            <a:r>
              <a:rPr lang="cs-CZ" dirty="0" smtClean="0"/>
              <a:t>9 + 1 + 3 = 13</a:t>
            </a:r>
          </a:p>
          <a:p>
            <a:r>
              <a:rPr lang="cs-CZ" dirty="0" smtClean="0"/>
              <a:t>9 + 4 =</a:t>
            </a:r>
          </a:p>
          <a:p>
            <a:r>
              <a:rPr lang="cs-CZ" dirty="0" smtClean="0"/>
              <a:t>9 + 1 + 4 = 14</a:t>
            </a:r>
          </a:p>
          <a:p>
            <a:r>
              <a:rPr lang="cs-CZ" dirty="0" smtClean="0"/>
              <a:t>9 + 5 =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Znázornění součtu</a:t>
            </a:r>
          </a:p>
        </p:txBody>
      </p:sp>
      <p:pic>
        <p:nvPicPr>
          <p:cNvPr id="14" name="Picture 2" descr="D:\Users\Angelika\AppData\Local\Microsoft\Windows\Temporary Internet Files\Content.IE5\AXN2CN7M\MC900436900[1]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777" y="22048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271" y="22048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48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084" y="22048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578" y="22048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590" y="22132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096" y="22048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602" y="22132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245" y="3123949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108" y="22048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245" y="3115893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614" y="22132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245" y="25096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132005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578" y="3115893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084" y="3123949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590" y="3106368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096" y="3106368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94" y="3106368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800" y="3105330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306" y="309736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450" y="352474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666" y="352474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857" y="398318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487" y="398318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956" y="398318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425" y="398318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894" y="398318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63" y="398318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832" y="398318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301" y="398318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770" y="398318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059" y="398318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841" y="43651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944" y="43651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610" y="43651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944" y="4919464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913" y="4941336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104" y="4926213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331" y="4933499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837" y="4933499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343" y="4933499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541" y="4926213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765" y="491181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D:\Users\Angelika\AppData\Local\Microsoft\Windows\Temporary Internet Files\Content.IE5\AXN2CN7M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333" y="4911811"/>
            <a:ext cx="275506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839" y="491181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777" y="52935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649" y="52935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521" y="52935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3" descr="D:\Users\Angelika\AppData\Local\Microsoft\Windows\Temporary Internet Files\Content.IE5\K5BZQE5S\MC900436902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393" y="52935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571" y="271836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677" y="352792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48593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36894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893" y="271836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2474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893" y="448593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728" y="536894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378229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3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084" y="448593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3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736995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3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540667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3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2203029" y="267286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2" name="Ovál 81"/>
          <p:cNvSpPr/>
          <p:nvPr/>
        </p:nvSpPr>
        <p:spPr>
          <a:xfrm>
            <a:off x="2779093" y="269149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3" name="Ovál 82"/>
          <p:cNvSpPr/>
          <p:nvPr/>
        </p:nvSpPr>
        <p:spPr>
          <a:xfrm>
            <a:off x="3336962" y="269149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5" name="Ovál 84"/>
          <p:cNvSpPr/>
          <p:nvPr/>
        </p:nvSpPr>
        <p:spPr>
          <a:xfrm>
            <a:off x="2203028" y="347930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6" name="Ovál 85"/>
          <p:cNvSpPr/>
          <p:nvPr/>
        </p:nvSpPr>
        <p:spPr>
          <a:xfrm>
            <a:off x="2780119" y="349516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7" name="Ovál 86"/>
          <p:cNvSpPr/>
          <p:nvPr/>
        </p:nvSpPr>
        <p:spPr>
          <a:xfrm>
            <a:off x="3336961" y="349516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8" name="Ovál 87"/>
          <p:cNvSpPr/>
          <p:nvPr/>
        </p:nvSpPr>
        <p:spPr>
          <a:xfrm>
            <a:off x="2180284" y="444043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9" name="Ovál 88"/>
          <p:cNvSpPr/>
          <p:nvPr/>
        </p:nvSpPr>
        <p:spPr>
          <a:xfrm>
            <a:off x="2779092" y="444043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0" name="Ovál 89"/>
          <p:cNvSpPr/>
          <p:nvPr/>
        </p:nvSpPr>
        <p:spPr>
          <a:xfrm>
            <a:off x="3361263" y="444043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2" name="Ovál 91"/>
          <p:cNvSpPr/>
          <p:nvPr/>
        </p:nvSpPr>
        <p:spPr>
          <a:xfrm>
            <a:off x="2180284" y="53234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3" name="Ovál 92"/>
          <p:cNvSpPr/>
          <p:nvPr/>
        </p:nvSpPr>
        <p:spPr>
          <a:xfrm>
            <a:off x="2785199" y="53234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4" name="Ovál 93"/>
          <p:cNvSpPr/>
          <p:nvPr/>
        </p:nvSpPr>
        <p:spPr>
          <a:xfrm>
            <a:off x="3367369" y="533272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353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3" grpId="0" animBg="1"/>
      <p:bldP spid="82" grpId="0" animBg="1"/>
      <p:bldP spid="83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2" grpId="0" animBg="1"/>
      <p:bldP spid="93" grpId="0" animBg="1"/>
      <p:bldP spid="9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Přičítání k číslu 9 v oboru do 20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Doplň do desíti a zbytek rozkladu napiš za desítku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9 + 1 + 5 = 15</a:t>
            </a:r>
          </a:p>
          <a:p>
            <a:r>
              <a:rPr lang="cs-CZ" dirty="0" smtClean="0"/>
              <a:t>9 + 6 =</a:t>
            </a:r>
          </a:p>
          <a:p>
            <a:r>
              <a:rPr lang="cs-CZ" dirty="0" smtClean="0"/>
              <a:t>9 + 1 + 6 = 16</a:t>
            </a:r>
          </a:p>
          <a:p>
            <a:r>
              <a:rPr lang="cs-CZ" dirty="0" smtClean="0"/>
              <a:t>9 + 7 =</a:t>
            </a:r>
          </a:p>
          <a:p>
            <a:r>
              <a:rPr lang="cs-CZ" dirty="0" smtClean="0"/>
              <a:t>9 + 1 + 7 = 17</a:t>
            </a:r>
          </a:p>
          <a:p>
            <a:r>
              <a:rPr lang="cs-CZ" dirty="0" smtClean="0"/>
              <a:t>9 + 8 =</a:t>
            </a:r>
          </a:p>
          <a:p>
            <a:r>
              <a:rPr lang="cs-CZ" dirty="0" smtClean="0"/>
              <a:t>9 + 1 + 8 = 18</a:t>
            </a:r>
          </a:p>
          <a:p>
            <a:r>
              <a:rPr lang="cs-CZ" dirty="0" smtClean="0"/>
              <a:t>9 + 9 =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Znázornění součtu</a:t>
            </a:r>
            <a:endParaRPr lang="cs-CZ" dirty="0"/>
          </a:p>
        </p:txBody>
      </p:sp>
      <p:pic>
        <p:nvPicPr>
          <p:cNvPr id="2050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952" y="233202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591" y="233202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338" y="233191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789" y="233202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461" y="233202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299" y="233545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805" y="232349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477" y="233545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344" y="2323491"/>
            <a:ext cx="24339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229" y="232144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263" y="264690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862" y="265506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377" y="266399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757" y="266399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2910" y="266323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439" y="3250261"/>
            <a:ext cx="258513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803" y="3250261"/>
            <a:ext cx="24339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621" y="3250261"/>
            <a:ext cx="24339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283" y="3250261"/>
            <a:ext cx="265695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591" y="3249522"/>
            <a:ext cx="24339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10" y="3261350"/>
            <a:ext cx="24339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491" y="3253731"/>
            <a:ext cx="24339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322" y="3261740"/>
            <a:ext cx="265695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916" y="3250261"/>
            <a:ext cx="243391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229" y="325629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76" y="353826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862" y="353826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094" y="353826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910" y="353826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299" y="354429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299" y="353826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334" y="405879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151" y="405371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656" y="406713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094" y="404495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2910" y="405371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10" y="404165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491" y="404478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322" y="403853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307" y="403853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303" y="405371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704" y="43651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862" y="43651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358" y="43735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910" y="43735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741" y="43735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491" y="43735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322" y="43819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089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963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837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711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585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459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333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207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D:\Users\Angelika\AppData\Local\Microsoft\Windows\Temporary Internet Files\Content.IE5\TYVDTD7P\MC9004369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081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902" y="501317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862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035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51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978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789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579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369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3" descr="D:\Users\Angelika\AppData\Local\Microsoft\Windows\Temporary Internet Files\Content.IE5\0AZE2JSC\MC90043690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59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7257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195" y="357301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428" y="4462689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817" y="5409939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2" descr="D:\Users\Angelika\AppData\Local\Microsoft\Windows\Temporary Internet Files\Content.IE5\0AZE2JSC\MC900438253[3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367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4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605" y="446434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4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538" y="357361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4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195" y="274426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4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455" y="273991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4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956" y="354429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369" y="54099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4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195" y="446434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Ovál 86"/>
          <p:cNvSpPr/>
          <p:nvPr/>
        </p:nvSpPr>
        <p:spPr>
          <a:xfrm>
            <a:off x="2208760" y="269441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8" name="Ovál 87"/>
          <p:cNvSpPr/>
          <p:nvPr/>
        </p:nvSpPr>
        <p:spPr>
          <a:xfrm>
            <a:off x="2813586" y="269441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9" name="Ovál 88"/>
          <p:cNvSpPr/>
          <p:nvPr/>
        </p:nvSpPr>
        <p:spPr>
          <a:xfrm>
            <a:off x="3355157" y="269441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0" name="Ovál 89"/>
          <p:cNvSpPr/>
          <p:nvPr/>
        </p:nvSpPr>
        <p:spPr>
          <a:xfrm>
            <a:off x="2223929" y="349827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1" name="Ovál 90"/>
          <p:cNvSpPr/>
          <p:nvPr/>
        </p:nvSpPr>
        <p:spPr>
          <a:xfrm>
            <a:off x="2783150" y="349879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2" name="Ovál 91"/>
          <p:cNvSpPr/>
          <p:nvPr/>
        </p:nvSpPr>
        <p:spPr>
          <a:xfrm>
            <a:off x="3355773" y="349276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3" name="Ovál 92"/>
          <p:cNvSpPr/>
          <p:nvPr/>
        </p:nvSpPr>
        <p:spPr>
          <a:xfrm>
            <a:off x="2223929" y="44188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4" name="Ovál 93"/>
          <p:cNvSpPr/>
          <p:nvPr/>
        </p:nvSpPr>
        <p:spPr>
          <a:xfrm>
            <a:off x="2807480" y="44188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5" name="Ovál 94"/>
          <p:cNvSpPr/>
          <p:nvPr/>
        </p:nvSpPr>
        <p:spPr>
          <a:xfrm>
            <a:off x="3378996" y="44188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6" name="Ovál 95"/>
          <p:cNvSpPr/>
          <p:nvPr/>
        </p:nvSpPr>
        <p:spPr>
          <a:xfrm>
            <a:off x="2841758" y="536443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7" name="Ovál 96"/>
          <p:cNvSpPr/>
          <p:nvPr/>
        </p:nvSpPr>
        <p:spPr>
          <a:xfrm>
            <a:off x="2208760" y="536835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8" name="Ovál 97"/>
          <p:cNvSpPr/>
          <p:nvPr/>
        </p:nvSpPr>
        <p:spPr>
          <a:xfrm>
            <a:off x="3378995" y="536443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5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  <p:bldLst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80" y="486871"/>
            <a:ext cx="8229600" cy="1143000"/>
          </a:xfrm>
        </p:spPr>
        <p:txBody>
          <a:bodyPr/>
          <a:lstStyle/>
          <a:p>
            <a:r>
              <a:rPr lang="cs-CZ" dirty="0" smtClean="0"/>
              <a:t>Přičítání k číslu 9 v oboru do 20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774" y="1389147"/>
            <a:ext cx="4040188" cy="639762"/>
          </a:xfrm>
        </p:spPr>
        <p:txBody>
          <a:bodyPr>
            <a:normAutofit/>
          </a:bodyPr>
          <a:lstStyle/>
          <a:p>
            <a:r>
              <a:rPr lang="cs-CZ" dirty="0" smtClean="0"/>
              <a:t>Znázornění součtu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39135" y="1389329"/>
            <a:ext cx="4041775" cy="63976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Vypočítej a zvol správný součet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2140064"/>
            <a:ext cx="4042793" cy="3986099"/>
          </a:xfrm>
        </p:spPr>
        <p:txBody>
          <a:bodyPr/>
          <a:lstStyle/>
          <a:p>
            <a:r>
              <a:rPr lang="cs-CZ" dirty="0" smtClean="0"/>
              <a:t>9 + 4 = </a:t>
            </a:r>
          </a:p>
          <a:p>
            <a:r>
              <a:rPr lang="cs-CZ" dirty="0" smtClean="0"/>
              <a:t>9 + 9 =</a:t>
            </a:r>
          </a:p>
          <a:p>
            <a:r>
              <a:rPr lang="cs-CZ" dirty="0" smtClean="0"/>
              <a:t>9 + 7 =</a:t>
            </a:r>
          </a:p>
          <a:p>
            <a:r>
              <a:rPr lang="cs-CZ" dirty="0" smtClean="0"/>
              <a:t>9 + 3 = </a:t>
            </a:r>
          </a:p>
          <a:p>
            <a:r>
              <a:rPr lang="cs-CZ" dirty="0" smtClean="0"/>
              <a:t>9 + 8 =</a:t>
            </a:r>
          </a:p>
          <a:p>
            <a:r>
              <a:rPr lang="cs-CZ" dirty="0" smtClean="0"/>
              <a:t>9 + 5 =</a:t>
            </a:r>
          </a:p>
          <a:p>
            <a:r>
              <a:rPr lang="cs-CZ" dirty="0" smtClean="0"/>
              <a:t>9 + 2 =</a:t>
            </a:r>
          </a:p>
          <a:p>
            <a:r>
              <a:rPr lang="cs-CZ" dirty="0" smtClean="0"/>
              <a:t>9 + 6 =</a:t>
            </a:r>
            <a:endParaRPr lang="cs-CZ" dirty="0"/>
          </a:p>
        </p:txBody>
      </p:sp>
      <p:pic>
        <p:nvPicPr>
          <p:cNvPr id="3074" name="Picture 2" descr="D:\Users\Angelika\AppData\Local\Microsoft\Windows\Temporary Internet Files\Content.IE5\AXN2CN7M\MC900436899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01" y="1880432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757" y="1897532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790" y="1888959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475" y="1880433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222" y="1883636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280" y="1890034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716" y="1907345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280" y="1897533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594" y="1897534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39332">
            <a:off x="3253383" y="1913696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39332">
            <a:off x="529739" y="2193967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890959">
            <a:off x="845357" y="2200717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Users\Angelika\AppData\Local\Microsoft\Windows\Temporary Internet Files\Content.IE5\AXN2CN7M\MC9004368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47210">
            <a:off x="1151478" y="2209798"/>
            <a:ext cx="279747" cy="2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84" y="227202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27993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Users\Angelika\AppData\Local\Microsoft\Windows\Temporary Internet Files\Content.IE5\TYVDTD7P\MC900433160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27202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94" y="242688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045" y="240857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782" y="241340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903" y="240062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538" y="239409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780" y="239409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780" y="238784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082" y="240185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551" y="238784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0135">
            <a:off x="3227824" y="247235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0135">
            <a:off x="560200" y="266558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0135">
            <a:off x="866488" y="267385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0135">
            <a:off x="1170669" y="266558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0135">
            <a:off x="1483952" y="267612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0135">
            <a:off x="1741765" y="267460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0135">
            <a:off x="2055064" y="2669166"/>
            <a:ext cx="293480" cy="311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0135">
            <a:off x="2338587" y="26846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5" descr="D:\Users\Angelika\AppData\Local\Microsoft\Windows\Temporary Internet Files\Content.IE5\0AZE2JSC\MC900436902[2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0135">
            <a:off x="2607487" y="268088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" descr="D:\Users\Angelika\AppData\Local\Microsoft\Windows\Temporary Internet Files\Content.IE5\TYVDTD7P\MC900433160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023" y="268985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7584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68985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6816">
            <a:off x="3294925" y="3011670"/>
            <a:ext cx="305876" cy="223911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61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16934">
            <a:off x="634088" y="3258318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62454">
            <a:off x="914537" y="3258319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231425" y="3249913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06962">
            <a:off x="1474895" y="3258320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48550" y="3241824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061470" y="3235471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84" y="309896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4" descr="D:\Users\Angelika\AppData\Local\Microsoft\Windows\Temporary Internet Files\Content.IE5\TYVDTD7P\MC900433160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105913"/>
            <a:ext cx="288000" cy="28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09028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92" y="3574776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08" y="3573199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266" y="3574776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962" y="3573199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672" y="3573199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996" y="3557445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282" y="3536228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667" y="3536228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50" y="3612268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4781">
            <a:off x="3322102" y="3536107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06704">
            <a:off x="855978" y="3780679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10" descr="D:\Users\Angelika\AppData\Local\Microsoft\Windows\Temporary Internet Files\Content.IE5\TYVDTD7P\MC90043391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06704">
            <a:off x="577080" y="3805087"/>
            <a:ext cx="222800" cy="2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4" descr="D:\Users\Angelika\AppData\Local\Microsoft\Windows\Temporary Internet Files\Content.IE5\TYVDTD7P\MC900433160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020240" y="3557445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02416" flipV="1">
            <a:off x="7691867" y="3557445"/>
            <a:ext cx="296400" cy="29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02416" flipV="1">
            <a:off x="6380453" y="3575467"/>
            <a:ext cx="296400" cy="29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62" y="3001547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413" y="3001983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157" y="3009846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802" y="3018937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544" y="3009846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426" y="3001984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9649" y="3026002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744" y="3009631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9" descr="D:\Users\Angelika\AppData\Local\Microsoft\Windows\Temporary Internet Files\Content.IE5\K5BZQE5S\MP9004072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889" y="3016258"/>
            <a:ext cx="305876" cy="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69" y="4055521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48" y="4264500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045" y="4055521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812" y="4067351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107" y="404544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831" y="4037178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77" y="404544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463" y="4035367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082" y="4033268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551" y="4041679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862" y="4037178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045" y="4264500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068" y="4264500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40" y="4270483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412" y="4276466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870" y="429323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12" descr="D:\Users\Angelika\AppData\Local\Microsoft\Windows\Temporary Internet Files\Content.IE5\0AZE2JSC\MC900441385[1]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463" y="4276466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66" y="4472982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8" y="4456466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80" y="4464850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94" y="4473234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248" y="4470092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538" y="4472982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411" y="4474708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365" y="4481424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700" y="4476182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58586">
            <a:off x="3330243" y="4506647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42696">
            <a:off x="597035" y="4727365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13199">
            <a:off x="883445" y="4709214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5289" y="4709214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" name="Picture 14" descr="D:\Users\Angelika\AppData\Local\Microsoft\Windows\Temporary Internet Files\Content.IE5\AXN2CN7M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84768" y="4722639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66" y="5038178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94" y="5036062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7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08" y="5030157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681" y="5020020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353" y="5030156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470" y="5020020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461" y="5012326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2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566" y="5017333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551" y="5017332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39987">
            <a:off x="3323100" y="5023287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6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49284">
            <a:off x="3346596" y="5055126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" name="Picture 16" descr="D:\Users\Angelika\AppData\Local\Microsoft\Windows\Temporary Internet Files\Content.IE5\0AZE2JSC\MC900436910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383">
            <a:off x="589891" y="5272538"/>
            <a:ext cx="302319" cy="30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43" y="5624768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53" y="5622935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1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266" y="5604608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2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840" y="5613081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413" y="5613081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4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72" y="5604608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621" y="5604608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6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634" y="5598205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7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50" y="5587899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080" y="5587899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9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29106">
            <a:off x="650368" y="5876045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39263" y="5876045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235991" y="5876045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2719" y="5876045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" name="Picture 18" descr="D:\Users\Angelika\AppData\Local\Microsoft\Windows\Temporary Internet Files\Content.IE5\AXN2CN7M\MC900441720[1].png"/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29447" y="5876045"/>
            <a:ext cx="216000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98846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5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536" y="398846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6" name="Picture 4" descr="D:\Users\Angelika\AppData\Local\Microsoft\Windows\Temporary Internet Files\Content.IE5\TYVDTD7P\MC900433160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023" y="400523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" name="Picture 4" descr="D:\Users\Angelika\AppData\Local\Microsoft\Windows\Temporary Internet Files\Content.IE5\TYVDTD7P\MC900433160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536" y="443544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8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828" y="444450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122" y="444450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0" name="Picture 4" descr="D:\Users\Angelika\AppData\Local\Microsoft\Windows\Temporary Internet Files\Content.IE5\TYVDTD7P\MC900433160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536" y="486439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1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828" y="486439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2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122" y="486439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3" name="Picture 4" descr="D:\Users\Angelika\AppData\Local\Microsoft\Windows\Temporary Internet Files\Content.IE5\TYVDTD7P\MC900433160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122" y="53413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5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228" y="532801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6" name="Picture 3" descr="D:\Users\Angelika\AppData\Local\Microsoft\Windows\Temporary Internet Files\Content.IE5\K5BZQE5S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480" y="53413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" name="Picture 4" descr="D:\Users\Angelika\AppData\Local\Microsoft\Windows\Temporary Internet Files\Content.IE5\TYVDTD7P\MC900433160[3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693981"/>
            <a:ext cx="288000" cy="28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" name="Ovál 148"/>
          <p:cNvSpPr/>
          <p:nvPr/>
        </p:nvSpPr>
        <p:spPr>
          <a:xfrm>
            <a:off x="6313414" y="223519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4" name="Ovál 173"/>
          <p:cNvSpPr/>
          <p:nvPr/>
        </p:nvSpPr>
        <p:spPr>
          <a:xfrm>
            <a:off x="6961937" y="223443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7" name="Ovál 176"/>
          <p:cNvSpPr/>
          <p:nvPr/>
        </p:nvSpPr>
        <p:spPr>
          <a:xfrm>
            <a:off x="7609735" y="222739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8" name="Ovál 177"/>
          <p:cNvSpPr/>
          <p:nvPr/>
        </p:nvSpPr>
        <p:spPr>
          <a:xfrm>
            <a:off x="6313413" y="263993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9" name="Ovál 178"/>
          <p:cNvSpPr/>
          <p:nvPr/>
        </p:nvSpPr>
        <p:spPr>
          <a:xfrm>
            <a:off x="6961937" y="263913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0" name="Ovál 179"/>
          <p:cNvSpPr/>
          <p:nvPr/>
        </p:nvSpPr>
        <p:spPr>
          <a:xfrm>
            <a:off x="7609735" y="265033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1" name="Ovál 180"/>
          <p:cNvSpPr/>
          <p:nvPr/>
        </p:nvSpPr>
        <p:spPr>
          <a:xfrm>
            <a:off x="6313412" y="306041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2" name="Ovál 181"/>
          <p:cNvSpPr/>
          <p:nvPr/>
        </p:nvSpPr>
        <p:spPr>
          <a:xfrm>
            <a:off x="6961937" y="306041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3" name="Ovál 182"/>
          <p:cNvSpPr/>
          <p:nvPr/>
        </p:nvSpPr>
        <p:spPr>
          <a:xfrm>
            <a:off x="7609735" y="305576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4" name="Ovál 183"/>
          <p:cNvSpPr/>
          <p:nvPr/>
        </p:nvSpPr>
        <p:spPr>
          <a:xfrm>
            <a:off x="6324094" y="352278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5" name="Ovál 184"/>
          <p:cNvSpPr/>
          <p:nvPr/>
        </p:nvSpPr>
        <p:spPr>
          <a:xfrm>
            <a:off x="7623569" y="352278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6" name="Ovál 185"/>
          <p:cNvSpPr/>
          <p:nvPr/>
        </p:nvSpPr>
        <p:spPr>
          <a:xfrm>
            <a:off x="6961937" y="352278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7" name="Ovál 186"/>
          <p:cNvSpPr/>
          <p:nvPr/>
        </p:nvSpPr>
        <p:spPr>
          <a:xfrm>
            <a:off x="6313411" y="395973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8" name="Ovál 187"/>
          <p:cNvSpPr/>
          <p:nvPr/>
        </p:nvSpPr>
        <p:spPr>
          <a:xfrm>
            <a:off x="6961937" y="395602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9" name="Ovál 188"/>
          <p:cNvSpPr/>
          <p:nvPr/>
        </p:nvSpPr>
        <p:spPr>
          <a:xfrm>
            <a:off x="7652871" y="395973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0" name="Ovál 189"/>
          <p:cNvSpPr/>
          <p:nvPr/>
        </p:nvSpPr>
        <p:spPr>
          <a:xfrm>
            <a:off x="7649927" y="439045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1" name="Ovál 190"/>
          <p:cNvSpPr/>
          <p:nvPr/>
        </p:nvSpPr>
        <p:spPr>
          <a:xfrm>
            <a:off x="6995219" y="439900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2" name="Ovál 191"/>
          <p:cNvSpPr/>
          <p:nvPr/>
        </p:nvSpPr>
        <p:spPr>
          <a:xfrm>
            <a:off x="6338513" y="439900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3" name="Ovál 192"/>
          <p:cNvSpPr/>
          <p:nvPr/>
        </p:nvSpPr>
        <p:spPr>
          <a:xfrm>
            <a:off x="7649927" y="482783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4" name="Ovál 193"/>
          <p:cNvSpPr/>
          <p:nvPr/>
        </p:nvSpPr>
        <p:spPr>
          <a:xfrm>
            <a:off x="6995218" y="482783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5" name="Ovál 194"/>
          <p:cNvSpPr/>
          <p:nvPr/>
        </p:nvSpPr>
        <p:spPr>
          <a:xfrm>
            <a:off x="6338513" y="482783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6" name="Ovál 195"/>
          <p:cNvSpPr/>
          <p:nvPr/>
        </p:nvSpPr>
        <p:spPr>
          <a:xfrm>
            <a:off x="6324093" y="529586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7" name="Ovál 196"/>
          <p:cNvSpPr/>
          <p:nvPr/>
        </p:nvSpPr>
        <p:spPr>
          <a:xfrm>
            <a:off x="6995217" y="529586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8" name="Ovál 197"/>
          <p:cNvSpPr/>
          <p:nvPr/>
        </p:nvSpPr>
        <p:spPr>
          <a:xfrm>
            <a:off x="7649927" y="529586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411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2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2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2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2" dur="2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6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8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8"/>
                  </p:tgtEl>
                </p:cond>
              </p:nextCondLst>
            </p:seq>
          </p:childTnLst>
        </p:cTn>
      </p:par>
    </p:tnLst>
    <p:bldLst>
      <p:bldP spid="149" grpId="0" animBg="1"/>
      <p:bldP spid="174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Přičítání k číslu 8 v oboru do 20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Doplň do desíti a zbytek rozkladu zapiš za desítku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8 + 2 + 1 = 11</a:t>
            </a:r>
          </a:p>
          <a:p>
            <a:r>
              <a:rPr lang="cs-CZ" dirty="0" smtClean="0"/>
              <a:t>8 + 3 = 11</a:t>
            </a:r>
          </a:p>
          <a:p>
            <a:endParaRPr lang="cs-CZ" dirty="0" smtClean="0"/>
          </a:p>
          <a:p>
            <a:r>
              <a:rPr lang="cs-CZ" dirty="0" smtClean="0"/>
              <a:t>8 + 2 + 2 = 12</a:t>
            </a:r>
          </a:p>
          <a:p>
            <a:r>
              <a:rPr lang="cs-CZ" dirty="0" smtClean="0"/>
              <a:t>8 + 4 = 12</a:t>
            </a:r>
          </a:p>
          <a:p>
            <a:endParaRPr lang="cs-CZ" dirty="0" smtClean="0"/>
          </a:p>
          <a:p>
            <a:r>
              <a:rPr lang="cs-CZ" dirty="0" smtClean="0"/>
              <a:t>8 + 2 + 3 = 13</a:t>
            </a:r>
          </a:p>
          <a:p>
            <a:r>
              <a:rPr lang="cs-CZ" dirty="0" smtClean="0"/>
              <a:t>8 + 5 = 13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Znázornění součtu</a:t>
            </a:r>
            <a:endParaRPr lang="cs-CZ" dirty="0"/>
          </a:p>
        </p:txBody>
      </p:sp>
      <p:pic>
        <p:nvPicPr>
          <p:cNvPr id="4100" name="Picture 4" descr="D:\Users\Angelika\AppData\Local\Microsoft\Windows\Temporary Internet Files\Content.IE5\TYVDTD7P\MC900151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776" y="2246776"/>
            <a:ext cx="423159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D:\Users\Angelika\AppData\Local\Microsoft\Windows\Temporary Internet Files\Content.IE5\TYVDTD7P\MC900151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54797"/>
            <a:ext cx="423159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D:\Users\Angelika\AppData\Local\Microsoft\Windows\Temporary Internet Files\Content.IE5\TYVDTD7P\MC900151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38094"/>
            <a:ext cx="423159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D:\Users\Angelika\AppData\Local\Microsoft\Windows\Temporary Internet Files\Content.IE5\TYVDTD7P\MC900151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953" y="2238094"/>
            <a:ext cx="423159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D:\Users\Angelika\AppData\Local\Microsoft\Windows\Temporary Internet Files\Content.IE5\TYVDTD7P\MC900151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22052"/>
            <a:ext cx="423159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D:\Users\Angelika\AppData\Local\Microsoft\Windows\Temporary Internet Files\Content.IE5\TYVDTD7P\MC900151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38094"/>
            <a:ext cx="423159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D:\Users\Angelika\AppData\Local\Microsoft\Windows\Temporary Internet Files\Content.IE5\TYVDTD7P\MC900151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367" y="2238094"/>
            <a:ext cx="423159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D:\Users\Angelika\AppData\Local\Microsoft\Windows\Temporary Internet Files\Content.IE5\TYVDTD7P\MC900151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526" y="2231615"/>
            <a:ext cx="423159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Users\Angelika\AppData\Local\Microsoft\Windows\Temporary Internet Files\Content.IE5\0AZE2JSC\MC9004355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7" y="2198123"/>
            <a:ext cx="462634" cy="28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D:\Users\Angelika\AppData\Local\Microsoft\Windows\Temporary Internet Files\Content.IE5\0AZE2JSC\MC9004355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0744" y="2205306"/>
            <a:ext cx="462634" cy="28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D:\Users\Angelika\AppData\Local\Microsoft\Windows\Temporary Internet Files\Content.IE5\0AZE2JSC\MC9004355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776" y="2636912"/>
            <a:ext cx="462634" cy="28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104" y="3539989"/>
            <a:ext cx="317831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615" y="3552461"/>
            <a:ext cx="317831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336" y="3563196"/>
            <a:ext cx="317831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758" y="3563196"/>
            <a:ext cx="317831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281" y="3563196"/>
            <a:ext cx="317831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D:\Users\Angelika\AppData\Local\Microsoft\Windows\Temporary Internet Files\Content.IE5\TYVDTD7P\MC900151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7379">
            <a:off x="1660164" y="2686551"/>
            <a:ext cx="792088" cy="47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491" y="3552461"/>
            <a:ext cx="317831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904" y="3563196"/>
            <a:ext cx="317831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810" y="3563196"/>
            <a:ext cx="317831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63197">
            <a:off x="7699365" y="3533345"/>
            <a:ext cx="388461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28613">
            <a:off x="8163920" y="3503494"/>
            <a:ext cx="388461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4934">
            <a:off x="1779022" y="3874166"/>
            <a:ext cx="706296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8039">
            <a:off x="4157300" y="3934014"/>
            <a:ext cx="388461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6" descr="D:\Users\Angelika\AppData\Local\Microsoft\Windows\Temporary Internet Files\Content.IE5\TYVDTD7P\MC90043850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03515">
            <a:off x="3642788" y="3934015"/>
            <a:ext cx="388461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217" y="4761305"/>
            <a:ext cx="401751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695" y="4761305"/>
            <a:ext cx="401751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173" y="4761305"/>
            <a:ext cx="401751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651" y="4761305"/>
            <a:ext cx="401751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129" y="4761305"/>
            <a:ext cx="401751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607" y="4761305"/>
            <a:ext cx="401751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085" y="4761305"/>
            <a:ext cx="401751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563" y="4761305"/>
            <a:ext cx="401751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667" y="4719872"/>
            <a:ext cx="459146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0900" y="4719872"/>
            <a:ext cx="459146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138" y="5361187"/>
            <a:ext cx="459146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997" y="5337305"/>
            <a:ext cx="459146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021" y="5349246"/>
            <a:ext cx="459146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9" descr="D:\Users\Angelika\AppData\Local\Microsoft\Windows\Temporary Internet Files\Content.IE5\AXN2CN7M\MC900428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4645">
            <a:off x="1756634" y="5099342"/>
            <a:ext cx="545237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88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Přičítání k číslu 8 v oboru do 20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4040188" cy="63976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Doplň do desíti a zbytek rozkladu napiš za desítku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8 + 2 + 4 = 14</a:t>
            </a:r>
          </a:p>
          <a:p>
            <a:r>
              <a:rPr lang="cs-CZ" dirty="0" smtClean="0"/>
              <a:t>8 + 6 = 14</a:t>
            </a:r>
          </a:p>
          <a:p>
            <a:r>
              <a:rPr lang="cs-CZ" dirty="0" smtClean="0"/>
              <a:t>8 + 2 + 5 = 15</a:t>
            </a:r>
          </a:p>
          <a:p>
            <a:r>
              <a:rPr lang="cs-CZ" dirty="0" smtClean="0"/>
              <a:t>8 + 7 = 15</a:t>
            </a:r>
          </a:p>
          <a:p>
            <a:r>
              <a:rPr lang="cs-CZ" dirty="0" smtClean="0"/>
              <a:t>8 + 2 + 6 = 16 </a:t>
            </a:r>
          </a:p>
          <a:p>
            <a:r>
              <a:rPr lang="cs-CZ" dirty="0" smtClean="0"/>
              <a:t>8 + 8 = 16</a:t>
            </a:r>
          </a:p>
          <a:p>
            <a:r>
              <a:rPr lang="cs-CZ" dirty="0" smtClean="0"/>
              <a:t>8 + 2 + 7 = 17</a:t>
            </a:r>
          </a:p>
          <a:p>
            <a:r>
              <a:rPr lang="cs-CZ" dirty="0" smtClean="0"/>
              <a:t>8 + 9 = 17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76202" y="1236917"/>
            <a:ext cx="4041775" cy="639762"/>
          </a:xfrm>
        </p:spPr>
        <p:txBody>
          <a:bodyPr/>
          <a:lstStyle/>
          <a:p>
            <a:r>
              <a:rPr lang="cs-CZ" dirty="0" smtClean="0"/>
              <a:t>Znázornění součtu</a:t>
            </a:r>
            <a:endParaRPr lang="cs-CZ" dirty="0"/>
          </a:p>
        </p:txBody>
      </p:sp>
      <p:pic>
        <p:nvPicPr>
          <p:cNvPr id="5122" name="Picture 2" descr="D:\Users\Angelika\AppData\Local\Microsoft\Windows\Temporary Internet Files\Content.IE5\AXN2CN7M\MC900371090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024886"/>
            <a:ext cx="362336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Users\Angelika\AppData\Local\Microsoft\Windows\Temporary Internet Files\Content.IE5\AXN2CN7M\MC900371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024886"/>
            <a:ext cx="362336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Users\Angelika\AppData\Local\Microsoft\Windows\Temporary Internet Files\Content.IE5\AXN2CN7M\MC900371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024886"/>
            <a:ext cx="362336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Users\Angelika\AppData\Local\Microsoft\Windows\Temporary Internet Files\Content.IE5\AXN2CN7M\MC900371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97286"/>
            <a:ext cx="362336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Users\Angelika\AppData\Local\Microsoft\Windows\Temporary Internet Files\Content.IE5\AXN2CN7M\MC900371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97286"/>
            <a:ext cx="362336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Users\Angelika\AppData\Local\Microsoft\Windows\Temporary Internet Files\Content.IE5\AXN2CN7M\MC900371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97286"/>
            <a:ext cx="362336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Users\Angelika\AppData\Local\Microsoft\Windows\Temporary Internet Files\Content.IE5\AXN2CN7M\MC900371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97286"/>
            <a:ext cx="362336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Users\Angelika\AppData\Local\Microsoft\Windows\Temporary Internet Files\Content.IE5\AXN2CN7M\MC900371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97286"/>
            <a:ext cx="362336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Users\Angelika\AppData\Local\Microsoft\Windows\Temporary Internet Files\Content.IE5\K5BZQE5S\MC9003348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4" y="1889286"/>
            <a:ext cx="39418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D:\Users\Angelika\AppData\Local\Microsoft\Windows\Temporary Internet Files\Content.IE5\K5BZQE5S\MC9003348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769" y="1876679"/>
            <a:ext cx="39418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D:\Users\Angelika\AppData\Local\Microsoft\Windows\Temporary Internet Files\Content.IE5\K5BZQE5S\MC9003348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618" y="2357286"/>
            <a:ext cx="39418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D:\Users\Angelika\AppData\Local\Microsoft\Windows\Temporary Internet Files\Content.IE5\K5BZQE5S\MC9003348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805" y="2344679"/>
            <a:ext cx="39418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D:\Users\Angelika\AppData\Local\Microsoft\Windows\Temporary Internet Files\Content.IE5\K5BZQE5S\MC9003348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967" y="2329686"/>
            <a:ext cx="39418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D:\Users\Angelika\AppData\Local\Microsoft\Windows\Temporary Internet Files\Content.IE5\K5BZQE5S\MC9003348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901" y="2317565"/>
            <a:ext cx="39418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Users\Angelika\AppData\Local\Microsoft\Windows\Temporary Internet Files\Content.IE5\AXN2CN7M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711" y="2924944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D:\Users\Angelika\AppData\Local\Microsoft\Windows\Temporary Internet Files\Content.IE5\AXN2CN7M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711" y="2924944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Users\Angelika\AppData\Local\Microsoft\Windows\Temporary Internet Files\Content.IE5\AXN2CN7M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711" y="2924944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Users\Angelika\AppData\Local\Microsoft\Windows\Temporary Internet Files\Content.IE5\AXN2CN7M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711" y="2924944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Users\Angelika\AppData\Local\Microsoft\Windows\Temporary Internet Files\Content.IE5\AXN2CN7M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711" y="2924944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D:\Users\Angelika\AppData\Local\Microsoft\Windows\Temporary Internet Files\Content.IE5\AXN2CN7M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711" y="2924944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D:\Users\Angelika\AppData\Local\Microsoft\Windows\Temporary Internet Files\Content.IE5\AXN2CN7M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711" y="2924944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D:\Users\Angelika\AppData\Local\Microsoft\Windows\Temporary Internet Files\Content.IE5\AXN2CN7M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711" y="2924944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Users\Angelika\AppData\Local\Microsoft\Windows\Temporary Internet Files\Content.IE5\K5BZQE5S\MP9004331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150" y="2960944"/>
            <a:ext cx="47838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D:\Users\Angelika\AppData\Local\Microsoft\Windows\Temporary Internet Files\Content.IE5\K5BZQE5S\MP9004331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280" y="2979551"/>
            <a:ext cx="47838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D:\Users\Angelika\AppData\Local\Microsoft\Windows\Temporary Internet Files\Content.IE5\K5BZQE5S\MP9004331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881" y="3375551"/>
            <a:ext cx="47838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D:\Users\Angelika\AppData\Local\Microsoft\Windows\Temporary Internet Files\Content.IE5\K5BZQE5S\MP9004331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914" y="3356944"/>
            <a:ext cx="47838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D:\Users\Angelika\AppData\Local\Microsoft\Windows\Temporary Internet Files\Content.IE5\K5BZQE5S\MP9004331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947" y="3338337"/>
            <a:ext cx="47838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D:\Users\Angelika\AppData\Local\Microsoft\Windows\Temporary Internet Files\Content.IE5\K5BZQE5S\MP9004331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350" y="3353432"/>
            <a:ext cx="47838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" descr="D:\Users\Angelika\AppData\Local\Microsoft\Windows\Temporary Internet Files\Content.IE5\K5BZQE5S\MP9004331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550" y="3356944"/>
            <a:ext cx="47838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Users\Angelika\AppData\Local\Microsoft\Windows\Temporary Internet Files\Content.IE5\TYVDTD7P\MP9004054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736" y="3841313"/>
            <a:ext cx="67833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D:\Users\Angelika\AppData\Local\Microsoft\Windows\Temporary Internet Files\Content.IE5\TYVDTD7P\MP9004054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867" y="3830412"/>
            <a:ext cx="67833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D:\Users\Angelika\AppData\Local\Microsoft\Windows\Temporary Internet Files\Content.IE5\TYVDTD7P\MP9004054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966" y="3836171"/>
            <a:ext cx="67833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D:\Users\Angelika\AppData\Local\Microsoft\Windows\Temporary Internet Files\Content.IE5\TYVDTD7P\MP9004054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672" y="3823009"/>
            <a:ext cx="67833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D:\Users\Angelika\AppData\Local\Microsoft\Windows\Temporary Internet Files\Content.IE5\TYVDTD7P\MP9004054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847" y="3803469"/>
            <a:ext cx="67833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D:\Users\Angelika\AppData\Local\Microsoft\Windows\Temporary Internet Files\Content.IE5\TYVDTD7P\MP9004054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494" y="3790473"/>
            <a:ext cx="67833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D:\Users\Angelika\AppData\Local\Microsoft\Windows\Temporary Internet Files\Content.IE5\TYVDTD7P\MP9004054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511" y="3769467"/>
            <a:ext cx="67833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 descr="D:\Users\Angelika\AppData\Local\Microsoft\Windows\Temporary Internet Files\Content.IE5\TYVDTD7P\MP9004054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714" y="3766270"/>
            <a:ext cx="67833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Users\Angelika\AppData\Local\Microsoft\Windows\Temporary Internet Files\Content.IE5\0AZE2JSC\MC90043390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269" y="3763239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" descr="D:\Users\Angelika\AppData\Local\Microsoft\Windows\Temporary Internet Files\Content.IE5\0AZE2JSC\MC90043390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334" y="3752944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5" descr="D:\Users\Angelika\AppData\Local\Microsoft\Windows\Temporary Internet Files\Content.IE5\0AZE2JSC\MC90043390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905" y="4363667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5" descr="D:\Users\Angelika\AppData\Local\Microsoft\Windows\Temporary Internet Files\Content.IE5\0AZE2JSC\MC90043390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805" y="4366721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D:\Users\Angelika\AppData\Local\Microsoft\Windows\Temporary Internet Files\Content.IE5\0AZE2JSC\MC90043390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339" y="4366721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D:\Users\Angelika\AppData\Local\Microsoft\Windows\Temporary Internet Files\Content.IE5\0AZE2JSC\MC90043390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757" y="4363667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" descr="D:\Users\Angelika\AppData\Local\Microsoft\Windows\Temporary Internet Files\Content.IE5\0AZE2JSC\MC90043390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182" y="4356371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" descr="D:\Users\Angelika\AppData\Local\Microsoft\Windows\Temporary Internet Files\Content.IE5\0AZE2JSC\MC90043390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773" y="4356371"/>
            <a:ext cx="46800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Users\Angelika\AppData\Local\Microsoft\Windows\Temporary Internet Files\Content.IE5\0AZE2JSC\MM900303494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035" y="4923192"/>
            <a:ext cx="47424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7" descr="D:\Users\Angelika\AppData\Local\Microsoft\Windows\Temporary Internet Files\Content.IE5\0AZE2JSC\MM900303494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459" y="4923192"/>
            <a:ext cx="47424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7" descr="D:\Users\Angelika\AppData\Local\Microsoft\Windows\Temporary Internet Files\Content.IE5\0AZE2JSC\MM900303494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883" y="4923192"/>
            <a:ext cx="47424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7" descr="D:\Users\Angelika\AppData\Local\Microsoft\Windows\Temporary Internet Files\Content.IE5\0AZE2JSC\MM900303494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307" y="4923192"/>
            <a:ext cx="47424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7" descr="D:\Users\Angelika\AppData\Local\Microsoft\Windows\Temporary Internet Files\Content.IE5\0AZE2JSC\MM900303494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731" y="4923192"/>
            <a:ext cx="47424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7" descr="D:\Users\Angelika\AppData\Local\Microsoft\Windows\Temporary Internet Files\Content.IE5\0AZE2JSC\MM900303494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155" y="4923192"/>
            <a:ext cx="47424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7" descr="D:\Users\Angelika\AppData\Local\Microsoft\Windows\Temporary Internet Files\Content.IE5\0AZE2JSC\MM900303494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579" y="4923192"/>
            <a:ext cx="47424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7" descr="D:\Users\Angelika\AppData\Local\Microsoft\Windows\Temporary Internet Files\Content.IE5\0AZE2JSC\MM900303494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003" y="4923192"/>
            <a:ext cx="474240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Users\Angelika\AppData\Local\Microsoft\Windows\Temporary Internet Files\Content.IE5\AXN2CN7M\MC9003536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383" y="4923192"/>
            <a:ext cx="42991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8" descr="D:\Users\Angelika\AppData\Local\Microsoft\Windows\Temporary Internet Files\Content.IE5\AXN2CN7M\MC9003536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91" y="4923192"/>
            <a:ext cx="42991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8" descr="D:\Users\Angelika\AppData\Local\Microsoft\Windows\Temporary Internet Files\Content.IE5\AXN2CN7M\MC9003536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41" y="5438973"/>
            <a:ext cx="42991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8" descr="D:\Users\Angelika\AppData\Local\Microsoft\Windows\Temporary Internet Files\Content.IE5\AXN2CN7M\MC9003536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153" y="5438973"/>
            <a:ext cx="42991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8" descr="D:\Users\Angelika\AppData\Local\Microsoft\Windows\Temporary Internet Files\Content.IE5\AXN2CN7M\MC9003536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565" y="5438973"/>
            <a:ext cx="42991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8" descr="D:\Users\Angelika\AppData\Local\Microsoft\Windows\Temporary Internet Files\Content.IE5\AXN2CN7M\MC9003536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977" y="5438973"/>
            <a:ext cx="42991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8" descr="D:\Users\Angelika\AppData\Local\Microsoft\Windows\Temporary Internet Files\Content.IE5\AXN2CN7M\MC9003536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389" y="5438973"/>
            <a:ext cx="42991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8" descr="D:\Users\Angelika\AppData\Local\Microsoft\Windows\Temporary Internet Files\Content.IE5\AXN2CN7M\MC9003536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801" y="5438973"/>
            <a:ext cx="42991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8" descr="D:\Users\Angelika\AppData\Local\Microsoft\Windows\Temporary Internet Files\Content.IE5\AXN2CN7M\MC9003536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511" y="5433386"/>
            <a:ext cx="429917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D:\Users\Angelika\AppData\Local\Microsoft\Windows\Temporary Internet Files\Content.IE5\AXN2CN7M\MC900371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183" y="2690944"/>
            <a:ext cx="543506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D:\Users\Angelika\AppData\Local\Microsoft\Windows\Temporary Internet Files\Content.IE5\AXN2CN7M\MC900441736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224" y="3407432"/>
            <a:ext cx="684000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4" descr="D:\Users\Angelika\AppData\Local\Microsoft\Windows\Temporary Internet Files\Content.IE5\TYVDTD7P\MP90040541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832" y="4400205"/>
            <a:ext cx="730518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7" descr="D:\Users\Angelika\AppData\Local\Microsoft\Windows\Temporary Internet Files\Content.IE5\0AZE2JSC\MM900303494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576" y="5139192"/>
            <a:ext cx="510720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758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Přičítání k číslu 8 v oboru do 20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268760"/>
            <a:ext cx="4040188" cy="639762"/>
          </a:xfrm>
        </p:spPr>
        <p:txBody>
          <a:bodyPr/>
          <a:lstStyle/>
          <a:p>
            <a:r>
              <a:rPr lang="cs-CZ" dirty="0" smtClean="0"/>
              <a:t>Znázornění součtu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572000" y="1268760"/>
            <a:ext cx="4041775" cy="63976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Vypočítej a vyber správný součet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8 + 7 = </a:t>
            </a:r>
          </a:p>
          <a:p>
            <a:endParaRPr lang="cs-CZ" dirty="0"/>
          </a:p>
          <a:p>
            <a:r>
              <a:rPr lang="cs-CZ" dirty="0" smtClean="0"/>
              <a:t>8 + 3 =</a:t>
            </a:r>
          </a:p>
          <a:p>
            <a:endParaRPr lang="cs-CZ" dirty="0"/>
          </a:p>
          <a:p>
            <a:r>
              <a:rPr lang="cs-CZ" dirty="0" smtClean="0"/>
              <a:t>8 + 9 =</a:t>
            </a:r>
          </a:p>
          <a:p>
            <a:endParaRPr lang="cs-CZ" dirty="0"/>
          </a:p>
          <a:p>
            <a:r>
              <a:rPr lang="cs-CZ" dirty="0" smtClean="0"/>
              <a:t>8 + 4 =</a:t>
            </a:r>
            <a:endParaRPr lang="cs-CZ" dirty="0"/>
          </a:p>
        </p:txBody>
      </p:sp>
      <p:pic>
        <p:nvPicPr>
          <p:cNvPr id="2052" name="Picture 4" descr="D:\Users\Angelika\AppData\Local\Microsoft\Windows\Temporary Internet Files\Content.IE5\AXN2CN7M\MC900083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73" y="2002464"/>
            <a:ext cx="408536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D:\Users\Angelika\AppData\Local\Microsoft\Windows\Temporary Internet Files\Content.IE5\AXN2CN7M\MC900083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32" y="1981346"/>
            <a:ext cx="408536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Users\Angelika\AppData\Local\Microsoft\Windows\Temporary Internet Files\Content.IE5\AXN2CN7M\MC900083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207" y="1969543"/>
            <a:ext cx="408536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Users\Angelika\AppData\Local\Microsoft\Windows\Temporary Internet Files\Content.IE5\AXN2CN7M\MC900083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897" y="1965161"/>
            <a:ext cx="408536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Users\Angelika\AppData\Local\Microsoft\Windows\Temporary Internet Files\Content.IE5\AXN2CN7M\MC900083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462" y="1964196"/>
            <a:ext cx="408536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Users\Angelika\AppData\Local\Microsoft\Windows\Temporary Internet Files\Content.IE5\AXN2CN7M\MC900083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212" y="1943372"/>
            <a:ext cx="408536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Users\Angelika\AppData\Local\Microsoft\Windows\Temporary Internet Files\Content.IE5\AXN2CN7M\MC900083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890" y="1961349"/>
            <a:ext cx="408536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D:\Users\Angelika\AppData\Local\Microsoft\Windows\Temporary Internet Files\Content.IE5\AXN2CN7M\MC900083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426" y="1955424"/>
            <a:ext cx="505996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Users\Angelika\AppData\Local\Microsoft\Windows\Temporary Internet Files\Content.IE5\K5BZQE5S\MC900057230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664" y="1942323"/>
            <a:ext cx="49100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D:\Users\Angelika\AppData\Local\Microsoft\Windows\Temporary Internet Files\Content.IE5\K5BZQE5S\MC9000572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43372"/>
            <a:ext cx="49100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D:\Users\Angelika\AppData\Local\Microsoft\Windows\Temporary Internet Files\Content.IE5\K5BZQE5S\MC9000572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38572"/>
            <a:ext cx="49100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D:\Users\Angelika\AppData\Local\Microsoft\Windows\Temporary Internet Files\Content.IE5\K5BZQE5S\MC9000572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63" y="2349533"/>
            <a:ext cx="49100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D:\Users\Angelika\AppData\Local\Microsoft\Windows\Temporary Internet Files\Content.IE5\K5BZQE5S\MC9000572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738" y="2324544"/>
            <a:ext cx="49100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D:\Users\Angelika\AppData\Local\Microsoft\Windows\Temporary Internet Files\Content.IE5\K5BZQE5S\MC9000572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390" y="2329403"/>
            <a:ext cx="49100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D:\Users\Angelika\AppData\Local\Microsoft\Windows\Temporary Internet Files\Content.IE5\K5BZQE5S\MC9000572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247" y="2346339"/>
            <a:ext cx="491005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Users\Angelika\AppData\Local\Microsoft\Windows\Temporary Internet Files\Content.IE5\TYVDTD7P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34" y="2916626"/>
            <a:ext cx="4537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D:\Users\Angelika\AppData\Local\Microsoft\Windows\Temporary Internet Files\Content.IE5\TYVDTD7P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34" y="2916376"/>
            <a:ext cx="4537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D:\Users\Angelika\AppData\Local\Microsoft\Windows\Temporary Internet Files\Content.IE5\TYVDTD7P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958" y="2916376"/>
            <a:ext cx="4537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D:\Users\Angelika\AppData\Local\Microsoft\Windows\Temporary Internet Files\Content.IE5\TYVDTD7P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462" y="2936860"/>
            <a:ext cx="4537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D:\Users\Angelika\AppData\Local\Microsoft\Windows\Temporary Internet Files\Content.IE5\TYVDTD7P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140" y="2916626"/>
            <a:ext cx="4537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D:\Users\Angelika\AppData\Local\Microsoft\Windows\Temporary Internet Files\Content.IE5\TYVDTD7P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587" y="2918351"/>
            <a:ext cx="4537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D:\Users\Angelika\AppData\Local\Microsoft\Windows\Temporary Internet Files\Content.IE5\TYVDTD7P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338" y="2918351"/>
            <a:ext cx="4537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D:\Users\Angelika\AppData\Local\Microsoft\Windows\Temporary Internet Files\Content.IE5\TYVDTD7P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912" y="2931677"/>
            <a:ext cx="4537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Users\Angelika\AppData\Local\Microsoft\Windows\Temporary Internet Files\Content.IE5\0AZE2JSC\MC9000840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51651"/>
            <a:ext cx="366530" cy="34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7" descr="D:\Users\Angelika\AppData\Local\Microsoft\Windows\Temporary Internet Files\Content.IE5\0AZE2JSC\MC9000840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803" y="2963459"/>
            <a:ext cx="366530" cy="34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7" descr="D:\Users\Angelika\AppData\Local\Microsoft\Windows\Temporary Internet Files\Content.IE5\0AZE2JSC\MC9000840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61" y="3320476"/>
            <a:ext cx="366530" cy="34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Users\Angelika\AppData\Local\Microsoft\Windows\Temporary Internet Files\Content.IE5\0AZE2JSC\MC90032649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3076">
            <a:off x="61391" y="3804773"/>
            <a:ext cx="58323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3920971" y="3784949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 descr="D:\Users\Angelika\AppData\Local\Microsoft\Windows\Temporary Internet Files\Content.IE5\0AZE2JSC\MC90032649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3076">
            <a:off x="511914" y="3815135"/>
            <a:ext cx="58323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8" descr="D:\Users\Angelika\AppData\Local\Microsoft\Windows\Temporary Internet Files\Content.IE5\0AZE2JSC\MC90032649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3076">
            <a:off x="954905" y="3815137"/>
            <a:ext cx="58323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 descr="D:\Users\Angelika\AppData\Local\Microsoft\Windows\Temporary Internet Files\Content.IE5\0AZE2JSC\MC90032649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3076">
            <a:off x="1442739" y="3815136"/>
            <a:ext cx="58323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D:\Users\Angelika\AppData\Local\Microsoft\Windows\Temporary Internet Files\Content.IE5\0AZE2JSC\MC90032649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3076">
            <a:off x="1915134" y="3815134"/>
            <a:ext cx="58323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D:\Users\Angelika\AppData\Local\Microsoft\Windows\Temporary Internet Files\Content.IE5\0AZE2JSC\MC90032649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3076">
            <a:off x="2386726" y="3804772"/>
            <a:ext cx="58323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D:\Users\Angelika\AppData\Local\Microsoft\Windows\Temporary Internet Files\Content.IE5\0AZE2JSC\MC90032649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3076">
            <a:off x="2852874" y="3833915"/>
            <a:ext cx="58323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 descr="D:\Users\Angelika\AppData\Local\Microsoft\Windows\Temporary Internet Files\Content.IE5\0AZE2JSC\MC90032649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3076">
            <a:off x="3326285" y="3835860"/>
            <a:ext cx="58323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4297400" y="3776696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135110" y="4378028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-4027180" y="4979360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549520" y="4382745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963932" y="4378028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1447678" y="4378028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1918439" y="4378028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2404624" y="4378028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9" descr="D:\Users\Angelika\AppData\Local\Microsoft\Windows\Temporary Internet Files\Content.IE5\AXN2CN7M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15167">
            <a:off x="2830100" y="4378029"/>
            <a:ext cx="518259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0361" y="5079075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3949" y="5090131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5185" y="5079234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64930" y="5079075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02608" y="5079234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08901" y="5069360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34579" y="5058392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9221" flipH="1">
            <a:off x="3964383" y="5029740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90183" y="5058392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9221" flipH="1">
            <a:off x="4049028" y="4991608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9221" flipH="1">
            <a:off x="4359279" y="5029900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9221" flipH="1">
            <a:off x="4359278" y="5029900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9221" flipH="1">
            <a:off x="160361" y="5653941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9221" flipH="1">
            <a:off x="160360" y="5653941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12" descr="D:\Users\Angelika\AppData\Local\Microsoft\Windows\Temporary Internet Files\Content.IE5\0AZE2JSC\MC9002092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9221" flipH="1">
            <a:off x="577660" y="5654383"/>
            <a:ext cx="338847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D:\Users\Angelika\AppData\Local\Microsoft\Windows\Temporary Internet Files\Content.IE5\AXN2CN7M\MC9004331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188" y="2218464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13" descr="D:\Users\Angelika\AppData\Local\Microsoft\Windows\Temporary Internet Files\Content.IE5\AXN2CN7M\MC9004331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799" y="221918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13" descr="D:\Users\Angelika\AppData\Local\Microsoft\Windows\Temporary Internet Files\Content.IE5\AXN2CN7M\MC9004331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80344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3" descr="D:\Users\Angelika\AppData\Local\Microsoft\Windows\Temporary Internet Files\Content.IE5\AXN2CN7M\MC9004331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097" y="3991206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13" descr="D:\Users\Angelika\AppData\Local\Microsoft\Windows\Temporary Internet Files\Content.IE5\AXN2CN7M\MC9004331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096376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13" descr="D:\Users\Angelika\AppData\Local\Microsoft\Windows\Temporary Internet Files\Content.IE5\AXN2CN7M\MC9004331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172" y="398389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13" descr="D:\Users\Angelika\AppData\Local\Microsoft\Windows\Temporary Internet Files\Content.IE5\AXN2CN7M\MC9004331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857" y="480344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13" descr="D:\Users\Angelika\AppData\Local\Microsoft\Windows\Temporary Internet Files\Content.IE5\AXN2CN7M\MC9004331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214" y="3096376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D:\Users\Angelika\AppData\Local\Microsoft\Windows\Temporary Internet Files\Content.IE5\K5BZQE5S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216364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14" descr="D:\Users\Angelika\AppData\Local\Microsoft\Windows\Temporary Internet Files\Content.IE5\K5BZQE5S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107137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14" descr="D:\Users\Angelika\AppData\Local\Microsoft\Windows\Temporary Internet Files\Content.IE5\K5BZQE5S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188" y="480344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14" descr="D:\Users\Angelika\AppData\Local\Microsoft\Windows\Temporary Internet Files\Content.IE5\K5BZQE5S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671" y="398389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Ovál 76"/>
          <p:cNvSpPr/>
          <p:nvPr/>
        </p:nvSpPr>
        <p:spPr>
          <a:xfrm>
            <a:off x="6256188" y="221820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1" name="Ovál 80"/>
          <p:cNvSpPr/>
          <p:nvPr/>
        </p:nvSpPr>
        <p:spPr>
          <a:xfrm>
            <a:off x="6940072" y="221918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5" name="Ovál 84"/>
          <p:cNvSpPr/>
          <p:nvPr/>
        </p:nvSpPr>
        <p:spPr>
          <a:xfrm>
            <a:off x="7581190" y="221918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6" name="Ovál 85"/>
          <p:cNvSpPr/>
          <p:nvPr/>
        </p:nvSpPr>
        <p:spPr>
          <a:xfrm>
            <a:off x="6256188" y="308545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7" name="Ovál 86"/>
          <p:cNvSpPr/>
          <p:nvPr/>
        </p:nvSpPr>
        <p:spPr>
          <a:xfrm>
            <a:off x="6932563" y="308545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8" name="Ovál 87"/>
          <p:cNvSpPr/>
          <p:nvPr/>
        </p:nvSpPr>
        <p:spPr>
          <a:xfrm>
            <a:off x="7603799" y="307737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9" name="Ovál 88"/>
          <p:cNvSpPr/>
          <p:nvPr/>
        </p:nvSpPr>
        <p:spPr>
          <a:xfrm>
            <a:off x="6228184" y="397414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0" name="Ovál 89"/>
          <p:cNvSpPr/>
          <p:nvPr/>
        </p:nvSpPr>
        <p:spPr>
          <a:xfrm>
            <a:off x="6955172" y="397414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1" name="Ovál 90"/>
          <p:cNvSpPr/>
          <p:nvPr/>
        </p:nvSpPr>
        <p:spPr>
          <a:xfrm>
            <a:off x="7603798" y="396489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2" name="Ovál 91"/>
          <p:cNvSpPr/>
          <p:nvPr/>
        </p:nvSpPr>
        <p:spPr>
          <a:xfrm>
            <a:off x="6256188" y="48448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3" name="Ovál 92"/>
          <p:cNvSpPr/>
          <p:nvPr/>
        </p:nvSpPr>
        <p:spPr>
          <a:xfrm>
            <a:off x="6955172" y="48448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4" name="Ovál 93"/>
          <p:cNvSpPr/>
          <p:nvPr/>
        </p:nvSpPr>
        <p:spPr>
          <a:xfrm>
            <a:off x="7639214" y="4844840"/>
            <a:ext cx="436480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 descr="D:\Users\Angelika\AppData\Local\Microsoft\Windows\Temporary Internet Files\Content.IE5\96S9N0DZ\MC900433160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432" y="154751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48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77" grpId="0" animBg="1"/>
      <p:bldP spid="81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Přičítání k číslu 8 v oboru do 20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4040188" cy="639762"/>
          </a:xfrm>
        </p:spPr>
        <p:txBody>
          <a:bodyPr/>
          <a:lstStyle/>
          <a:p>
            <a:r>
              <a:rPr lang="cs-CZ" dirty="0" smtClean="0"/>
              <a:t>Znázornění součtu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211960" y="1340768"/>
            <a:ext cx="5112567" cy="639762"/>
          </a:xfrm>
        </p:spPr>
        <p:txBody>
          <a:bodyPr>
            <a:normAutofit/>
          </a:bodyPr>
          <a:lstStyle/>
          <a:p>
            <a:r>
              <a:rPr lang="cs-CZ" dirty="0" smtClean="0"/>
              <a:t>Vypočítej a vyber správný výsledek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8 + 5 =</a:t>
            </a:r>
          </a:p>
          <a:p>
            <a:endParaRPr lang="cs-CZ" dirty="0"/>
          </a:p>
          <a:p>
            <a:r>
              <a:rPr lang="cs-CZ" dirty="0" smtClean="0"/>
              <a:t>8 + 8 =</a:t>
            </a:r>
          </a:p>
          <a:p>
            <a:endParaRPr lang="cs-CZ" dirty="0"/>
          </a:p>
          <a:p>
            <a:r>
              <a:rPr lang="cs-CZ" dirty="0" smtClean="0"/>
              <a:t>8 + 6 =</a:t>
            </a:r>
          </a:p>
          <a:p>
            <a:r>
              <a:rPr lang="cs-CZ" dirty="0" smtClean="0"/>
              <a:t>Změna  pořadí sčítanců:</a:t>
            </a:r>
          </a:p>
          <a:p>
            <a:r>
              <a:rPr lang="cs-CZ" dirty="0" smtClean="0"/>
              <a:t>9 + 8          =           8 + 9</a:t>
            </a:r>
            <a:endParaRPr lang="cs-CZ" dirty="0"/>
          </a:p>
        </p:txBody>
      </p:sp>
      <p:pic>
        <p:nvPicPr>
          <p:cNvPr id="3074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330" y="5160030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281" y="5357858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536" y="5610126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550" y="5127426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536" y="6097354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536" y="5855340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550" y="5351617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550" y="5603410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824" y="5864801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433206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892" y="5404224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830" y="5659652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893" y="5144970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160030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233" y="5676753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131" y="5891442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130" y="6097354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806" y="6169147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51" y="6141431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317" y="5374160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216" y="5610126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216" y="5869665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216" y="6124719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531" y="5151336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144005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403369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670" y="5889335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670" y="5881115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669" y="6114297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445" y="5127426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087" y="5360625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729" y="5593824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371" y="5881115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153" y="6108827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961" y="5118732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D:\Users\Angelika\AppData\Local\Microsoft\Windows\Temporary Internet Files\Content.IE5\TYVDTD7P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960" y="5355488"/>
            <a:ext cx="285595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Users\Angelika\AppData\Local\Microsoft\Windows\Temporary Internet Files\Content.IE5\K5BZQE5S\MM900356783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31" y="2142820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5" descr="D:\Users\Angelika\AppData\Local\Microsoft\Windows\Temporary Internet Files\Content.IE5\K5BZQE5S\MM900356783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42820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D:\Users\Angelika\AppData\Local\Microsoft\Windows\Temporary Internet Files\Content.IE5\K5BZQE5S\MM900356783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05" y="2142820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D:\Users\Angelika\AppData\Local\Microsoft\Windows\Temporary Internet Files\Content.IE5\K5BZQE5S\MM900356783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242" y="2142820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" descr="D:\Users\Angelika\AppData\Local\Microsoft\Windows\Temporary Internet Files\Content.IE5\K5BZQE5S\MM900356783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079" y="2142820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" descr="D:\Users\Angelika\AppData\Local\Microsoft\Windows\Temporary Internet Files\Content.IE5\K5BZQE5S\MM900356783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916" y="2142820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" descr="D:\Users\Angelika\AppData\Local\Microsoft\Windows\Temporary Internet Files\Content.IE5\K5BZQE5S\MM900356783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753" y="2142820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D:\Users\Angelika\AppData\Local\Microsoft\Windows\Temporary Internet Files\Content.IE5\K5BZQE5S\MM900356783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590" y="2142820"/>
            <a:ext cx="396000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Users\Angelika\AppData\Local\Microsoft\Windows\Temporary Internet Files\Content.IE5\TYVDTD7P\MC9002324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597" y="2076654"/>
            <a:ext cx="33135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6" descr="D:\Users\Angelika\AppData\Local\Microsoft\Windows\Temporary Internet Files\Content.IE5\TYVDTD7P\MC9002324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781" y="2076654"/>
            <a:ext cx="33135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6" descr="D:\Users\Angelika\AppData\Local\Microsoft\Windows\Temporary Internet Files\Content.IE5\TYVDTD7P\MC9002324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15" y="2571204"/>
            <a:ext cx="33135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6" descr="D:\Users\Angelika\AppData\Local\Microsoft\Windows\Temporary Internet Files\Content.IE5\TYVDTD7P\MC9002324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10" y="2571204"/>
            <a:ext cx="33135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6" descr="D:\Users\Angelika\AppData\Local\Microsoft\Windows\Temporary Internet Files\Content.IE5\TYVDTD7P\MC9002324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047" y="2571204"/>
            <a:ext cx="331358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Users\Angelika\AppData\Local\Microsoft\Windows\Temporary Internet Files\Content.IE5\0AZE2JSC\MC9004248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12" y="3205979"/>
            <a:ext cx="298161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7" descr="D:\Users\Angelika\AppData\Local\Microsoft\Windows\Temporary Internet Files\Content.IE5\0AZE2JSC\MC9004248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08" y="3210231"/>
            <a:ext cx="298161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7" descr="D:\Users\Angelika\AppData\Local\Microsoft\Windows\Temporary Internet Files\Content.IE5\0AZE2JSC\MC9004248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45" y="3207486"/>
            <a:ext cx="298161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7" descr="D:\Users\Angelika\AppData\Local\Microsoft\Windows\Temporary Internet Files\Content.IE5\0AZE2JSC\MC9004248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918" y="3193637"/>
            <a:ext cx="298161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7" descr="D:\Users\Angelika\AppData\Local\Microsoft\Windows\Temporary Internet Files\Content.IE5\0AZE2JSC\MC9004248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242" y="3193637"/>
            <a:ext cx="298161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7" descr="D:\Users\Angelika\AppData\Local\Microsoft\Windows\Temporary Internet Files\Content.IE5\0AZE2JSC\MC9004248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886" y="3185543"/>
            <a:ext cx="298161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7" descr="D:\Users\Angelika\AppData\Local\Microsoft\Windows\Temporary Internet Files\Content.IE5\0AZE2JSC\MC9004248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688" y="3187050"/>
            <a:ext cx="298161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7" descr="D:\Users\Angelika\AppData\Local\Microsoft\Windows\Temporary Internet Files\Content.IE5\0AZE2JSC\MC9004248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533" y="3193637"/>
            <a:ext cx="298161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Users\Angelika\AppData\Local\Microsoft\Windows\Temporary Internet Files\Content.IE5\K5BZQE5S\MC90043976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597" y="3154343"/>
            <a:ext cx="432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8" descr="D:\Users\Angelika\AppData\Local\Microsoft\Windows\Temporary Internet Files\Content.IE5\K5BZQE5S\MC90043976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202" y="3139397"/>
            <a:ext cx="432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8" descr="D:\Users\Angelika\AppData\Local\Microsoft\Windows\Temporary Internet Files\Content.IE5\K5BZQE5S\MC90043976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15" y="3663878"/>
            <a:ext cx="432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" descr="D:\Users\Angelika\AppData\Local\Microsoft\Windows\Temporary Internet Files\Content.IE5\K5BZQE5S\MC90043976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47" y="3663878"/>
            <a:ext cx="432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8" descr="D:\Users\Angelika\AppData\Local\Microsoft\Windows\Temporary Internet Files\Content.IE5\K5BZQE5S\MC90043976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279" y="3676136"/>
            <a:ext cx="432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8" descr="D:\Users\Angelika\AppData\Local\Microsoft\Windows\Temporary Internet Files\Content.IE5\K5BZQE5S\MC90043976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918" y="3663878"/>
            <a:ext cx="432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8" descr="D:\Users\Angelika\AppData\Local\Microsoft\Windows\Temporary Internet Files\Content.IE5\K5BZQE5S\MC90043976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543" y="3676136"/>
            <a:ext cx="432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8" descr="D:\Users\Angelika\AppData\Local\Microsoft\Windows\Temporary Internet Files\Content.IE5\K5BZQE5S\MC90043976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209" y="3642231"/>
            <a:ext cx="432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Users\Angelika\AppData\Local\Microsoft\Windows\Temporary Internet Files\Content.IE5\TYVDTD7P\MC9004350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75" y="4255259"/>
            <a:ext cx="320635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9" descr="D:\Users\Angelika\AppData\Local\Microsoft\Windows\Temporary Internet Files\Content.IE5\TYVDTD7P\MC9004350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44" y="4255259"/>
            <a:ext cx="320635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9" descr="D:\Users\Angelika\AppData\Local\Microsoft\Windows\Temporary Internet Files\Content.IE5\TYVDTD7P\MC9004350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685" y="4255259"/>
            <a:ext cx="320635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9" descr="D:\Users\Angelika\AppData\Local\Microsoft\Windows\Temporary Internet Files\Content.IE5\TYVDTD7P\MC9004350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405" y="4255259"/>
            <a:ext cx="320635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9" descr="D:\Users\Angelika\AppData\Local\Microsoft\Windows\Temporary Internet Files\Content.IE5\TYVDTD7P\MC9004350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25" y="4255259"/>
            <a:ext cx="320635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9" descr="D:\Users\Angelika\AppData\Local\Microsoft\Windows\Temporary Internet Files\Content.IE5\TYVDTD7P\MC9004350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793" y="4248835"/>
            <a:ext cx="320635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9" descr="D:\Users\Angelika\AppData\Local\Microsoft\Windows\Temporary Internet Files\Content.IE5\TYVDTD7P\MC9004350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070" y="4255259"/>
            <a:ext cx="320635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9" descr="D:\Users\Angelika\AppData\Local\Microsoft\Windows\Temporary Internet Files\Content.IE5\TYVDTD7P\MC9004350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571" y="4241604"/>
            <a:ext cx="320635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D:\Users\Angelika\AppData\Local\Microsoft\Windows\Temporary Internet Files\Content.IE5\AXN2CN7M\MC90043507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573" y="4241603"/>
            <a:ext cx="286566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11" descr="D:\Users\Angelika\AppData\Local\Microsoft\Windows\Temporary Internet Files\Content.IE5\AXN2CN7M\MC90043507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597" y="4241603"/>
            <a:ext cx="281304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11" descr="D:\Users\Angelika\AppData\Local\Microsoft\Windows\Temporary Internet Files\Content.IE5\AXN2CN7M\MC90043507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12" y="4651835"/>
            <a:ext cx="281304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11" descr="D:\Users\Angelika\AppData\Local\Microsoft\Windows\Temporary Internet Files\Content.IE5\AXN2CN7M\MC90043507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64" y="4673604"/>
            <a:ext cx="281304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1" descr="D:\Users\Angelika\AppData\Local\Microsoft\Windows\Temporary Internet Files\Content.IE5\AXN2CN7M\MC90043507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502" y="4673604"/>
            <a:ext cx="281304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11" descr="D:\Users\Angelika\AppData\Local\Microsoft\Windows\Temporary Internet Files\Content.IE5\AXN2CN7M\MC90043507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740" y="4673604"/>
            <a:ext cx="281304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465667" y="5400398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94" name="Obdélník 93"/>
          <p:cNvSpPr/>
          <p:nvPr/>
        </p:nvSpPr>
        <p:spPr>
          <a:xfrm>
            <a:off x="838074" y="5406764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95" name="Obdélník 94"/>
          <p:cNvSpPr/>
          <p:nvPr/>
        </p:nvSpPr>
        <p:spPr>
          <a:xfrm>
            <a:off x="1227236" y="5394818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96" name="Obdélník 95"/>
          <p:cNvSpPr/>
          <p:nvPr/>
        </p:nvSpPr>
        <p:spPr>
          <a:xfrm>
            <a:off x="1599805" y="5395673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97" name="Obdélník 96"/>
          <p:cNvSpPr/>
          <p:nvPr/>
        </p:nvSpPr>
        <p:spPr>
          <a:xfrm>
            <a:off x="1982048" y="5400398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98" name="Obdélník 97"/>
          <p:cNvSpPr/>
          <p:nvPr/>
        </p:nvSpPr>
        <p:spPr>
          <a:xfrm>
            <a:off x="475882" y="5760821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99" name="Obdélník 98"/>
          <p:cNvSpPr/>
          <p:nvPr/>
        </p:nvSpPr>
        <p:spPr>
          <a:xfrm>
            <a:off x="2349209" y="5394818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00" name="Obdélník 99"/>
          <p:cNvSpPr/>
          <p:nvPr/>
        </p:nvSpPr>
        <p:spPr>
          <a:xfrm>
            <a:off x="2726665" y="5395152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01" name="Obdélník 100"/>
          <p:cNvSpPr/>
          <p:nvPr/>
        </p:nvSpPr>
        <p:spPr>
          <a:xfrm>
            <a:off x="3082567" y="5394818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02" name="Obdélník 101"/>
          <p:cNvSpPr/>
          <p:nvPr/>
        </p:nvSpPr>
        <p:spPr>
          <a:xfrm>
            <a:off x="3457383" y="5378116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03" name="Obdélník 102"/>
          <p:cNvSpPr/>
          <p:nvPr/>
        </p:nvSpPr>
        <p:spPr>
          <a:xfrm>
            <a:off x="3830988" y="5387122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04" name="Obdélník 103"/>
          <p:cNvSpPr/>
          <p:nvPr/>
        </p:nvSpPr>
        <p:spPr>
          <a:xfrm>
            <a:off x="845500" y="5761893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05" name="Obdélník 104"/>
          <p:cNvSpPr/>
          <p:nvPr/>
        </p:nvSpPr>
        <p:spPr>
          <a:xfrm>
            <a:off x="1215118" y="5762965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06" name="Obdélník 105"/>
          <p:cNvSpPr/>
          <p:nvPr/>
        </p:nvSpPr>
        <p:spPr>
          <a:xfrm>
            <a:off x="1584736" y="5764037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/>
          <p:cNvSpPr/>
          <p:nvPr/>
        </p:nvSpPr>
        <p:spPr>
          <a:xfrm>
            <a:off x="1575490" y="5764037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08" name="Obdélník 107"/>
          <p:cNvSpPr/>
          <p:nvPr/>
        </p:nvSpPr>
        <p:spPr>
          <a:xfrm>
            <a:off x="1982048" y="5778815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09" name="Obdélník 108"/>
          <p:cNvSpPr/>
          <p:nvPr/>
        </p:nvSpPr>
        <p:spPr>
          <a:xfrm>
            <a:off x="2355214" y="5771687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10" name="Obdélník 109"/>
          <p:cNvSpPr/>
          <p:nvPr/>
        </p:nvSpPr>
        <p:spPr>
          <a:xfrm>
            <a:off x="2735695" y="5760821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111" name="Obdélník 110"/>
          <p:cNvSpPr/>
          <p:nvPr/>
        </p:nvSpPr>
        <p:spPr>
          <a:xfrm>
            <a:off x="3094169" y="5764037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112" name="Obdélník 111"/>
          <p:cNvSpPr/>
          <p:nvPr/>
        </p:nvSpPr>
        <p:spPr>
          <a:xfrm>
            <a:off x="3452643" y="5767253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113" name="Obdélník 112"/>
          <p:cNvSpPr/>
          <p:nvPr/>
        </p:nvSpPr>
        <p:spPr>
          <a:xfrm>
            <a:off x="3811117" y="5770469"/>
            <a:ext cx="294428" cy="2725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pic>
        <p:nvPicPr>
          <p:cNvPr id="114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852" y="3980422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618" y="3137884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3" descr="D:\Users\Angelika\AppData\Local\Microsoft\Windows\Temporary Internet Files\Content.IE5\0AZE2JSC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82814"/>
            <a:ext cx="244597" cy="2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969878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49543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458" y="2285772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892" y="2286242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164557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2" descr="D:\Users\Angelika\AppData\Local\Microsoft\Windows\Temporary Internet Files\Content.IE5\TYVDTD7P\MC900433161[3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487" y="3963214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" name="Ovál 121"/>
          <p:cNvSpPr/>
          <p:nvPr/>
        </p:nvSpPr>
        <p:spPr>
          <a:xfrm>
            <a:off x="6075865" y="222274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3" name="Ovál 122"/>
          <p:cNvSpPr/>
          <p:nvPr/>
        </p:nvSpPr>
        <p:spPr>
          <a:xfrm>
            <a:off x="6632849" y="222102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4" name="Ovál 123"/>
          <p:cNvSpPr/>
          <p:nvPr/>
        </p:nvSpPr>
        <p:spPr>
          <a:xfrm>
            <a:off x="7152283" y="222102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5" name="Ovál 124"/>
          <p:cNvSpPr/>
          <p:nvPr/>
        </p:nvSpPr>
        <p:spPr>
          <a:xfrm>
            <a:off x="6079567" y="308604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6" name="Ovál 125"/>
          <p:cNvSpPr/>
          <p:nvPr/>
        </p:nvSpPr>
        <p:spPr>
          <a:xfrm>
            <a:off x="6632849" y="311025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7" name="Ovál 126"/>
          <p:cNvSpPr/>
          <p:nvPr/>
        </p:nvSpPr>
        <p:spPr>
          <a:xfrm>
            <a:off x="7178495" y="311025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8" name="Ovál 127"/>
          <p:cNvSpPr/>
          <p:nvPr/>
        </p:nvSpPr>
        <p:spPr>
          <a:xfrm>
            <a:off x="6075864" y="391863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9" name="Ovál 128"/>
          <p:cNvSpPr/>
          <p:nvPr/>
        </p:nvSpPr>
        <p:spPr>
          <a:xfrm>
            <a:off x="6632849" y="391863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0" name="Ovál 129"/>
          <p:cNvSpPr/>
          <p:nvPr/>
        </p:nvSpPr>
        <p:spPr>
          <a:xfrm>
            <a:off x="7195307" y="391863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1" name="Picture 3" descr="D:\Users\Angelika\AppData\Local\Microsoft\Windows\Temporary Internet Files\Content.IE5\6HL8TLYN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330" y="1606597"/>
            <a:ext cx="330049" cy="34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23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</p:childTnLst>
        </p:cTn>
      </p:par>
    </p:tnLst>
    <p:bldLst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http://office.microsoft.com/klipart</a:t>
            </a:r>
          </a:p>
        </p:txBody>
      </p:sp>
    </p:spTree>
    <p:extLst>
      <p:ext uri="{BB962C8B-B14F-4D97-AF65-F5344CB8AC3E}">
        <p14:creationId xmlns:p14="http://schemas.microsoft.com/office/powerpoint/2010/main" val="15864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704</Words>
  <Application>Microsoft Office PowerPoint</Application>
  <PresentationFormat>Předvádění na obrazovce (4:3)</PresentationFormat>
  <Paragraphs>194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 Sčítání s přechodem přes základ  v oboru do dvaceti VY_32_INOVACE_1C_02 Číslo projektu: CZ.1.07/1.4.00/21.1101</vt:lpstr>
      <vt:lpstr>Prezentace aplikace PowerPoint</vt:lpstr>
      <vt:lpstr>Přičítání k číslu 9 v oboru do 20</vt:lpstr>
      <vt:lpstr>Přičítání k číslu 9 v oboru do 20</vt:lpstr>
      <vt:lpstr>Přičítání k číslu 9 v oboru do 20</vt:lpstr>
      <vt:lpstr>Přičítání k číslu 8 v oboru do 20</vt:lpstr>
      <vt:lpstr>Přičítání k číslu 8 v oboru do 20</vt:lpstr>
      <vt:lpstr>Přičítání k číslu 8 v oboru do 20</vt:lpstr>
      <vt:lpstr>Přičítání k číslu 8 v oboru do 20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Písemné sčítání a odčítání s přechodem přes základ VY_32_INOVACE_1C_02 Číslo projektu: CZ.1.07/1.5.00/34.1056</dc:title>
  <dc:creator>Angelika</dc:creator>
  <cp:lastModifiedBy>uzivatel</cp:lastModifiedBy>
  <cp:revision>89</cp:revision>
  <dcterms:created xsi:type="dcterms:W3CDTF">2012-12-23T22:28:05Z</dcterms:created>
  <dcterms:modified xsi:type="dcterms:W3CDTF">2013-01-21T12:14:53Z</dcterms:modified>
</cp:coreProperties>
</file>