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8" r:id="rId3"/>
    <p:sldId id="265" r:id="rId4"/>
    <p:sldId id="271" r:id="rId5"/>
    <p:sldId id="269" r:id="rId6"/>
    <p:sldId id="273" r:id="rId7"/>
    <p:sldId id="272" r:id="rId8"/>
    <p:sldId id="274" r:id="rId9"/>
    <p:sldId id="267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FF00"/>
    <a:srgbClr val="0099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1" d="100"/>
          <a:sy n="91" d="100"/>
        </p:scale>
        <p:origin x="-402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31.1.2013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164282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31.1.2013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4627158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31.1.2013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1144936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31.1.2013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665125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31.1.2013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5167278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31.1.2013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07369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31.1.2013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2041204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31.1.2013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0623347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31.1.2013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8208747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31.1.2013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9073827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31.1.2013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5722978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gif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alphaModFix amt="25000"/>
            <a:lum/>
          </a:blip>
          <a:srcRect/>
          <a:stretch>
            <a:fillRect l="-27000" r="-27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080B7D5-8AB3-4E2B-8F6E-19D0CDD954B3}" type="datetimeFigureOut">
              <a:rPr lang="cs-CZ" smtClean="0"/>
              <a:pPr/>
              <a:t>31.1.2013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74881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 flipV="1">
            <a:off x="-612576" y="7677472"/>
            <a:ext cx="9937104" cy="504056"/>
          </a:xfrm>
        </p:spPr>
        <p:txBody>
          <a:bodyPr>
            <a:normAutofit fontScale="90000"/>
          </a:bodyPr>
          <a:lstStyle/>
          <a:p>
            <a:pPr algn="l"/>
            <a:endParaRPr lang="cs-CZ" sz="36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 flipV="1">
            <a:off x="3059832" y="7173416"/>
            <a:ext cx="5680720" cy="504056"/>
          </a:xfrm>
        </p:spPr>
        <p:txBody>
          <a:bodyPr>
            <a:normAutofit fontScale="92500" lnSpcReduction="10000"/>
          </a:bodyPr>
          <a:lstStyle/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00166" y="500042"/>
            <a:ext cx="6081713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94270853"/>
              </p:ext>
            </p:extLst>
          </p:nvPr>
        </p:nvGraphicFramePr>
        <p:xfrm>
          <a:off x="928662" y="2357430"/>
          <a:ext cx="7128792" cy="3517236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7128792"/>
              </a:tblGrid>
              <a:tr h="524178">
                <a:tc>
                  <a:txBody>
                    <a:bodyPr/>
                    <a:lstStyle/>
                    <a:p>
                      <a:pPr algn="l"/>
                      <a:r>
                        <a:rPr lang="cs-CZ" sz="2400" b="1" dirty="0" smtClean="0"/>
                        <a:t>Název</a:t>
                      </a:r>
                      <a:r>
                        <a:rPr lang="cs-CZ" sz="2400" b="1" baseline="0" dirty="0" smtClean="0"/>
                        <a:t> školy: </a:t>
                      </a:r>
                      <a:r>
                        <a:rPr lang="cs-CZ" sz="2400" baseline="0" dirty="0" smtClean="0"/>
                        <a:t>Základní škola a Mateřská škola při dětské           léčebně, Janské Lázně, Horní promenáda 268</a:t>
                      </a: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Autor: </a:t>
                      </a:r>
                      <a:r>
                        <a:rPr lang="cs-CZ" sz="2400" dirty="0" smtClean="0"/>
                        <a:t>Mgr. Lucie</a:t>
                      </a:r>
                      <a:r>
                        <a:rPr lang="cs-CZ" sz="2400" baseline="0" dirty="0" smtClean="0"/>
                        <a:t> Pospíšilová</a:t>
                      </a:r>
                    </a:p>
                    <a:p>
                      <a:r>
                        <a:rPr lang="cs-CZ" sz="2400" b="1" baseline="0" dirty="0" smtClean="0"/>
                        <a:t>Datum: </a:t>
                      </a:r>
                      <a:r>
                        <a:rPr lang="cs-CZ" sz="2400" b="0" baseline="0" dirty="0" smtClean="0"/>
                        <a:t>8.11.2012</a:t>
                      </a: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Název: </a:t>
                      </a:r>
                      <a:r>
                        <a:rPr lang="cs-CZ" sz="2400" dirty="0" smtClean="0"/>
                        <a:t>VY_32_INOVACE_12_Anglický jazyk</a:t>
                      </a:r>
                      <a:endParaRPr lang="cs-CZ" sz="2400" dirty="0"/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Téma: </a:t>
                      </a:r>
                      <a:r>
                        <a:rPr lang="cs-CZ" sz="2400" b="0" dirty="0" smtClean="0"/>
                        <a:t>Use</a:t>
                      </a:r>
                      <a:r>
                        <a:rPr lang="cs-CZ" sz="2400" b="0" baseline="0" dirty="0" smtClean="0"/>
                        <a:t> </a:t>
                      </a:r>
                      <a:r>
                        <a:rPr lang="cs-CZ" sz="2400" b="0" baseline="0" dirty="0" err="1" smtClean="0"/>
                        <a:t>of</a:t>
                      </a:r>
                      <a:r>
                        <a:rPr lang="cs-CZ" sz="2400" b="0" baseline="0" dirty="0" smtClean="0"/>
                        <a:t> </a:t>
                      </a:r>
                      <a:r>
                        <a:rPr lang="cs-CZ" sz="2400" b="0" baseline="0" dirty="0" err="1" smtClean="0"/>
                        <a:t>English</a:t>
                      </a:r>
                      <a:r>
                        <a:rPr lang="cs-CZ" sz="2400" b="0" baseline="0" smtClean="0"/>
                        <a:t>- </a:t>
                      </a:r>
                      <a:r>
                        <a:rPr lang="cs-CZ" sz="2400" b="0" smtClean="0"/>
                        <a:t>Colours</a:t>
                      </a:r>
                      <a:r>
                        <a:rPr lang="cs-CZ" sz="2400" b="0" dirty="0" smtClean="0"/>
                        <a:t> </a:t>
                      </a:r>
                      <a:r>
                        <a:rPr lang="cs-CZ" sz="2400" b="0" dirty="0" smtClean="0"/>
                        <a:t>II</a:t>
                      </a:r>
                      <a:endParaRPr lang="cs-CZ" sz="2400" b="0" baseline="0" dirty="0" smtClean="0"/>
                    </a:p>
                    <a:p>
                      <a:r>
                        <a:rPr lang="cs-CZ" sz="2400" b="1" baseline="0" dirty="0" smtClean="0"/>
                        <a:t>Ročník: </a:t>
                      </a:r>
                      <a:r>
                        <a:rPr lang="cs-CZ" sz="2400" baseline="0" dirty="0" smtClean="0"/>
                        <a:t>1.-5.</a:t>
                      </a:r>
                      <a:endParaRPr lang="cs-CZ" sz="2400" dirty="0" smtClean="0"/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Číslo projektu: </a:t>
                      </a:r>
                      <a:r>
                        <a:rPr lang="cs-CZ" sz="2400" b="0" dirty="0" smtClean="0"/>
                        <a:t>CZ.1.07/1.4.00/21.2979</a:t>
                      </a:r>
                      <a:endParaRPr lang="cs-CZ" sz="2400" b="1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9940549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915816" y="764704"/>
            <a:ext cx="5531123" cy="548512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TextovéPole 6"/>
          <p:cNvSpPr txBox="1"/>
          <p:nvPr/>
        </p:nvSpPr>
        <p:spPr>
          <a:xfrm>
            <a:off x="323528" y="116632"/>
            <a:ext cx="3240360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Do </a:t>
            </a:r>
            <a:r>
              <a:rPr lang="cs-CZ" sz="3200" dirty="0" err="1" smtClean="0">
                <a:latin typeface="Times New Roman" pitchFamily="18" charset="0"/>
                <a:cs typeface="Times New Roman" pitchFamily="18" charset="0"/>
              </a:rPr>
              <a:t>you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dirty="0" err="1" smtClean="0">
                <a:latin typeface="Times New Roman" pitchFamily="18" charset="0"/>
                <a:cs typeface="Times New Roman" pitchFamily="18" charset="0"/>
              </a:rPr>
              <a:t>know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these </a:t>
            </a:r>
            <a:r>
              <a:rPr lang="cs-CZ" sz="3200" dirty="0" err="1" smtClean="0">
                <a:latin typeface="Times New Roman" pitchFamily="18" charset="0"/>
                <a:cs typeface="Times New Roman" pitchFamily="18" charset="0"/>
              </a:rPr>
              <a:t>colours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?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652120" y="1340768"/>
            <a:ext cx="230425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YELLOW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3203848" y="2852936"/>
            <a:ext cx="324036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BLACK</a:t>
            </a:r>
            <a:endParaRPr lang="cs-CZ" sz="32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491880" y="3789040"/>
            <a:ext cx="324036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RED</a:t>
            </a:r>
            <a:endParaRPr lang="cs-CZ" sz="32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3851920" y="5085184"/>
            <a:ext cx="324036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ORANGE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5652120" y="5085184"/>
            <a:ext cx="324036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GREEN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6588224" y="3789040"/>
            <a:ext cx="324036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BLUE</a:t>
            </a:r>
            <a:endParaRPr lang="cs-CZ" sz="32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6444208" y="2924944"/>
            <a:ext cx="324036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BROWN</a:t>
            </a:r>
            <a:endParaRPr lang="cs-CZ" sz="32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3995936" y="1340768"/>
            <a:ext cx="324036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WHITE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940549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ovéPole 6"/>
          <p:cNvSpPr txBox="1"/>
          <p:nvPr/>
        </p:nvSpPr>
        <p:spPr>
          <a:xfrm>
            <a:off x="323528" y="116632"/>
            <a:ext cx="8320438" cy="64940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err="1" smtClean="0">
                <a:latin typeface="Times New Roman" pitchFamily="18" charset="0"/>
                <a:cs typeface="Times New Roman" pitchFamily="18" charset="0"/>
              </a:rPr>
              <a:t>Colours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– </a:t>
            </a:r>
            <a:r>
              <a:rPr lang="cs-CZ" sz="3200" dirty="0" err="1" smtClean="0">
                <a:latin typeface="Times New Roman" pitchFamily="18" charset="0"/>
                <a:cs typeface="Times New Roman" pitchFamily="18" charset="0"/>
              </a:rPr>
              <a:t>anagrams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:</a:t>
            </a:r>
          </a:p>
          <a:p>
            <a:endParaRPr lang="cs-CZ" sz="32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3200" dirty="0" err="1" smtClean="0">
                <a:latin typeface="Times New Roman" pitchFamily="18" charset="0"/>
                <a:cs typeface="Times New Roman" pitchFamily="18" charset="0"/>
              </a:rPr>
              <a:t>Rbwon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=</a:t>
            </a:r>
          </a:p>
          <a:p>
            <a:r>
              <a:rPr lang="cs-CZ" sz="3200" dirty="0" err="1" smtClean="0">
                <a:latin typeface="Times New Roman" pitchFamily="18" charset="0"/>
                <a:cs typeface="Times New Roman" pitchFamily="18" charset="0"/>
              </a:rPr>
              <a:t>Dre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=</a:t>
            </a:r>
          </a:p>
          <a:p>
            <a:r>
              <a:rPr lang="cs-CZ" sz="3200" dirty="0" err="1" smtClean="0">
                <a:latin typeface="Times New Roman" pitchFamily="18" charset="0"/>
                <a:cs typeface="Times New Roman" pitchFamily="18" charset="0"/>
              </a:rPr>
              <a:t>Uelb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=</a:t>
            </a:r>
          </a:p>
          <a:p>
            <a:r>
              <a:rPr lang="cs-CZ" sz="3200" dirty="0" err="1" smtClean="0">
                <a:latin typeface="Times New Roman" pitchFamily="18" charset="0"/>
                <a:cs typeface="Times New Roman" pitchFamily="18" charset="0"/>
              </a:rPr>
              <a:t>Egern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=</a:t>
            </a:r>
          </a:p>
          <a:p>
            <a:r>
              <a:rPr lang="cs-CZ" sz="3200" dirty="0" err="1" smtClean="0">
                <a:latin typeface="Times New Roman" pitchFamily="18" charset="0"/>
                <a:cs typeface="Times New Roman" pitchFamily="18" charset="0"/>
              </a:rPr>
              <a:t>Olwyel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=</a:t>
            </a:r>
          </a:p>
          <a:p>
            <a:r>
              <a:rPr lang="cs-CZ" sz="3200" dirty="0" err="1" smtClean="0">
                <a:latin typeface="Times New Roman" pitchFamily="18" charset="0"/>
                <a:cs typeface="Times New Roman" pitchFamily="18" charset="0"/>
              </a:rPr>
              <a:t>Norega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=</a:t>
            </a:r>
          </a:p>
          <a:p>
            <a:r>
              <a:rPr lang="cs-CZ" sz="3200" dirty="0" err="1" smtClean="0">
                <a:latin typeface="Times New Roman" pitchFamily="18" charset="0"/>
                <a:cs typeface="Times New Roman" pitchFamily="18" charset="0"/>
              </a:rPr>
              <a:t>Hewit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=</a:t>
            </a:r>
          </a:p>
          <a:p>
            <a:r>
              <a:rPr lang="cs-CZ" sz="3200" dirty="0" err="1" smtClean="0">
                <a:latin typeface="Times New Roman" pitchFamily="18" charset="0"/>
                <a:cs typeface="Times New Roman" pitchFamily="18" charset="0"/>
              </a:rPr>
              <a:t>Ckalb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=</a:t>
            </a:r>
          </a:p>
          <a:p>
            <a:endParaRPr lang="cs-CZ" sz="32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32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940549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ovéPole 6"/>
          <p:cNvSpPr txBox="1"/>
          <p:nvPr/>
        </p:nvSpPr>
        <p:spPr>
          <a:xfrm>
            <a:off x="323528" y="116632"/>
            <a:ext cx="8320438" cy="64940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err="1" smtClean="0">
                <a:latin typeface="Times New Roman" pitchFamily="18" charset="0"/>
                <a:cs typeface="Times New Roman" pitchFamily="18" charset="0"/>
              </a:rPr>
              <a:t>Colours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– </a:t>
            </a:r>
            <a:r>
              <a:rPr lang="cs-CZ" sz="3200" dirty="0" err="1" smtClean="0">
                <a:latin typeface="Times New Roman" pitchFamily="18" charset="0"/>
                <a:cs typeface="Times New Roman" pitchFamily="18" charset="0"/>
              </a:rPr>
              <a:t>anagrams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– </a:t>
            </a:r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řešení:</a:t>
            </a:r>
          </a:p>
          <a:p>
            <a:endParaRPr lang="cs-CZ" sz="32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3200" dirty="0" err="1" smtClean="0">
                <a:latin typeface="Times New Roman" pitchFamily="18" charset="0"/>
                <a:cs typeface="Times New Roman" pitchFamily="18" charset="0"/>
              </a:rPr>
              <a:t>Rbwon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= </a:t>
            </a:r>
            <a:r>
              <a:rPr lang="cs-CZ" sz="3200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brown</a:t>
            </a:r>
            <a:endParaRPr lang="cs-CZ" sz="3200" dirty="0" smtClean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3200" dirty="0" err="1" smtClean="0">
                <a:latin typeface="Times New Roman" pitchFamily="18" charset="0"/>
                <a:cs typeface="Times New Roman" pitchFamily="18" charset="0"/>
              </a:rPr>
              <a:t>Dre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= </a:t>
            </a:r>
            <a:r>
              <a:rPr lang="cs-CZ" sz="3200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red</a:t>
            </a:r>
            <a:endParaRPr lang="cs-CZ" sz="3200" dirty="0" smtClean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3200" dirty="0" err="1" smtClean="0">
                <a:latin typeface="Times New Roman" pitchFamily="18" charset="0"/>
                <a:cs typeface="Times New Roman" pitchFamily="18" charset="0"/>
              </a:rPr>
              <a:t>Uelb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= </a:t>
            </a:r>
            <a:r>
              <a:rPr lang="cs-CZ" sz="3200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blue</a:t>
            </a:r>
            <a:endParaRPr lang="cs-CZ" sz="3200" dirty="0" smtClean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3200" dirty="0" err="1" smtClean="0">
                <a:latin typeface="Times New Roman" pitchFamily="18" charset="0"/>
                <a:cs typeface="Times New Roman" pitchFamily="18" charset="0"/>
              </a:rPr>
              <a:t>Egern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= </a:t>
            </a:r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green</a:t>
            </a:r>
          </a:p>
          <a:p>
            <a:r>
              <a:rPr lang="cs-CZ" sz="3200" dirty="0" err="1" smtClean="0">
                <a:latin typeface="Times New Roman" pitchFamily="18" charset="0"/>
                <a:cs typeface="Times New Roman" pitchFamily="18" charset="0"/>
              </a:rPr>
              <a:t>Olwyel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= </a:t>
            </a:r>
            <a:r>
              <a:rPr lang="cs-CZ" sz="3200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yellow</a:t>
            </a:r>
            <a:endParaRPr lang="cs-CZ" sz="3200" dirty="0" smtClean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3200" dirty="0" err="1" smtClean="0">
                <a:latin typeface="Times New Roman" pitchFamily="18" charset="0"/>
                <a:cs typeface="Times New Roman" pitchFamily="18" charset="0"/>
              </a:rPr>
              <a:t>Norega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= </a:t>
            </a:r>
            <a:r>
              <a:rPr lang="cs-CZ" sz="3200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orange</a:t>
            </a:r>
            <a:endParaRPr lang="cs-CZ" sz="3200" dirty="0" smtClean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3200" dirty="0" err="1" smtClean="0">
                <a:latin typeface="Times New Roman" pitchFamily="18" charset="0"/>
                <a:cs typeface="Times New Roman" pitchFamily="18" charset="0"/>
              </a:rPr>
              <a:t>Hewit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= </a:t>
            </a:r>
            <a:r>
              <a:rPr lang="cs-CZ" sz="3200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white</a:t>
            </a:r>
            <a:endParaRPr lang="cs-CZ" sz="3200" dirty="0" smtClean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3200" dirty="0" err="1" smtClean="0">
                <a:latin typeface="Times New Roman" pitchFamily="18" charset="0"/>
                <a:cs typeface="Times New Roman" pitchFamily="18" charset="0"/>
              </a:rPr>
              <a:t>Ckalb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= </a:t>
            </a:r>
            <a:r>
              <a:rPr lang="cs-CZ" sz="3200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black</a:t>
            </a:r>
            <a:endParaRPr lang="cs-CZ" sz="3200" dirty="0" smtClean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32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32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940549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ovéPole 6"/>
          <p:cNvSpPr txBox="1"/>
          <p:nvPr/>
        </p:nvSpPr>
        <p:spPr>
          <a:xfrm>
            <a:off x="323528" y="116632"/>
            <a:ext cx="832043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err="1" smtClean="0">
                <a:latin typeface="Times New Roman" pitchFamily="18" charset="0"/>
                <a:cs typeface="Times New Roman" pitchFamily="18" charset="0"/>
              </a:rPr>
              <a:t>What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dirty="0" err="1" smtClean="0">
                <a:latin typeface="Times New Roman" pitchFamily="18" charset="0"/>
                <a:cs typeface="Times New Roman" pitchFamily="18" charset="0"/>
              </a:rPr>
              <a:t>colour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dirty="0" err="1" smtClean="0">
                <a:latin typeface="Times New Roman" pitchFamily="18" charset="0"/>
                <a:cs typeface="Times New Roman" pitchFamily="18" charset="0"/>
              </a:rPr>
              <a:t>is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dirty="0" err="1" smtClean="0">
                <a:latin typeface="Times New Roman" pitchFamily="18" charset="0"/>
                <a:cs typeface="Times New Roman" pitchFamily="18" charset="0"/>
              </a:rPr>
              <a:t>it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?: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6" name="Picture 2" descr="cranes,households,industrial cranes,Photographs,toy trucks,toys,trucks,utility trucks,vehicles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285851" y="1357297"/>
            <a:ext cx="1928827" cy="2000265"/>
          </a:xfrm>
          <a:prstGeom prst="rect">
            <a:avLst/>
          </a:prstGeom>
          <a:noFill/>
        </p:spPr>
      </p:pic>
      <p:pic>
        <p:nvPicPr>
          <p:cNvPr id="17" name="Picture 2" descr="kite flying,kites,leisure,sporting goods,sports,sports equipment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428728" y="4071943"/>
            <a:ext cx="1428760" cy="1428760"/>
          </a:xfrm>
          <a:prstGeom prst="rect">
            <a:avLst/>
          </a:prstGeom>
          <a:noFill/>
        </p:spPr>
      </p:pic>
      <p:sp>
        <p:nvSpPr>
          <p:cNvPr id="18" name="TextovéPole 17"/>
          <p:cNvSpPr txBox="1"/>
          <p:nvPr/>
        </p:nvSpPr>
        <p:spPr>
          <a:xfrm>
            <a:off x="4500562" y="2285992"/>
            <a:ext cx="230851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A …………….. </a:t>
            </a:r>
            <a:r>
              <a:rPr lang="cs-CZ" sz="2400" dirty="0" err="1" smtClean="0"/>
              <a:t>lorry</a:t>
            </a:r>
            <a:endParaRPr lang="cs-CZ" sz="24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3571868" y="4786322"/>
            <a:ext cx="2366225" cy="73866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/>
              <a:t>An</a:t>
            </a:r>
            <a:r>
              <a:rPr lang="cs-CZ" sz="2400" dirty="0" smtClean="0"/>
              <a:t> ……………..</a:t>
            </a:r>
            <a:r>
              <a:rPr lang="cs-CZ" sz="2400" dirty="0" err="1" smtClean="0"/>
              <a:t>kite</a:t>
            </a:r>
            <a:endParaRPr lang="cs-CZ" sz="2400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940549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ovéPole 6"/>
          <p:cNvSpPr txBox="1"/>
          <p:nvPr/>
        </p:nvSpPr>
        <p:spPr>
          <a:xfrm>
            <a:off x="323528" y="116632"/>
            <a:ext cx="832043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err="1" smtClean="0">
                <a:latin typeface="Times New Roman" pitchFamily="18" charset="0"/>
                <a:cs typeface="Times New Roman" pitchFamily="18" charset="0"/>
              </a:rPr>
              <a:t>What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dirty="0" err="1" smtClean="0">
                <a:latin typeface="Times New Roman" pitchFamily="18" charset="0"/>
                <a:cs typeface="Times New Roman" pitchFamily="18" charset="0"/>
              </a:rPr>
              <a:t>colour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dirty="0" err="1" smtClean="0">
                <a:latin typeface="Times New Roman" pitchFamily="18" charset="0"/>
                <a:cs typeface="Times New Roman" pitchFamily="18" charset="0"/>
              </a:rPr>
              <a:t>is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dirty="0" err="1" smtClean="0">
                <a:latin typeface="Times New Roman" pitchFamily="18" charset="0"/>
                <a:cs typeface="Times New Roman" pitchFamily="18" charset="0"/>
              </a:rPr>
              <a:t>it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? - </a:t>
            </a:r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řešení</a:t>
            </a:r>
            <a:endParaRPr lang="cs-CZ" sz="32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6" name="Picture 2" descr="cranes,households,industrial cranes,Photographs,toy trucks,toys,trucks,utility trucks,vehicles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285851" y="1357297"/>
            <a:ext cx="1928827" cy="2000265"/>
          </a:xfrm>
          <a:prstGeom prst="rect">
            <a:avLst/>
          </a:prstGeom>
          <a:noFill/>
        </p:spPr>
      </p:pic>
      <p:pic>
        <p:nvPicPr>
          <p:cNvPr id="17" name="Picture 2" descr="kite flying,kites,leisure,sporting goods,sports,sports equipment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428728" y="4071943"/>
            <a:ext cx="1428760" cy="1428760"/>
          </a:xfrm>
          <a:prstGeom prst="rect">
            <a:avLst/>
          </a:prstGeom>
          <a:noFill/>
        </p:spPr>
      </p:pic>
      <p:sp>
        <p:nvSpPr>
          <p:cNvPr id="18" name="TextovéPole 17"/>
          <p:cNvSpPr txBox="1"/>
          <p:nvPr/>
        </p:nvSpPr>
        <p:spPr>
          <a:xfrm>
            <a:off x="4500562" y="2285992"/>
            <a:ext cx="189955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A </a:t>
            </a:r>
            <a:r>
              <a:rPr lang="cs-CZ" sz="2400" dirty="0" err="1" smtClean="0">
                <a:solidFill>
                  <a:srgbClr val="FF0000"/>
                </a:solidFill>
              </a:rPr>
              <a:t>yellow</a:t>
            </a:r>
            <a:r>
              <a:rPr lang="cs-CZ" sz="2400" dirty="0" smtClean="0"/>
              <a:t> </a:t>
            </a:r>
            <a:r>
              <a:rPr lang="cs-CZ" sz="2400" dirty="0" err="1" smtClean="0"/>
              <a:t>lorry</a:t>
            </a:r>
            <a:endParaRPr lang="cs-CZ" sz="24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3571868" y="4786322"/>
            <a:ext cx="1993494" cy="73866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/>
              <a:t>An</a:t>
            </a:r>
            <a:r>
              <a:rPr lang="cs-CZ" sz="2400" dirty="0" smtClean="0"/>
              <a:t> </a:t>
            </a:r>
            <a:r>
              <a:rPr lang="cs-CZ" sz="2400" dirty="0" err="1" smtClean="0">
                <a:solidFill>
                  <a:srgbClr val="FF0000"/>
                </a:solidFill>
              </a:rPr>
              <a:t>orange</a:t>
            </a:r>
            <a:r>
              <a:rPr lang="cs-CZ" sz="2400" dirty="0" smtClean="0"/>
              <a:t> </a:t>
            </a:r>
            <a:r>
              <a:rPr lang="cs-CZ" sz="2400" dirty="0" err="1" smtClean="0"/>
              <a:t>kite</a:t>
            </a:r>
            <a:endParaRPr lang="cs-CZ" sz="2400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940549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ovéPole 6"/>
          <p:cNvSpPr txBox="1"/>
          <p:nvPr/>
        </p:nvSpPr>
        <p:spPr>
          <a:xfrm>
            <a:off x="323528" y="116632"/>
            <a:ext cx="832043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err="1" smtClean="0">
                <a:latin typeface="Times New Roman" pitchFamily="18" charset="0"/>
                <a:cs typeface="Times New Roman" pitchFamily="18" charset="0"/>
              </a:rPr>
              <a:t>What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dirty="0" err="1" smtClean="0">
                <a:latin typeface="Times New Roman" pitchFamily="18" charset="0"/>
                <a:cs typeface="Times New Roman" pitchFamily="18" charset="0"/>
              </a:rPr>
              <a:t>colour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dirty="0" err="1" smtClean="0">
                <a:latin typeface="Times New Roman" pitchFamily="18" charset="0"/>
                <a:cs typeface="Times New Roman" pitchFamily="18" charset="0"/>
              </a:rPr>
              <a:t>is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dirty="0" err="1" smtClean="0">
                <a:latin typeface="Times New Roman" pitchFamily="18" charset="0"/>
                <a:cs typeface="Times New Roman" pitchFamily="18" charset="0"/>
              </a:rPr>
              <a:t>it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?: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4500562" y="2285992"/>
            <a:ext cx="243675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A …………….. </a:t>
            </a:r>
            <a:r>
              <a:rPr lang="cs-CZ" sz="2400" dirty="0" err="1" smtClean="0"/>
              <a:t>teddy</a:t>
            </a:r>
            <a:endParaRPr lang="cs-CZ" sz="24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3571868" y="4786322"/>
            <a:ext cx="276550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A …………………. plane</a:t>
            </a:r>
            <a:endParaRPr lang="cs-CZ" dirty="0"/>
          </a:p>
        </p:txBody>
      </p:sp>
      <p:pic>
        <p:nvPicPr>
          <p:cNvPr id="8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57356" y="1714488"/>
            <a:ext cx="1208931" cy="149392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428728" y="4214818"/>
            <a:ext cx="1923035" cy="136215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39940549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ovéPole 6"/>
          <p:cNvSpPr txBox="1"/>
          <p:nvPr/>
        </p:nvSpPr>
        <p:spPr>
          <a:xfrm>
            <a:off x="323528" y="116632"/>
            <a:ext cx="832043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err="1" smtClean="0">
                <a:latin typeface="Times New Roman" pitchFamily="18" charset="0"/>
                <a:cs typeface="Times New Roman" pitchFamily="18" charset="0"/>
              </a:rPr>
              <a:t>What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dirty="0" err="1" smtClean="0">
                <a:latin typeface="Times New Roman" pitchFamily="18" charset="0"/>
                <a:cs typeface="Times New Roman" pitchFamily="18" charset="0"/>
              </a:rPr>
              <a:t>colour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dirty="0" err="1" smtClean="0">
                <a:latin typeface="Times New Roman" pitchFamily="18" charset="0"/>
                <a:cs typeface="Times New Roman" pitchFamily="18" charset="0"/>
              </a:rPr>
              <a:t>is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dirty="0" err="1" smtClean="0">
                <a:latin typeface="Times New Roman" pitchFamily="18" charset="0"/>
                <a:cs typeface="Times New Roman" pitchFamily="18" charset="0"/>
              </a:rPr>
              <a:t>it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?- </a:t>
            </a:r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řešení:</a:t>
            </a:r>
            <a:endParaRPr lang="cs-CZ" sz="32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4500562" y="2285992"/>
            <a:ext cx="202343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A </a:t>
            </a:r>
            <a:r>
              <a:rPr lang="cs-CZ" sz="2400" dirty="0" err="1" smtClean="0">
                <a:solidFill>
                  <a:srgbClr val="FF0000"/>
                </a:solidFill>
              </a:rPr>
              <a:t>brown</a:t>
            </a:r>
            <a:r>
              <a:rPr lang="cs-CZ" sz="2400" dirty="0" smtClean="0"/>
              <a:t> </a:t>
            </a:r>
            <a:r>
              <a:rPr lang="cs-CZ" sz="2400" dirty="0" err="1" smtClean="0"/>
              <a:t>teddy</a:t>
            </a:r>
            <a:endParaRPr lang="cs-CZ" sz="24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3571868" y="4786322"/>
            <a:ext cx="174438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A </a:t>
            </a:r>
            <a:r>
              <a:rPr lang="cs-CZ" sz="2400" dirty="0" err="1" smtClean="0">
                <a:solidFill>
                  <a:srgbClr val="FF0000"/>
                </a:solidFill>
              </a:rPr>
              <a:t>blue</a:t>
            </a:r>
            <a:r>
              <a:rPr lang="cs-CZ" sz="2400" dirty="0" smtClean="0"/>
              <a:t> plane</a:t>
            </a:r>
            <a:endParaRPr lang="cs-CZ" dirty="0"/>
          </a:p>
        </p:txBody>
      </p:sp>
      <p:pic>
        <p:nvPicPr>
          <p:cNvPr id="8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57356" y="1714488"/>
            <a:ext cx="1208931" cy="149392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428728" y="4214818"/>
            <a:ext cx="1923035" cy="136215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39940549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71472" y="785794"/>
            <a:ext cx="7500990" cy="618630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Zdroj:</a:t>
            </a:r>
          </a:p>
          <a:p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Vlastní tvorba</a:t>
            </a:r>
          </a:p>
          <a:p>
            <a:endParaRPr lang="cs-CZ" sz="2400" b="1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2400" b="1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Použité zdroje:</a:t>
            </a:r>
          </a:p>
          <a:p>
            <a:r>
              <a:rPr lang="cs-CZ" sz="2400" b="1" dirty="0" smtClean="0">
                <a:latin typeface="Times New Roman" pitchFamily="18" charset="0"/>
                <a:cs typeface="Times New Roman" pitchFamily="18" charset="0"/>
                <a:hlinkClick r:id="rId2"/>
              </a:rPr>
              <a:t>www.office.</a:t>
            </a:r>
            <a:r>
              <a:rPr lang="cs-CZ" sz="2400" b="1" dirty="0" err="1" smtClean="0">
                <a:latin typeface="Times New Roman" pitchFamily="18" charset="0"/>
                <a:cs typeface="Times New Roman" pitchFamily="18" charset="0"/>
                <a:hlinkClick r:id="rId2"/>
              </a:rPr>
              <a:t>microsoft.com</a:t>
            </a:r>
            <a:endParaRPr lang="cs-CZ" sz="2400" b="1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2400" b="1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2400" b="1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Anotace:</a:t>
            </a:r>
          </a:p>
          <a:p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V tomto cvičení jsou žáci nuceni pracovat s psanou podobou slov označujících barvy. Učitel může tuto práci použít pro krátké </a:t>
            </a:r>
            <a:r>
              <a:rPr lang="cs-CZ" sz="2400" b="1" smtClean="0">
                <a:latin typeface="Times New Roman" pitchFamily="18" charset="0"/>
                <a:cs typeface="Times New Roman" pitchFamily="18" charset="0"/>
              </a:rPr>
              <a:t>opakování látky 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či </a:t>
            </a:r>
            <a:r>
              <a:rPr lang="cs-CZ" sz="2400" b="1" smtClean="0">
                <a:latin typeface="Times New Roman" pitchFamily="18" charset="0"/>
                <a:cs typeface="Times New Roman" pitchFamily="18" charset="0"/>
              </a:rPr>
              <a:t>jako test. </a:t>
            </a:r>
            <a:endParaRPr lang="cs-CZ" sz="2400" b="1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320</TotalTime>
  <Words>197</Words>
  <Application>Microsoft Office PowerPoint</Application>
  <PresentationFormat>Předvádění na obrazovce (4:3)</PresentationFormat>
  <Paragraphs>64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 Autor:</dc:title>
  <dc:creator>NB</dc:creator>
  <cp:lastModifiedBy>Vesna202261</cp:lastModifiedBy>
  <cp:revision>49</cp:revision>
  <dcterms:created xsi:type="dcterms:W3CDTF">2011-12-27T20:15:32Z</dcterms:created>
  <dcterms:modified xsi:type="dcterms:W3CDTF">2013-01-31T09:52:38Z</dcterms:modified>
</cp:coreProperties>
</file>