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60" r:id="rId3"/>
    <p:sldId id="256" r:id="rId4"/>
    <p:sldId id="257" r:id="rId5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2C379418-FCC9-44D3-A446-FAA6E5DDFC49}" type="datetimeFigureOut">
              <a:rPr lang="cs-CZ"/>
              <a:pPr/>
              <a:t>31.1.2013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8350"/>
            <a:ext cx="5118100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1B4DF7C4-9A05-40D7-8904-3A06B5ED088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E6025-FD41-438B-9718-18E8E629A423}" type="datetime1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ITve škole2499/21/7.1.4/2010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3A957-2863-41B8-B020-C139CE3D29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2D2CFD-ED84-4B07-86EE-9D83EB33B3FB}" type="datetime1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ITve škole2499/21/7.1.4/2010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61F63-AC27-4C85-9536-279C3CC39F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7ADEF-26A9-4AB1-BE56-84931F143832}" type="datetime1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ITve škole2499/21/7.1.4/2010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4B59A-963D-4C12-B157-D34F4E298D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C1BD33-99AE-4599-B50E-59AEE7781315}" type="datetime1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ITve škole2499/21/7.1.4/2010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C20B3C-93BC-4BE9-A0B0-226DC31ED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6C942-C747-41DD-9758-6B094CC10631}" type="datetime1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ITve škole2499/21/7.1.4/2010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D0347-A8D1-4912-8F0F-5A56B5DCC5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CEFB7-CE7E-487C-81BF-550094857F86}" type="datetime1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ITve škole2499/21/7.1.4/2010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10C81-4BA3-42B0-BC02-7E8CF95CE6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D67041-EFA0-4AFF-9549-F9D323571350}" type="datetime1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ITve škole2499/21/7.1.4/2010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8EF772-B295-4358-8558-6FF06DAA11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EC978-7471-4B00-AC5B-38050FF6AD6A}" type="datetime1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ITve škole2499/21/7.1.4/2010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48473-5D0B-4FE7-BD36-A5285DB958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AC694-85C2-4D57-9BFD-983A862A3D19}" type="datetime1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ITve škole2499/21/7.1.4/2010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D9C16-E5F8-4EF3-80BA-96FA820FFD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C7F44-BFEA-4D7E-82A4-3ABCCF74FD88}" type="datetime1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ITve škole2499/21/7.1.4/2010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DFBC6-3261-4A8F-8F6A-776F99BC6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536412-805C-4A50-92DE-BC491C206DEC}" type="datetime1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ITve škole2499/21/7.1.4/2010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A2843-5D94-46E7-94FA-2EE208DB5F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6201068-D73D-4838-979A-CF9F75ACEEF9}" type="datetime1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ITve škole2499/21/7.1.4/2010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5A85057-C0F1-43D8-AA66-5CCB505BD5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ITve škole2499/21/7.1.4/2010</a:t>
            </a:r>
          </a:p>
        </p:txBody>
      </p:sp>
      <p:sp>
        <p:nvSpPr>
          <p:cNvPr id="2050" name="Rectangle 5"/>
          <p:cNvSpPr txBox="1">
            <a:spLocks noGrp="1" noChangeArrowheads="1"/>
          </p:cNvSpPr>
          <p:nvPr/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>
                <a:solidFill>
                  <a:schemeClr val="tx1">
                    <a:tint val="75000"/>
                  </a:schemeClr>
                </a:solidFill>
                <a:latin typeface="+mn-lt"/>
              </a:rPr>
              <a:t>ITve škole 2499/21/7.1.4/2010</a:t>
            </a:r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ZÁKLADNÍ SKLADEBNÍ DVOJICE</a:t>
            </a:r>
            <a:br>
              <a:rPr lang="cs-CZ" sz="4000" smtClean="0"/>
            </a:br>
            <a:r>
              <a:rPr lang="cs-CZ" sz="4000" smtClean="0"/>
              <a:t>VY_32_INOVACE_B</a:t>
            </a:r>
            <a:r>
              <a:rPr lang="cs-CZ" sz="3600" smtClean="0">
                <a:latin typeface="Arial" charset="0"/>
              </a:rPr>
              <a:t>08</a:t>
            </a: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14340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898989"/>
                </a:solidFill>
              </a:rPr>
              <a:t>Sada </a:t>
            </a:r>
            <a:r>
              <a:rPr lang="cs-CZ" smtClean="0">
                <a:solidFill>
                  <a:srgbClr val="898989"/>
                </a:solidFill>
                <a:latin typeface="Arial" charset="0"/>
              </a:rPr>
              <a:t>3</a:t>
            </a:r>
          </a:p>
          <a:p>
            <a:pPr eaLnBrk="1" hangingPunct="1"/>
            <a:r>
              <a:rPr lang="cs-CZ" smtClean="0">
                <a:solidFill>
                  <a:srgbClr val="898989"/>
                </a:solidFill>
                <a:latin typeface="Arial" charset="0"/>
              </a:rPr>
              <a:t>Jazyk a jazyková komunikace</a:t>
            </a:r>
          </a:p>
          <a:p>
            <a:pPr eaLnBrk="1" hangingPunct="1"/>
            <a:r>
              <a:rPr lang="cs-CZ" smtClean="0">
                <a:solidFill>
                  <a:srgbClr val="898989"/>
                </a:solidFill>
              </a:rPr>
              <a:t>ZŠ Pačejov</a:t>
            </a:r>
          </a:p>
        </p:txBody>
      </p:sp>
      <p:pic>
        <p:nvPicPr>
          <p:cNvPr id="14341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8175" y="620713"/>
            <a:ext cx="5767388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4"/>
          <p:cNvSpPr>
            <a:spLocks noChangeArrowheads="1"/>
          </p:cNvSpPr>
          <p:nvPr/>
        </p:nvSpPr>
        <p:spPr bwMode="auto">
          <a:xfrm>
            <a:off x="695325" y="1873250"/>
            <a:ext cx="6800850" cy="311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/>
              <a:t>AUTOR:                               MARIE HLŮŽKOVÁ</a:t>
            </a:r>
          </a:p>
          <a:p>
            <a:r>
              <a:rPr lang="cs-CZ"/>
              <a:t>DATUM:                               04/2011</a:t>
            </a:r>
          </a:p>
          <a:p>
            <a:r>
              <a:rPr lang="cs-CZ"/>
              <a:t>ROČNÍK:                              4.-5.</a:t>
            </a:r>
          </a:p>
          <a:p>
            <a:r>
              <a:rPr lang="cs-CZ"/>
              <a:t>VZDĚLÁVACÍ OBLAST:      JAZYK A JAZYKOVÁ KOMUNIKACE</a:t>
            </a:r>
          </a:p>
          <a:p>
            <a:r>
              <a:rPr lang="cs-CZ"/>
              <a:t>VZDĚLÁVACÍ OBOR :         ČESKÝ JAZYK</a:t>
            </a:r>
          </a:p>
          <a:p>
            <a:r>
              <a:rPr lang="cs-CZ"/>
              <a:t>TÉMATICKÝ OKRUH :        SKLADBA </a:t>
            </a:r>
          </a:p>
          <a:p>
            <a:r>
              <a:rPr lang="cs-CZ"/>
              <a:t>TÉMA:                                  ZÁKLADNÍ SKLADEBNÍ DVOJICE</a:t>
            </a:r>
          </a:p>
          <a:p>
            <a:r>
              <a:rPr lang="cs-CZ"/>
              <a:t>ANOTACE:                           ČTENÍ S POROZUMĚNÍM </a:t>
            </a:r>
          </a:p>
          <a:p>
            <a:r>
              <a:rPr lang="cs-CZ"/>
              <a:t>                                             DOPLNĚNÍ PRAVOPISNÝCH JEVŮ</a:t>
            </a:r>
          </a:p>
          <a:p>
            <a:r>
              <a:rPr lang="cs-CZ"/>
              <a:t>                                             OPAKOVÁNÍ SLOVNÍCH DRUHŮ</a:t>
            </a:r>
          </a:p>
          <a:p>
            <a:pPr eaLnBrk="0" hangingPunct="0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ITve škole2499/21/7.1.4/2010</a:t>
            </a:r>
          </a:p>
        </p:txBody>
      </p:sp>
      <p:sp>
        <p:nvSpPr>
          <p:cNvPr id="16386" name="Nadpis 1"/>
          <p:cNvSpPr>
            <a:spLocks noGrp="1"/>
          </p:cNvSpPr>
          <p:nvPr>
            <p:ph type="ctrTitle"/>
          </p:nvPr>
        </p:nvSpPr>
        <p:spPr>
          <a:xfrm>
            <a:off x="611188" y="260350"/>
            <a:ext cx="7772400" cy="157162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hlink"/>
                </a:solidFill>
              </a:rPr>
              <a:t>Základní skladební dvojice</a:t>
            </a:r>
          </a:p>
        </p:txBody>
      </p:sp>
      <p:sp>
        <p:nvSpPr>
          <p:cNvPr id="16387" name="Podnadpis 2"/>
          <p:cNvSpPr>
            <a:spLocks noGrp="1"/>
          </p:cNvSpPr>
          <p:nvPr>
            <p:ph type="subTitle" idx="1"/>
          </p:nvPr>
        </p:nvSpPr>
        <p:spPr>
          <a:xfrm>
            <a:off x="900113" y="1268413"/>
            <a:ext cx="7215187" cy="5000625"/>
          </a:xfrm>
        </p:spPr>
        <p:txBody>
          <a:bodyPr/>
          <a:lstStyle/>
          <a:p>
            <a:pPr algn="l" eaLnBrk="1" hangingPunct="1"/>
            <a:r>
              <a:rPr lang="cs-CZ" dirty="0" smtClean="0">
                <a:solidFill>
                  <a:srgbClr val="FF0000"/>
                </a:solidFill>
              </a:rPr>
              <a:t>1.Doplňte chybějící pravopisné jevy:</a:t>
            </a:r>
          </a:p>
          <a:p>
            <a:pPr algn="l" eaLnBrk="1" hangingPunct="1"/>
            <a:r>
              <a:rPr lang="cs-CZ" sz="3000" dirty="0" smtClean="0">
                <a:solidFill>
                  <a:schemeClr val="tx1"/>
                </a:solidFill>
              </a:rPr>
              <a:t>Březen je první jarní ___ </a:t>
            </a:r>
            <a:r>
              <a:rPr lang="cs-CZ" sz="3000" dirty="0" err="1" smtClean="0">
                <a:solidFill>
                  <a:schemeClr val="tx1"/>
                </a:solidFill>
              </a:rPr>
              <a:t>síc</a:t>
            </a:r>
            <a:r>
              <a:rPr lang="cs-CZ" sz="3000" dirty="0" smtClean="0">
                <a:solidFill>
                  <a:schemeClr val="tx1"/>
                </a:solidFill>
              </a:rPr>
              <a:t>. Příroda se </a:t>
            </a:r>
            <a:r>
              <a:rPr lang="cs-CZ" sz="3000" dirty="0" err="1" smtClean="0">
                <a:solidFill>
                  <a:schemeClr val="tx1"/>
                </a:solidFill>
              </a:rPr>
              <a:t>probouz</a:t>
            </a:r>
            <a:r>
              <a:rPr lang="cs-CZ" sz="3000" dirty="0" smtClean="0">
                <a:solidFill>
                  <a:schemeClr val="tx1"/>
                </a:solidFill>
              </a:rPr>
              <a:t> </a:t>
            </a:r>
            <a:r>
              <a:rPr lang="cs-CZ" sz="3000" dirty="0" smtClean="0">
                <a:solidFill>
                  <a:schemeClr val="tx1"/>
                </a:solidFill>
              </a:rPr>
              <a:t>__. Ptáci </a:t>
            </a:r>
            <a:r>
              <a:rPr lang="cs-CZ" sz="3000" dirty="0" smtClean="0">
                <a:solidFill>
                  <a:schemeClr val="tx1"/>
                </a:solidFill>
              </a:rPr>
              <a:t>se vracejí z teplých krajin</a:t>
            </a:r>
            <a:r>
              <a:rPr lang="cs-CZ" sz="3000" dirty="0" smtClean="0">
                <a:solidFill>
                  <a:schemeClr val="tx1"/>
                </a:solidFill>
              </a:rPr>
              <a:t>. Ovocné </a:t>
            </a:r>
            <a:r>
              <a:rPr lang="cs-CZ" sz="3000" dirty="0" smtClean="0">
                <a:solidFill>
                  <a:schemeClr val="tx1"/>
                </a:solidFill>
              </a:rPr>
              <a:t>strom__ jsou obalené </a:t>
            </a:r>
            <a:r>
              <a:rPr lang="cs-CZ" sz="3000" dirty="0" err="1" smtClean="0">
                <a:solidFill>
                  <a:schemeClr val="tx1"/>
                </a:solidFill>
              </a:rPr>
              <a:t>kv</a:t>
            </a:r>
            <a:r>
              <a:rPr lang="cs-CZ" sz="3000" dirty="0" smtClean="0">
                <a:solidFill>
                  <a:schemeClr val="tx1"/>
                </a:solidFill>
              </a:rPr>
              <a:t> __ty. Včely p__ </a:t>
            </a:r>
            <a:r>
              <a:rPr lang="cs-CZ" sz="3000" dirty="0" err="1" smtClean="0">
                <a:solidFill>
                  <a:schemeClr val="tx1"/>
                </a:solidFill>
              </a:rPr>
              <a:t>lně</a:t>
            </a:r>
            <a:r>
              <a:rPr lang="cs-CZ" sz="3000" dirty="0" smtClean="0">
                <a:solidFill>
                  <a:schemeClr val="tx1"/>
                </a:solidFill>
              </a:rPr>
              <a:t> sbírají první potravu. Louky se zelenají .</a:t>
            </a:r>
          </a:p>
          <a:p>
            <a:pPr algn="l" eaLnBrk="1" hangingPunct="1"/>
            <a:r>
              <a:rPr lang="cs-CZ" dirty="0" smtClean="0">
                <a:solidFill>
                  <a:srgbClr val="FF0000"/>
                </a:solidFill>
              </a:rPr>
              <a:t>2.V každé větě označte podmět a přísudek.</a:t>
            </a:r>
          </a:p>
          <a:p>
            <a:pPr algn="l" eaLnBrk="1" hangingPunct="1"/>
            <a:r>
              <a:rPr lang="cs-CZ" dirty="0" smtClean="0">
                <a:solidFill>
                  <a:srgbClr val="FF0000"/>
                </a:solidFill>
              </a:rPr>
              <a:t>3.Určete druhy slov.</a:t>
            </a:r>
          </a:p>
          <a:p>
            <a:pPr algn="l" eaLnBrk="1" hangingPunct="1"/>
            <a:endParaRPr lang="cs-CZ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ITve škole2499/21/7.1.4/2010</a:t>
            </a:r>
          </a:p>
        </p:txBody>
      </p:sp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Správné řešení :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u="sng" dirty="0" smtClean="0"/>
          </a:p>
          <a:p>
            <a:pPr eaLnBrk="1" hangingPunct="1"/>
            <a:r>
              <a:rPr lang="cs-CZ" u="sng" dirty="0" smtClean="0"/>
              <a:t>Březen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je</a:t>
            </a:r>
            <a:r>
              <a:rPr lang="cs-CZ" dirty="0" smtClean="0"/>
              <a:t> první jarní měsíc. </a:t>
            </a:r>
            <a:r>
              <a:rPr lang="cs-CZ" u="sng" dirty="0" smtClean="0"/>
              <a:t>Příroda </a:t>
            </a:r>
            <a:r>
              <a:rPr lang="cs-CZ" dirty="0" smtClean="0">
                <a:solidFill>
                  <a:srgbClr val="FF0000"/>
                </a:solidFill>
              </a:rPr>
              <a:t>se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probouzí</a:t>
            </a:r>
            <a:r>
              <a:rPr lang="cs-CZ" dirty="0" smtClean="0"/>
              <a:t>. </a:t>
            </a:r>
            <a:r>
              <a:rPr lang="cs-CZ" u="sng" dirty="0" smtClean="0"/>
              <a:t>Ptáci </a:t>
            </a:r>
            <a:r>
              <a:rPr lang="cs-CZ" dirty="0" smtClean="0">
                <a:solidFill>
                  <a:srgbClr val="FF0000"/>
                </a:solidFill>
              </a:rPr>
              <a:t>se vracejí </a:t>
            </a:r>
            <a:r>
              <a:rPr lang="cs-CZ" dirty="0" smtClean="0"/>
              <a:t>z teplých </a:t>
            </a:r>
          </a:p>
          <a:p>
            <a:pPr eaLnBrk="1" hangingPunct="1"/>
            <a:r>
              <a:rPr lang="cs-CZ" dirty="0" smtClean="0"/>
              <a:t>krajin</a:t>
            </a:r>
            <a:r>
              <a:rPr lang="cs-CZ" dirty="0" smtClean="0"/>
              <a:t>. Ovocné </a:t>
            </a:r>
            <a:r>
              <a:rPr lang="cs-CZ" u="sng" dirty="0" smtClean="0"/>
              <a:t>stromy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jsou</a:t>
            </a:r>
            <a:r>
              <a:rPr lang="cs-CZ" dirty="0" smtClean="0"/>
              <a:t> obalené květy. </a:t>
            </a:r>
          </a:p>
          <a:p>
            <a:pPr eaLnBrk="1" hangingPunct="1"/>
            <a:r>
              <a:rPr lang="cs-CZ" u="sng" dirty="0" smtClean="0"/>
              <a:t>Včely</a:t>
            </a:r>
            <a:r>
              <a:rPr lang="cs-CZ" dirty="0" smtClean="0"/>
              <a:t> pilně </a:t>
            </a:r>
            <a:r>
              <a:rPr lang="cs-CZ" dirty="0" smtClean="0">
                <a:solidFill>
                  <a:srgbClr val="FF0000"/>
                </a:solidFill>
              </a:rPr>
              <a:t>sbírají</a:t>
            </a:r>
            <a:r>
              <a:rPr lang="cs-CZ" dirty="0" smtClean="0"/>
              <a:t> první potravu. </a:t>
            </a:r>
            <a:r>
              <a:rPr lang="cs-CZ" u="sng" dirty="0" smtClean="0"/>
              <a:t>Louky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se zelenají .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162</Words>
  <Application>Microsoft Office PowerPoint</Application>
  <PresentationFormat>Předvádění na obrazovce (4:3)</PresentationFormat>
  <Paragraphs>29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ZÁKLADNÍ SKLADEBNÍ DVOJICE VY_32_INOVACE_B08 </vt:lpstr>
      <vt:lpstr>Snímek 2</vt:lpstr>
      <vt:lpstr>Základní skladební dvojice</vt:lpstr>
      <vt:lpstr>Správné řešení 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skladební dvojice</dc:title>
  <dc:creator>uzivatel</dc:creator>
  <cp:lastModifiedBy>Dum</cp:lastModifiedBy>
  <cp:revision>16</cp:revision>
  <dcterms:created xsi:type="dcterms:W3CDTF">2011-03-11T08:53:20Z</dcterms:created>
  <dcterms:modified xsi:type="dcterms:W3CDTF">2013-01-31T10:55:51Z</dcterms:modified>
</cp:coreProperties>
</file>