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microsoft.com/office/2007/relationships/hdphoto" Target="../media/hdphoto3.wdp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               4</a:t>
            </a:r>
            <a:r>
              <a:rPr lang="cs-CZ" sz="2600" dirty="0" smtClean="0">
                <a:solidFill>
                  <a:schemeClr val="tx1"/>
                </a:solidFill>
              </a:rPr>
              <a:t>. ročníku 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VY_32_INOVACE_05_Ovoce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23. 09.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OVOCE  JE  PRO  LIDSKÝ  ORGANISMUS  VELICE  DŮLEŽITÉ.</a:t>
            </a:r>
          </a:p>
          <a:p>
            <a:r>
              <a:rPr lang="cs-CZ" dirty="0" smtClean="0"/>
              <a:t>JE  DŮLEŽITOU  SOUČÁSTÍ  POTRAVY  A  DÁVÁ  ČLOVĚKU  K  ŽIVOTU  POTŘEBNÉ  </a:t>
            </a:r>
            <a:r>
              <a:rPr lang="cs-CZ" dirty="0" smtClean="0"/>
              <a:t>LÁTKY, </a:t>
            </a:r>
            <a:r>
              <a:rPr lang="cs-CZ" dirty="0" smtClean="0"/>
              <a:t>KTERÝM  ŘÍKÁME  </a:t>
            </a:r>
            <a:r>
              <a:rPr lang="cs-CZ" dirty="0" smtClean="0">
                <a:solidFill>
                  <a:srgbClr val="C00000"/>
                </a:solidFill>
              </a:rPr>
              <a:t>VITAMÍNY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OVOCE  MŮŽEME  </a:t>
            </a:r>
            <a:r>
              <a:rPr lang="cs-CZ" dirty="0" smtClean="0"/>
              <a:t>ZMRAZOVAT, ZAVAŘOVAT, </a:t>
            </a:r>
            <a:r>
              <a:rPr lang="cs-CZ" dirty="0" smtClean="0"/>
              <a:t>VYRÁBĚT  Z  NĚJ  KOMPOTY , </a:t>
            </a:r>
            <a:r>
              <a:rPr lang="cs-CZ" dirty="0" smtClean="0"/>
              <a:t>DŽEMY, MARMELÁDY, </a:t>
            </a:r>
            <a:r>
              <a:rPr lang="cs-CZ" dirty="0" smtClean="0"/>
              <a:t>MOŠTY  A  SIRUPY.</a:t>
            </a:r>
          </a:p>
          <a:p>
            <a:r>
              <a:rPr lang="cs-CZ" dirty="0" smtClean="0"/>
              <a:t>NEJLEPŠÍ  JE  VŠAK  DOBŘE  OMYTÉ  ČERSTVÉ  </a:t>
            </a:r>
            <a:r>
              <a:rPr lang="cs-CZ" dirty="0" smtClean="0"/>
              <a:t>OVOCE, </a:t>
            </a:r>
            <a:r>
              <a:rPr lang="cs-CZ" dirty="0" smtClean="0"/>
              <a:t>TO  JE  NEJZDRAVĚJŠÍ.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9747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LETNÍ 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5861" y="641651"/>
            <a:ext cx="3346704" cy="3474720"/>
          </a:xfrm>
        </p:spPr>
        <p:txBody>
          <a:bodyPr/>
          <a:lstStyle/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620687"/>
            <a:ext cx="3346704" cy="3795737"/>
          </a:xfrm>
        </p:spPr>
        <p:txBody>
          <a:bodyPr>
            <a:normAutofit fontScale="25000" lnSpcReduction="20000"/>
          </a:bodyPr>
          <a:lstStyle/>
          <a:p>
            <a:r>
              <a:rPr lang="cs-CZ" sz="5600" dirty="0" smtClean="0"/>
              <a:t>V  LÉTĚ  ZRAJE  MNOHO  OVOCE</a:t>
            </a:r>
          </a:p>
          <a:p>
            <a:r>
              <a:rPr lang="cs-CZ" sz="5600" dirty="0" smtClean="0"/>
              <a:t>NA  ZÁHONECH  ZRAJÍ</a:t>
            </a:r>
            <a:r>
              <a:rPr lang="cs-CZ" sz="4000" dirty="0" smtClean="0"/>
              <a:t>:</a:t>
            </a:r>
            <a:endParaRPr lang="cs-CZ" sz="5600" dirty="0" smtClean="0"/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JAHODY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MALINY</a:t>
            </a:r>
          </a:p>
          <a:p>
            <a:r>
              <a:rPr lang="cs-CZ" sz="5600" dirty="0" smtClean="0"/>
              <a:t>NA  </a:t>
            </a:r>
            <a:r>
              <a:rPr lang="cs-CZ" sz="5600" dirty="0" smtClean="0">
                <a:solidFill>
                  <a:schemeClr val="accent5"/>
                </a:solidFill>
              </a:rPr>
              <a:t>STROMECH </a:t>
            </a:r>
            <a:r>
              <a:rPr lang="cs-CZ" sz="5600" dirty="0" smtClean="0"/>
              <a:t> A  </a:t>
            </a:r>
            <a:r>
              <a:rPr lang="cs-CZ" sz="5600" dirty="0" smtClean="0">
                <a:solidFill>
                  <a:srgbClr val="00B0F0"/>
                </a:solidFill>
              </a:rPr>
              <a:t>KEŘÍCH </a:t>
            </a:r>
            <a:r>
              <a:rPr lang="cs-CZ" sz="5600" dirty="0" smtClean="0"/>
              <a:t> ZRAJÍ: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</a:t>
            </a:r>
            <a:r>
              <a:rPr lang="cs-CZ" sz="5600" dirty="0" smtClean="0">
                <a:solidFill>
                  <a:schemeClr val="accent5"/>
                </a:solidFill>
              </a:rPr>
              <a:t>TŘEŠNĚ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</a:t>
            </a:r>
            <a:r>
              <a:rPr lang="cs-CZ" sz="5600" dirty="0" smtClean="0">
                <a:solidFill>
                  <a:schemeClr val="accent5"/>
                </a:solidFill>
              </a:rPr>
              <a:t>VIŠNĚ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</a:t>
            </a:r>
            <a:r>
              <a:rPr lang="cs-CZ" sz="5600" dirty="0" smtClean="0">
                <a:solidFill>
                  <a:schemeClr val="accent5"/>
                </a:solidFill>
              </a:rPr>
              <a:t>LETNÍ  JABLKA</a:t>
            </a:r>
          </a:p>
          <a:p>
            <a:pPr marL="45720" indent="0">
              <a:buNone/>
            </a:pPr>
            <a:r>
              <a:rPr lang="cs-CZ" sz="5600" dirty="0">
                <a:solidFill>
                  <a:schemeClr val="accent5"/>
                </a:solidFill>
              </a:rPr>
              <a:t> </a:t>
            </a:r>
            <a:r>
              <a:rPr lang="cs-CZ" sz="5600" dirty="0" smtClean="0">
                <a:solidFill>
                  <a:schemeClr val="accent5"/>
                </a:solidFill>
              </a:rPr>
              <a:t>- LETNÍ  HRUŠKY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</a:t>
            </a:r>
            <a:r>
              <a:rPr lang="cs-CZ" sz="5600" dirty="0" smtClean="0">
                <a:solidFill>
                  <a:schemeClr val="accent5"/>
                </a:solidFill>
              </a:rPr>
              <a:t>BROSKVE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</a:t>
            </a:r>
            <a:r>
              <a:rPr lang="cs-CZ" sz="5600" dirty="0" smtClean="0">
                <a:solidFill>
                  <a:srgbClr val="00B0F0"/>
                </a:solidFill>
              </a:rPr>
              <a:t>MERUŇKY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</a:t>
            </a:r>
            <a:r>
              <a:rPr lang="cs-CZ" sz="5600" dirty="0" smtClean="0">
                <a:solidFill>
                  <a:srgbClr val="00B0F0"/>
                </a:solidFill>
              </a:rPr>
              <a:t>ANGREŠT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- </a:t>
            </a:r>
            <a:r>
              <a:rPr lang="cs-CZ" sz="5600" dirty="0" smtClean="0">
                <a:solidFill>
                  <a:srgbClr val="00B0F0"/>
                </a:solidFill>
              </a:rPr>
              <a:t>RYBÍZ</a:t>
            </a:r>
          </a:p>
          <a:p>
            <a:pPr marL="45720" indent="0">
              <a:buNone/>
            </a:pPr>
            <a:r>
              <a:rPr lang="cs-CZ" sz="5600" dirty="0"/>
              <a:t> </a:t>
            </a:r>
            <a:endParaRPr lang="cs-CZ" sz="5600" dirty="0" smtClean="0"/>
          </a:p>
          <a:p>
            <a:pPr marL="45720" indent="0">
              <a:buNone/>
            </a:pPr>
            <a:endParaRPr lang="cs-CZ" sz="2300" dirty="0"/>
          </a:p>
        </p:txBody>
      </p:sp>
      <p:pic>
        <p:nvPicPr>
          <p:cNvPr id="1028" name="Picture 4" descr="C:\Users\Jarmilka\AppData\Local\Microsoft\Windows\Temporary Internet Files\Content.IE5\KJ2P3ECK\MC90043689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0813" y="62068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KJ2P3ECK\MC9001231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609" y="2132857"/>
            <a:ext cx="2243459" cy="193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KJ2P3ECK\MP9004006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609" y="350839"/>
            <a:ext cx="1424889" cy="178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AM1I8PN9\MC9004238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9888" y="2571750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3L8E10M2\MC9003585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825" y="4279900"/>
            <a:ext cx="1647825" cy="183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1743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PODZIMNÍ 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 PODZIM  ZRAJE  OVOCE  NA  STROMECH</a:t>
            </a:r>
          </a:p>
          <a:p>
            <a:r>
              <a:rPr lang="cs-CZ" dirty="0" smtClean="0"/>
              <a:t>VÍCE  OVOCNÝCH  STROMŮ  SE  NAZÝVÁ – </a:t>
            </a:r>
            <a:r>
              <a:rPr lang="cs-CZ" dirty="0" smtClean="0">
                <a:solidFill>
                  <a:srgbClr val="C00000"/>
                </a:solidFill>
              </a:rPr>
              <a:t>SAD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TYPICKÉ  PODZIMNÍ  OVOCE  JSOU: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JABLKA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HRUŠKY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ŠVESTKY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0" name="Picture 2" descr="C:\Users\Jarmilka\AppData\Local\Microsoft\Windows\Temporary Internet Files\Content.IE5\3L8E10M2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196377" cy="219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KJ2P3ECK\MC900088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02853"/>
            <a:ext cx="2180034" cy="235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UE9XPF6Q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610" y="2645606"/>
            <a:ext cx="2810641" cy="208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5447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2267" y="4365104"/>
            <a:ext cx="6512511" cy="1143000"/>
          </a:xfrm>
        </p:spPr>
        <p:txBody>
          <a:bodyPr/>
          <a:lstStyle/>
          <a:p>
            <a:r>
              <a:rPr lang="cs-CZ" dirty="0" smtClean="0"/>
              <a:t>LESNÍ 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  LESE  ROSTE MNOHO DRUHŮ  CHUTNÉHO  OVOCE.</a:t>
            </a:r>
          </a:p>
          <a:p>
            <a:r>
              <a:rPr lang="cs-CZ" dirty="0" smtClean="0"/>
              <a:t>LESNÍ  PLODY  SBÍRÁME  POUZE  TEHDY , POKUD  JE  BEZPEČNĚ  POZNÁME. JE  ZDE  NEBEZPEČÍ  ZÁMĚNY  </a:t>
            </a:r>
            <a:r>
              <a:rPr lang="cs-CZ" dirty="0" smtClean="0"/>
              <a:t>                        S  </a:t>
            </a:r>
            <a:r>
              <a:rPr lang="cs-CZ" dirty="0" smtClean="0"/>
              <a:t>JEDOVATÝMI  PLODY.</a:t>
            </a:r>
          </a:p>
          <a:p>
            <a:r>
              <a:rPr lang="cs-CZ" dirty="0" smtClean="0"/>
              <a:t>MEZI  LESNÍ  OVOCE  PATŘÍ:</a:t>
            </a:r>
          </a:p>
          <a:p>
            <a:pPr marL="45720" indent="0">
              <a:buNone/>
            </a:pPr>
            <a:r>
              <a:rPr lang="cs-CZ" dirty="0" smtClean="0"/>
              <a:t> - LESNÍ  JAHODY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- BORŮVKY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- MALINY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- OSTRUŽINY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- BRUSINKY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S7687CZ2\MC900123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1345637" cy="158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VBKTO2P6\MC90043690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3325" y="63056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rmilka\AppData\Local\Microsoft\Windows\Temporary Internet Files\Content.IE5\UE9XPF6Q\MC90043690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5721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rmilka\AppData\Local\Microsoft\Windows\Temporary Internet Files\Content.IE5\K0O7W0UI\MC90043690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222" y="234506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rmilka\AppData\Local\Microsoft\Windows\Temporary Internet Files\Content.IE5\K0O7W0UI\MC900331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2763" y="4081463"/>
            <a:ext cx="1814512" cy="1446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9491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9" y="4372168"/>
            <a:ext cx="7262192" cy="1143000"/>
          </a:xfrm>
        </p:spPr>
        <p:txBody>
          <a:bodyPr/>
          <a:lstStyle/>
          <a:p>
            <a:r>
              <a:rPr lang="cs-CZ" dirty="0" smtClean="0"/>
              <a:t>SPOJ  VĚTU  </a:t>
            </a:r>
            <a:r>
              <a:rPr lang="cs-CZ" dirty="0" smtClean="0"/>
              <a:t>                            S </a:t>
            </a:r>
            <a:r>
              <a:rPr lang="cs-CZ" dirty="0" smtClean="0"/>
              <a:t>VHODNÝM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 jabloni  roste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 švestce  roste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 hrušni  roste</a:t>
            </a:r>
            <a:endParaRPr lang="cs-CZ" dirty="0"/>
          </a:p>
        </p:txBody>
      </p:sp>
      <p:pic>
        <p:nvPicPr>
          <p:cNvPr id="4098" name="Picture 2" descr="C:\Users\Jarmilka\AppData\Local\Microsoft\Windows\Temporary Internet Files\Content.IE5\VBKTO2P6\MP9004386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60848"/>
            <a:ext cx="1627991" cy="243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UE9XPF6Q\MP9004024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692696"/>
            <a:ext cx="1782747" cy="243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rmilka\AppData\Local\Microsoft\Windows\Temporary Internet Files\Content.IE5\KJ2P3ECK\MC90043691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52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3924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 vhodným slovem ze závorky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OVOCE  JÍME  HLAVNĚ  -------------------------- .</a:t>
            </a:r>
          </a:p>
          <a:p>
            <a:endParaRPr lang="cs-CZ" dirty="0"/>
          </a:p>
          <a:p>
            <a:r>
              <a:rPr lang="cs-CZ" dirty="0" smtClean="0"/>
              <a:t>JE  VELMI  ------------ , PROTOŽE  JSOU  V  NĚM  ----------------------- . </a:t>
            </a:r>
          </a:p>
          <a:p>
            <a:endParaRPr lang="cs-CZ" dirty="0"/>
          </a:p>
          <a:p>
            <a:r>
              <a:rPr lang="cs-CZ" dirty="0" smtClean="0"/>
              <a:t>PŘED  JÍDLEM  OVOCE  DOBŘE  --------------  .</a:t>
            </a:r>
          </a:p>
          <a:p>
            <a:pPr marL="45720" indent="0">
              <a:buNone/>
            </a:pPr>
            <a:r>
              <a:rPr lang="cs-CZ" dirty="0" smtClean="0"/>
              <a:t>(</a:t>
            </a:r>
            <a:r>
              <a:rPr lang="cs-CZ" dirty="0" smtClean="0"/>
              <a:t>ZDRAVÉ, SYROVÉ, OMYJEME, </a:t>
            </a:r>
            <a:r>
              <a:rPr lang="cs-CZ" dirty="0" smtClean="0"/>
              <a:t>VITAMÍNY)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595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názvy 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19672" y="1400600"/>
            <a:ext cx="6264696" cy="2880320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/>
              <a:t>-------------              ----------------        ------------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-------------             ---------------          -------------</a:t>
            </a:r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122" name="Picture 2" descr="C:\Users\Jarmilka\AppData\Local\Microsoft\Windows\Temporary Internet Files\Content.IE5\3L8E10M2\MC900441708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9383" y="2348880"/>
            <a:ext cx="1110754" cy="11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rmilka\AppData\Local\Microsoft\Windows\Temporary Internet Files\Content.IE5\S7687CZ2\MC9004417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2728" y="332656"/>
            <a:ext cx="1117947" cy="111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rmilka\AppData\Local\Microsoft\Windows\Temporary Internet Files\Content.IE5\3L8E10M2\MC9001935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2728" y="2348880"/>
            <a:ext cx="1115062" cy="1230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rmilka\AppData\Local\Microsoft\Windows\Temporary Internet Files\Content.IE5\S7687CZ2\MC90043689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48880"/>
            <a:ext cx="983760" cy="98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rmilka\AppData\Local\Microsoft\Windows\Temporary Internet Files\Content.IE5\UE9XPF6Q\MC9001935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8881" y="123327"/>
            <a:ext cx="1341406" cy="132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Jarmilka\AppData\Local\Microsoft\Windows\Temporary Internet Files\Content.IE5\KJ2P3ECK\MC9000883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4169" y="469216"/>
            <a:ext cx="1533818" cy="84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32403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1231</TotalTime>
  <Words>301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NÁZEV ŠKOLY: Střední odborné učiliště a Základní škola AUTOR: Bc. Jarmila Šneberková NÁZEV: VY_32_INOVACE_05_Ovoce TÉMA SADY: Přírodověda DATUM: 23. 09. 2012 ČÍSLO PROJEKTU: CZ.1.07/1.4.00/21.0477</vt:lpstr>
      <vt:lpstr>OVOCE</vt:lpstr>
      <vt:lpstr>LETNÍ  OVOCE</vt:lpstr>
      <vt:lpstr>PODZIMNÍ  OVOCE</vt:lpstr>
      <vt:lpstr>LESNÍ  OVOCE</vt:lpstr>
      <vt:lpstr>SPOJ  VĚTU                              S VHODNÝM OBRÁZKEM</vt:lpstr>
      <vt:lpstr>Doplň věty vhodným slovem ze závorky</vt:lpstr>
      <vt:lpstr>Doplň  názvy  ovoce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201</cp:revision>
  <dcterms:created xsi:type="dcterms:W3CDTF">2012-04-21T07:06:25Z</dcterms:created>
  <dcterms:modified xsi:type="dcterms:W3CDTF">2013-01-31T10:58:44Z</dcterms:modified>
</cp:coreProperties>
</file>