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</p:sldMasterIdLst>
  <p:sldIdLst>
    <p:sldId id="256" r:id="rId2"/>
    <p:sldId id="260" r:id="rId3"/>
    <p:sldId id="261" r:id="rId4"/>
    <p:sldId id="263" r:id="rId5"/>
    <p:sldId id="264" r:id="rId6"/>
    <p:sldId id="265" r:id="rId7"/>
    <p:sldId id="259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B1A735B-DD3F-4A99-AD9C-1C511886BE69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84D2C10-7D49-4284-A898-579972F74CE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F24A221-0BD1-4690-A333-C68C52A3A293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69D4CAC-E778-4527-8F2C-8F49D5D8EBA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BCEDB38-22A9-43EA-8D34-4A6B35308068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EC8E365-C7D5-4B5D-BA99-7EBDCC726C9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EC8C837-D2DE-4E3F-B417-FFBF9E1BFB51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389D8D1-5145-4036-BC62-D338DECA62C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17A6CEC-EAB2-4BC4-8A84-A38B7F59CAE8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86A905A-7223-492D-9A6B-5FC4645A6F7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B5EC586-7C92-4DCB-88D5-5210492341F6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F29856B-7AEA-4277-9459-B6634A2080F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A9E719B-673A-4FC7-82AD-1B1C3CD8252B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BB6F772-CE63-43B4-9F67-09D9EE1EB94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A5FB9A9-26ED-4909-9029-C187D75FE53B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AFEA639-4093-49EC-8CAC-9BAD900BF6E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13C0430-1814-4C5B-9308-729F80D72E2F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3CF9CF8-D28E-4195-BF1D-B8AA0BC04CD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18B7EBC-6FE5-4DD0-B051-73A9F4239725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85A2D9A-118A-4852-817B-A3268A4DB3F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C4FF6EC-9583-4B12-8975-B017B323F008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022CD8A-9EBE-4BA7-B8BB-E75F420614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fld id="{24E8DF75-6967-44CD-A869-86193B62279B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fld id="{91C1A0FE-39D5-4F54-9165-14676849D7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mc:AlternateContent xmlns:mc="http://schemas.openxmlformats.org/markup-compatibility/2006" xmlns:p14="http://schemas.microsoft.com/office/powerpoint/2010/main">
    <mc:Choice Requires="p14">
      <p:transition spd="slow" p14:dur="10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4213" y="1628775"/>
            <a:ext cx="8351837" cy="2592388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Bc. Jarmila </a:t>
            </a:r>
            <a:r>
              <a:rPr lang="cs-CZ" sz="2800" dirty="0" err="1" smtClean="0"/>
              <a:t>Šneberková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VY_32_INOVACE_11_Lidské tělo</a:t>
            </a:r>
            <a:br>
              <a:rPr lang="cs-CZ" sz="2800" dirty="0" smtClean="0"/>
            </a:br>
            <a:r>
              <a:rPr lang="cs-CZ" sz="2800" dirty="0" smtClean="0"/>
              <a:t>TÉMA SADY: Přírodověda</a:t>
            </a:r>
            <a:br>
              <a:rPr lang="cs-CZ" sz="2800" dirty="0" smtClean="0"/>
            </a:br>
            <a:r>
              <a:rPr lang="cs-CZ" sz="2800" dirty="0" smtClean="0"/>
              <a:t>DATUM: 12. 11. </a:t>
            </a:r>
            <a:r>
              <a:rPr lang="cs-CZ" sz="2800" smtClean="0"/>
              <a:t>2012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24075" y="5013325"/>
            <a:ext cx="6264275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4. ročníku praktické školy, 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LIDÉ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 ZEMI  ŽIJE  MNOHO </a:t>
            </a:r>
          </a:p>
          <a:p>
            <a:pPr marL="82296" indent="0">
              <a:buNone/>
            </a:pPr>
            <a:r>
              <a:rPr lang="cs-CZ" dirty="0"/>
              <a:t> </a:t>
            </a:r>
            <a:r>
              <a:rPr lang="cs-CZ" dirty="0" smtClean="0"/>
              <a:t> MILIÓNŮ  LIDÍ</a:t>
            </a:r>
          </a:p>
          <a:p>
            <a:r>
              <a:rPr lang="cs-CZ" dirty="0" smtClean="0"/>
              <a:t>JSOU  BÍLÍ , ČERNÍ  A  ŽLUTÍ</a:t>
            </a:r>
          </a:p>
          <a:p>
            <a:r>
              <a:rPr lang="cs-CZ" dirty="0" smtClean="0"/>
              <a:t>MAJÍ  RŮZNOU  BARVU  VLASŮ , OČÍ , HOVOŘÍ  RŮZNÝMI  JAZYKY</a:t>
            </a:r>
          </a:p>
          <a:p>
            <a:r>
              <a:rPr lang="cs-CZ" dirty="0" smtClean="0"/>
              <a:t>VŠICHNI  VŠAK  MAJÍ  STEJNOU  STAVBU  TĚLA  A  STEJNÉ  ORGÁNY  V  TĚLE</a:t>
            </a:r>
            <a:endParaRPr lang="cs-CZ" dirty="0"/>
          </a:p>
        </p:txBody>
      </p:sp>
      <p:pic>
        <p:nvPicPr>
          <p:cNvPr id="1032" name="Picture 8" descr="C:\Users\Jarmilka\AppData\Local\Microsoft\Windows\Temporary Internet Files\Content.IE5\UE9XPF6Q\MP90043932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692696"/>
            <a:ext cx="2664296" cy="19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566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  LIDSKÉHO  TĚLA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NEJVĚTŠÍ  ČÁST  LIDSKÉHO  TĚLA  TVOŘÍ – 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TRUP</a:t>
            </a:r>
          </a:p>
          <a:p>
            <a:r>
              <a:rPr lang="cs-CZ" dirty="0" smtClean="0"/>
              <a:t>NA  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TRUPU </a:t>
            </a:r>
            <a:r>
              <a:rPr lang="cs-CZ" dirty="0" smtClean="0"/>
              <a:t> MÁME  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KRK</a:t>
            </a:r>
            <a:r>
              <a:rPr lang="cs-CZ" dirty="0" smtClean="0"/>
              <a:t> , NA  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KRKU 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HLAVU</a:t>
            </a:r>
          </a:p>
          <a:p>
            <a:r>
              <a:rPr lang="cs-CZ" dirty="0" smtClean="0"/>
              <a:t>ZADNÍ  ČÁST  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TRUPU</a:t>
            </a:r>
            <a:r>
              <a:rPr lang="cs-CZ" dirty="0" smtClean="0"/>
              <a:t>  JSOU 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ZÁDA </a:t>
            </a:r>
            <a:r>
              <a:rPr lang="cs-CZ" dirty="0" smtClean="0"/>
              <a:t>, PŘEDNÍ  ČÁST  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TRUPU</a:t>
            </a:r>
            <a:r>
              <a:rPr lang="cs-CZ" dirty="0" smtClean="0"/>
              <a:t>  TVOŘÍ  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HRUDNÍK</a:t>
            </a:r>
          </a:p>
          <a:p>
            <a:r>
              <a:rPr lang="cs-CZ" dirty="0" smtClean="0"/>
              <a:t>ČLOVĚK  MÁ  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HORNÍ  KONČETINY </a:t>
            </a:r>
            <a:r>
              <a:rPr lang="cs-CZ" dirty="0" smtClean="0"/>
              <a:t>, TY  SE  SKLÁDAJÍ  Z – 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RAMENE</a:t>
            </a:r>
            <a:r>
              <a:rPr lang="cs-CZ" dirty="0" smtClean="0"/>
              <a:t> ,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LOKTE </a:t>
            </a:r>
            <a:r>
              <a:rPr lang="cs-CZ" dirty="0" smtClean="0"/>
              <a:t>, 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DLANĚ</a:t>
            </a:r>
            <a:r>
              <a:rPr lang="cs-CZ" dirty="0" smtClean="0"/>
              <a:t>  A  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PRSTŮ</a:t>
            </a:r>
          </a:p>
          <a:p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DOLNÍ  KONČETINY  </a:t>
            </a:r>
            <a:r>
              <a:rPr lang="cs-CZ" dirty="0" smtClean="0"/>
              <a:t>SE  SKLÁDAJÍ  ZE – 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STEHNA </a:t>
            </a:r>
            <a:r>
              <a:rPr lang="cs-CZ" dirty="0" smtClean="0"/>
              <a:t>,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KOLENA </a:t>
            </a:r>
            <a:r>
              <a:rPr lang="cs-CZ" dirty="0" smtClean="0"/>
              <a:t>, 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LÝTKA</a:t>
            </a:r>
            <a:r>
              <a:rPr lang="cs-CZ" dirty="0" smtClean="0"/>
              <a:t> , 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CHODIDLA</a:t>
            </a:r>
          </a:p>
          <a:p>
            <a:r>
              <a:rPr lang="cs-CZ" dirty="0" smtClean="0"/>
              <a:t>OPOROU  LIDSKÉHO  TĚLA  JE  KOSTRA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969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53952" y="360578"/>
            <a:ext cx="7498080" cy="1143000"/>
          </a:xfrm>
        </p:spPr>
        <p:txBody>
          <a:bodyPr/>
          <a:lstStyle/>
          <a:p>
            <a:r>
              <a:rPr lang="cs-CZ" dirty="0" smtClean="0"/>
              <a:t>POPIS  LIDSKÉHO  TĚLA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cs-CZ" dirty="0"/>
          </a:p>
        </p:txBody>
      </p:sp>
      <p:pic>
        <p:nvPicPr>
          <p:cNvPr id="1026" name="Picture 2" descr="C:\Users\Jarmilka\AppData\Local\Microsoft\Windows\Temporary Internet Files\Content.IE5\3L8E10M2\MC9004263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9238" y="1489075"/>
            <a:ext cx="1844675" cy="469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V="1">
            <a:off x="5148064" y="1628800"/>
            <a:ext cx="755849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4950779" y="2132856"/>
            <a:ext cx="1205397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 flipV="1">
            <a:off x="3563888" y="1988840"/>
            <a:ext cx="936104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5143135" y="2276872"/>
            <a:ext cx="1805129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>
            <a:endCxn id="1062" idx="3"/>
          </p:cNvCxnSpPr>
          <p:nvPr/>
        </p:nvCxnSpPr>
        <p:spPr>
          <a:xfrm flipH="1">
            <a:off x="2622446" y="2492896"/>
            <a:ext cx="216557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5446713" y="3140968"/>
            <a:ext cx="135753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>
            <a:off x="5698976" y="3835400"/>
            <a:ext cx="110527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>
            <a:off x="5702496" y="4293096"/>
            <a:ext cx="45720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 flipH="1" flipV="1">
            <a:off x="3419872" y="3897052"/>
            <a:ext cx="864096" cy="1800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0" name="Přímá spojnice se šipkou 1029"/>
          <p:cNvCxnSpPr>
            <a:endCxn id="1063" idx="3"/>
          </p:cNvCxnSpPr>
          <p:nvPr/>
        </p:nvCxnSpPr>
        <p:spPr>
          <a:xfrm flipH="1">
            <a:off x="2985255" y="2965084"/>
            <a:ext cx="1965525" cy="2193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4" name="Přímá spojnice se šipkou 1033"/>
          <p:cNvCxnSpPr/>
          <p:nvPr/>
        </p:nvCxnSpPr>
        <p:spPr>
          <a:xfrm flipH="1">
            <a:off x="3486785" y="4750296"/>
            <a:ext cx="1301239" cy="154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8" name="Přímá spojnice se šipkou 1037"/>
          <p:cNvCxnSpPr/>
          <p:nvPr/>
        </p:nvCxnSpPr>
        <p:spPr>
          <a:xfrm flipH="1">
            <a:off x="2771800" y="5207496"/>
            <a:ext cx="20162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Přímá spojnice se šipkou 1041"/>
          <p:cNvCxnSpPr/>
          <p:nvPr/>
        </p:nvCxnSpPr>
        <p:spPr>
          <a:xfrm>
            <a:off x="5265669" y="5724525"/>
            <a:ext cx="1538579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6" name="Přímá spojnice se šipkou 1045"/>
          <p:cNvCxnSpPr/>
          <p:nvPr/>
        </p:nvCxnSpPr>
        <p:spPr>
          <a:xfrm flipH="1">
            <a:off x="3095836" y="5909191"/>
            <a:ext cx="1692188" cy="15817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1" name="Přímá spojnice se šipkou 1050"/>
          <p:cNvCxnSpPr/>
          <p:nvPr/>
        </p:nvCxnSpPr>
        <p:spPr>
          <a:xfrm>
            <a:off x="5337212" y="6116452"/>
            <a:ext cx="117900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3" name="TextovéPole 1052"/>
          <p:cNvSpPr txBox="1"/>
          <p:nvPr/>
        </p:nvSpPr>
        <p:spPr>
          <a:xfrm>
            <a:off x="5935508" y="1444134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hlava</a:t>
            </a:r>
            <a:endParaRPr lang="cs-CZ" dirty="0"/>
          </a:p>
        </p:txBody>
      </p:sp>
      <p:sp>
        <p:nvSpPr>
          <p:cNvPr id="1054" name="TextovéPole 1053"/>
          <p:cNvSpPr txBox="1"/>
          <p:nvPr/>
        </p:nvSpPr>
        <p:spPr>
          <a:xfrm flipH="1">
            <a:off x="6159696" y="1907540"/>
            <a:ext cx="1178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krk</a:t>
            </a:r>
            <a:endParaRPr lang="cs-CZ" dirty="0"/>
          </a:p>
        </p:txBody>
      </p:sp>
      <p:sp>
        <p:nvSpPr>
          <p:cNvPr id="1055" name="TextovéPole 1054"/>
          <p:cNvSpPr txBox="1"/>
          <p:nvPr/>
        </p:nvSpPr>
        <p:spPr>
          <a:xfrm>
            <a:off x="6948264" y="2338126"/>
            <a:ext cx="684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záda</a:t>
            </a:r>
            <a:endParaRPr lang="cs-CZ" dirty="0"/>
          </a:p>
        </p:txBody>
      </p:sp>
      <p:sp>
        <p:nvSpPr>
          <p:cNvPr id="1056" name="TextovéPole 1055"/>
          <p:cNvSpPr txBox="1"/>
          <p:nvPr/>
        </p:nvSpPr>
        <p:spPr>
          <a:xfrm>
            <a:off x="6763533" y="2999733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loket</a:t>
            </a:r>
            <a:endParaRPr lang="cs-CZ" dirty="0"/>
          </a:p>
        </p:txBody>
      </p:sp>
      <p:sp>
        <p:nvSpPr>
          <p:cNvPr id="1057" name="TextovéPole 1056"/>
          <p:cNvSpPr txBox="1"/>
          <p:nvPr/>
        </p:nvSpPr>
        <p:spPr>
          <a:xfrm>
            <a:off x="6802632" y="3707740"/>
            <a:ext cx="928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zápěstí</a:t>
            </a:r>
            <a:endParaRPr lang="cs-CZ" dirty="0"/>
          </a:p>
        </p:txBody>
      </p:sp>
      <p:sp>
        <p:nvSpPr>
          <p:cNvPr id="1058" name="TextovéPole 1057"/>
          <p:cNvSpPr txBox="1"/>
          <p:nvPr/>
        </p:nvSpPr>
        <p:spPr>
          <a:xfrm>
            <a:off x="6296887" y="4581128"/>
            <a:ext cx="684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prsty</a:t>
            </a:r>
            <a:endParaRPr lang="cs-CZ" dirty="0"/>
          </a:p>
        </p:txBody>
      </p:sp>
      <p:sp>
        <p:nvSpPr>
          <p:cNvPr id="1059" name="TextovéPole 1058"/>
          <p:cNvSpPr txBox="1"/>
          <p:nvPr/>
        </p:nvSpPr>
        <p:spPr>
          <a:xfrm>
            <a:off x="6794341" y="5507940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kotník</a:t>
            </a:r>
            <a:endParaRPr lang="cs-CZ" dirty="0"/>
          </a:p>
        </p:txBody>
      </p:sp>
      <p:sp>
        <p:nvSpPr>
          <p:cNvPr id="1060" name="TextovéPole 1059"/>
          <p:cNvSpPr txBox="1"/>
          <p:nvPr/>
        </p:nvSpPr>
        <p:spPr>
          <a:xfrm>
            <a:off x="6534729" y="5900420"/>
            <a:ext cx="684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prsty</a:t>
            </a:r>
            <a:endParaRPr lang="cs-CZ" dirty="0"/>
          </a:p>
        </p:txBody>
      </p:sp>
      <p:sp>
        <p:nvSpPr>
          <p:cNvPr id="1061" name="TextovéPole 1060"/>
          <p:cNvSpPr txBox="1"/>
          <p:nvPr/>
        </p:nvSpPr>
        <p:spPr>
          <a:xfrm>
            <a:off x="2836891" y="1763524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rameno</a:t>
            </a:r>
            <a:endParaRPr lang="cs-CZ" dirty="0"/>
          </a:p>
        </p:txBody>
      </p:sp>
      <p:sp>
        <p:nvSpPr>
          <p:cNvPr id="1062" name="TextovéPole 1061"/>
          <p:cNvSpPr txBox="1"/>
          <p:nvPr/>
        </p:nvSpPr>
        <p:spPr>
          <a:xfrm>
            <a:off x="1668339" y="2308230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hrudník</a:t>
            </a:r>
            <a:endParaRPr lang="cs-CZ" dirty="0"/>
          </a:p>
        </p:txBody>
      </p:sp>
      <p:sp>
        <p:nvSpPr>
          <p:cNvPr id="1063" name="TextovéPole 1062"/>
          <p:cNvSpPr txBox="1"/>
          <p:nvPr/>
        </p:nvSpPr>
        <p:spPr>
          <a:xfrm>
            <a:off x="2172212" y="2999733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břicho</a:t>
            </a:r>
            <a:endParaRPr lang="cs-CZ" dirty="0"/>
          </a:p>
        </p:txBody>
      </p:sp>
      <p:sp>
        <p:nvSpPr>
          <p:cNvPr id="1067" name="TextovéPole 1066"/>
          <p:cNvSpPr txBox="1"/>
          <p:nvPr/>
        </p:nvSpPr>
        <p:spPr>
          <a:xfrm>
            <a:off x="2836891" y="3785140"/>
            <a:ext cx="6206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dlaň</a:t>
            </a:r>
            <a:endParaRPr lang="cs-CZ" dirty="0"/>
          </a:p>
        </p:txBody>
      </p:sp>
      <p:sp>
        <p:nvSpPr>
          <p:cNvPr id="1068" name="TextovéPole 1067"/>
          <p:cNvSpPr txBox="1"/>
          <p:nvPr/>
        </p:nvSpPr>
        <p:spPr>
          <a:xfrm>
            <a:off x="2622446" y="4581128"/>
            <a:ext cx="86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koleno</a:t>
            </a:r>
            <a:endParaRPr lang="cs-CZ" dirty="0"/>
          </a:p>
        </p:txBody>
      </p:sp>
      <p:sp>
        <p:nvSpPr>
          <p:cNvPr id="1072" name="TextovéPole 1071"/>
          <p:cNvSpPr txBox="1"/>
          <p:nvPr/>
        </p:nvSpPr>
        <p:spPr>
          <a:xfrm>
            <a:off x="2053026" y="5022830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lýtko</a:t>
            </a:r>
            <a:endParaRPr lang="cs-CZ" dirty="0"/>
          </a:p>
        </p:txBody>
      </p:sp>
      <p:cxnSp>
        <p:nvCxnSpPr>
          <p:cNvPr id="1074" name="Přímá spojnice se šipkou 1073"/>
          <p:cNvCxnSpPr/>
          <p:nvPr/>
        </p:nvCxnSpPr>
        <p:spPr>
          <a:xfrm flipH="1" flipV="1">
            <a:off x="2748739" y="5724525"/>
            <a:ext cx="2039285" cy="15274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6" name="TextovéPole 1075"/>
          <p:cNvSpPr txBox="1"/>
          <p:nvPr/>
        </p:nvSpPr>
        <p:spPr>
          <a:xfrm>
            <a:off x="1987481" y="5539859"/>
            <a:ext cx="633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pata</a:t>
            </a:r>
            <a:endParaRPr lang="cs-CZ" dirty="0"/>
          </a:p>
        </p:txBody>
      </p:sp>
      <p:sp>
        <p:nvSpPr>
          <p:cNvPr id="1077" name="TextovéPole 1076"/>
          <p:cNvSpPr txBox="1"/>
          <p:nvPr/>
        </p:nvSpPr>
        <p:spPr>
          <a:xfrm>
            <a:off x="2652160" y="5882702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5144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DŮLEŽITÉ  ORGÁNY  V  TĚLE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Mozek – je uložen v hlavě , řídí práci      celého těla</a:t>
            </a:r>
          </a:p>
          <a:p>
            <a:endParaRPr lang="cs-CZ" dirty="0"/>
          </a:p>
          <a:p>
            <a:r>
              <a:rPr lang="cs-CZ" dirty="0" smtClean="0"/>
              <a:t>Srdce – pracuje jako pumpa , pohání krev v celém těle</a:t>
            </a:r>
          </a:p>
          <a:p>
            <a:r>
              <a:rPr lang="cs-CZ" dirty="0" smtClean="0"/>
              <a:t>Plíce – potřebujeme k dýchání</a:t>
            </a:r>
          </a:p>
          <a:p>
            <a:r>
              <a:rPr lang="cs-CZ" dirty="0" smtClean="0"/>
              <a:t>Žaludek – přijímá potravu a rozmělňuje ji</a:t>
            </a:r>
          </a:p>
          <a:p>
            <a:r>
              <a:rPr lang="cs-CZ" dirty="0" smtClean="0"/>
              <a:t>Ledviny – odstraňují z těla škodliviny a vyměšují moč</a:t>
            </a:r>
            <a:endParaRPr lang="cs-CZ" dirty="0"/>
          </a:p>
        </p:txBody>
      </p:sp>
      <p:pic>
        <p:nvPicPr>
          <p:cNvPr id="2050" name="Picture 2" descr="C:\Users\Jarmilka\AppData\Local\Microsoft\Windows\Temporary Internet Files\Content.IE5\S7687CZ2\MC900438737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6622" y="1524000"/>
            <a:ext cx="3498056" cy="466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Jarmilka\AppData\Local\Microsoft\Windows\Temporary Internet Files\Content.IE5\S7687CZ2\MC90043874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700808"/>
            <a:ext cx="822273" cy="1096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8256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DOPLŇ  SLOVA  ZE  ZÁVORKY  DO  TEXTU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----------       řídí  práci  celého  těla .</a:t>
            </a:r>
          </a:p>
          <a:p>
            <a:r>
              <a:rPr lang="cs-CZ" dirty="0" smtClean="0"/>
              <a:t>----------       pracuje  jako  pumpa .</a:t>
            </a:r>
          </a:p>
          <a:p>
            <a:r>
              <a:rPr lang="cs-CZ" dirty="0" smtClean="0"/>
              <a:t>----------       potřebujeme  k  dýchání .</a:t>
            </a:r>
          </a:p>
          <a:p>
            <a:r>
              <a:rPr lang="cs-CZ" dirty="0" smtClean="0"/>
              <a:t>----------       přijímá  jídlo  a  pití .</a:t>
            </a:r>
          </a:p>
          <a:p>
            <a:r>
              <a:rPr lang="cs-CZ" dirty="0" smtClean="0"/>
              <a:t>----------       odstraňují  z  těla  škodlivé</a:t>
            </a:r>
          </a:p>
          <a:p>
            <a:pPr marL="82296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látky  a  vyměšují  moč</a:t>
            </a:r>
          </a:p>
          <a:p>
            <a:pPr marL="82296" indent="0">
              <a:buNone/>
            </a:pPr>
            <a:r>
              <a:rPr lang="cs-CZ" dirty="0" smtClean="0"/>
              <a:t>(mozek , plíce , srdce , žaludek </a:t>
            </a:r>
            <a:r>
              <a:rPr lang="cs-CZ" smtClean="0"/>
              <a:t>, ledviny)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119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>
                <a:hlinkClick r:id="rId2"/>
              </a:rPr>
              <a:t>http://office.microsoft.com</a:t>
            </a:r>
            <a:r>
              <a:rPr lang="cs-CZ" dirty="0" smtClean="0"/>
              <a:t> – kliparty</a:t>
            </a:r>
            <a:endParaRPr lang="cs-CZ" dirty="0" smtClean="0">
              <a:latin typeface="Arial" charset="0"/>
            </a:endParaRPr>
          </a:p>
          <a:p>
            <a:r>
              <a:rPr lang="cs-CZ" sz="4000" dirty="0" smtClean="0"/>
              <a:t>ŠKODA, E., </a:t>
            </a:r>
            <a:r>
              <a:rPr lang="cs-CZ" sz="4000" i="1" dirty="0" smtClean="0"/>
              <a:t>Přírodověda pro 4.ročník </a:t>
            </a:r>
            <a:r>
              <a:rPr lang="cs-CZ" sz="4000" i="1" dirty="0" err="1" smtClean="0"/>
              <a:t>ZvŠ</a:t>
            </a:r>
            <a:r>
              <a:rPr lang="cs-CZ" sz="4000" dirty="0" smtClean="0"/>
              <a:t>. 1. vyd. Praha: Parta s.r.o., 1994. ISBN 80-901709-1-9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1413</TotalTime>
  <Words>271</Words>
  <Application>Microsoft Office PowerPoint</Application>
  <PresentationFormat>Předvádění na obrazovce (4:3)</PresentationFormat>
  <Paragraphs>51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Slunovrat</vt:lpstr>
      <vt:lpstr>NÁZEV ŠKOLY: Střední odborné učiliště a Základní škola AUTOR: Bc. Jarmila Šneberková NÁZEV: VY_32_INOVACE_11_Lidské tělo TÉMA SADY: Přírodověda DATUM: 12. 11. 2012 ČÍSLO PROJEKTU: CZ.1.07/1.4.00/21.0477</vt:lpstr>
      <vt:lpstr>LIDÉ</vt:lpstr>
      <vt:lpstr>STAVBA  LIDSKÉHO  TĚLA</vt:lpstr>
      <vt:lpstr>POPIS  LIDSKÉHO  TĚLA</vt:lpstr>
      <vt:lpstr>DŮLEŽITÉ  ORGÁNY  V  TĚLE</vt:lpstr>
      <vt:lpstr>DOPLŇ  SLOVA  ZE  ZÁVORKY  DO  TEXTU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Jarmilka</cp:lastModifiedBy>
  <cp:revision>219</cp:revision>
  <dcterms:created xsi:type="dcterms:W3CDTF">2012-04-21T07:06:25Z</dcterms:created>
  <dcterms:modified xsi:type="dcterms:W3CDTF">2013-01-31T08:40:27Z</dcterms:modified>
</cp:coreProperties>
</file>