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2" r:id="rId2"/>
    <p:sldId id="261" r:id="rId3"/>
    <p:sldId id="264" r:id="rId4"/>
    <p:sldId id="257" r:id="rId5"/>
    <p:sldId id="258" r:id="rId6"/>
    <p:sldId id="259" r:id="rId7"/>
    <p:sldId id="260" r:id="rId8"/>
    <p:sldId id="265" r:id="rId9"/>
    <p:sldId id="266" r:id="rId10"/>
    <p:sldId id="267" r:id="rId11"/>
    <p:sldId id="268" r:id="rId12"/>
    <p:sldId id="269" r:id="rId13"/>
    <p:sldId id="270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B7ACD-0266-472E-AFEF-9281C89EB5C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F18346-4BDE-4125-A661-A18FD3320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574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18346-4BDE-4125-A661-A18FD3320E9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18346-4BDE-4125-A661-A18FD3320E9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18346-4BDE-4125-A661-A18FD3320E9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18346-4BDE-4125-A661-A18FD3320E97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youtube.com/watch?v=vgGYNaHQrJ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youtube.com/watch?v=WnP4D9mfBm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" TargetMode="External"/><Relationship Id="rId3" Type="http://schemas.openxmlformats.org/officeDocument/2006/relationships/hyperlink" Target="http://cs.wikipedia.org/wiki/Carl_Orff" TargetMode="External"/><Relationship Id="rId7" Type="http://schemas.openxmlformats.org/officeDocument/2006/relationships/hyperlink" Target="http://www.youtube.com/watch?v=WnP4D9mfBmo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amos.pf.jcu.cz/amos/kat_hv/modules/low/kurz_text.php?identifik=kat_hv_6773_t&amp;id_kurz=&amp;id_kap=10&amp;id_teach=&amp;kod_kurzu=kat_hv_6773&amp;id_kap=10&amp;id_set_test=&amp;search=&amp;kat=&amp;startpos=2" TargetMode="External"/><Relationship Id="rId5" Type="http://schemas.openxmlformats.org/officeDocument/2006/relationships/hyperlink" Target="http://www.muzikant.cz/bici-nastroje-5/cinely-129/index.php" TargetMode="External"/><Relationship Id="rId4" Type="http://schemas.openxmlformats.org/officeDocument/2006/relationships/hyperlink" Target="http://www.muzikant.cz/bici-nastroje-5/perkuse-131/index.php" TargetMode="External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 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ORFFOVY HUDEBNÍ NÁSTROJE</a:t>
            </a:r>
            <a:b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6282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8828331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12_HV_06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Orffovy hudební nástroje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rytmickými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hudebními nástroji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Poznat jednotlivé Orffovy hudební nástroje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28. 12.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4611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			CARL ORFF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Carl </a:t>
            </a:r>
            <a:r>
              <a:rPr lang="cs-CZ" dirty="0" err="1" smtClean="0"/>
              <a:t>Orff</a:t>
            </a:r>
            <a:r>
              <a:rPr lang="cs-CZ" dirty="0" smtClean="0"/>
              <a:t> byl hudební skladatel a pedagog;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prosazoval spojení hudební výchovy s výchovou pohybovou, hudby s </a:t>
            </a:r>
            <a:r>
              <a:rPr lang="cs-CZ" dirty="0" smtClean="0"/>
              <a:t>pohybem.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764704"/>
            <a:ext cx="2723328" cy="2520000"/>
          </a:xfrm>
          <a:prstGeom prst="rect">
            <a:avLst/>
          </a:prstGeom>
          <a:noFill/>
          <a:ln w="25400" cmpd="sng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96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ORFFOVY 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rámový bubínek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ozvučná dřívka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tamburína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triangl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činel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r</a:t>
            </a:r>
            <a:r>
              <a:rPr lang="cs-CZ" dirty="0" smtClean="0"/>
              <a:t>olničky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dřevěný </a:t>
            </a:r>
            <a:r>
              <a:rPr lang="cs-CZ" dirty="0" smtClean="0"/>
              <a:t>blok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kastaněty</a:t>
            </a:r>
          </a:p>
        </p:txBody>
      </p:sp>
      <p:pic>
        <p:nvPicPr>
          <p:cNvPr id="5" name="Obrázek 4" descr="Z:\PROJEKTY\HUDEBNÍ VÝCHOVA\Obrázky\sad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196752"/>
            <a:ext cx="5040000" cy="50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RÁMOVÝ BUBÍNEK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b="1" dirty="0"/>
              <a:t>Bubínek</a:t>
            </a:r>
            <a:r>
              <a:rPr lang="cs-CZ" sz="1800" dirty="0"/>
              <a:t> držíme za rám, v němž je otvor pro prostředník. Hrajeme úderem prstů nebo plstěné paličky. Údery vedeme asi do poloviny poloměru bubínku. Nikdy ne do jeho středu! Tam je rozkmit blány největší, a došlo by tak po jejím rozechvění hned k částečnému utlumení.</a:t>
            </a:r>
          </a:p>
        </p:txBody>
      </p:sp>
      <p:pic>
        <p:nvPicPr>
          <p:cNvPr id="5" name="Obrázek 4" descr="C:\Users\novotna\AppData\Local\Microsoft\Windows\Temporary Internet Files\Content.Word\bubínk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7" y="2852935"/>
            <a:ext cx="3600000" cy="36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OZVUČNÁ DŘÍVKA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b="1" dirty="0"/>
              <a:t>Hůlky</a:t>
            </a:r>
            <a:r>
              <a:rPr lang="cs-CZ" sz="1800" dirty="0"/>
              <a:t> nebo také ozvučná dřívka jsou dvě dřevěné tyčinky. Každou držíme asi v jedné třetině délky, abychom netlumili při hře jejich zvuk. Lze též jednu položit na konce pokrčených prstů a natažený palec. Z takto uzavřené dlaně vznikne rezonanční dutina. Zvuk hůlek je pak silnější a barevnější.</a:t>
            </a:r>
          </a:p>
        </p:txBody>
      </p:sp>
      <p:pic>
        <p:nvPicPr>
          <p:cNvPr id="7" name="Obrázek 6" descr="Z:\PROJEKTY\HUDEBNÍ VÝCHOVA\Obrázky\ozvučná dřívk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3356991"/>
            <a:ext cx="3600000" cy="36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TAMBURÍNA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b="1" dirty="0"/>
              <a:t>Tamburína</a:t>
            </a:r>
            <a:r>
              <a:rPr lang="cs-CZ" sz="1800" dirty="0"/>
              <a:t> je vlastně rámový bubínek, který má v lubu několik párů kovových talířků podobně jako </a:t>
            </a:r>
            <a:r>
              <a:rPr lang="cs-CZ" sz="1800" dirty="0" err="1"/>
              <a:t>cinkadlo</a:t>
            </a:r>
            <a:r>
              <a:rPr lang="cs-CZ" sz="1800" dirty="0"/>
              <a:t>. Při hře se drží stejně jako ruční bubínek, ale hrajeme na ni úderem ohnutého kloubu prostředníku.</a:t>
            </a:r>
          </a:p>
        </p:txBody>
      </p:sp>
      <p:pic>
        <p:nvPicPr>
          <p:cNvPr id="8" name="Picture 2" descr="Z:\PROJEKTY\HUDEBNÍ VÝCHOVA\Obrázky\tamburín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11960" y="2780928"/>
            <a:ext cx="3600000" cy="3600000"/>
          </a:xfrm>
          <a:prstGeom prst="rect">
            <a:avLst/>
          </a:prstGeom>
          <a:noFill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TRIANGL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b="1" dirty="0"/>
              <a:t>Triangl</a:t>
            </a:r>
            <a:r>
              <a:rPr lang="cs-CZ" sz="1800" dirty="0"/>
              <a:t> je kovový trojhran, který se buď zavěšuje na vláknu na stojánek nebo se za vlákno drží v ruce</a:t>
            </a:r>
            <a:r>
              <a:rPr lang="cs-CZ" sz="1800" i="1" dirty="0"/>
              <a:t>.</a:t>
            </a:r>
            <a:r>
              <a:rPr lang="cs-CZ" sz="1800" dirty="0"/>
              <a:t> Rozeznívá se úderem kovového tlouku nejlépe do spodní hrany.</a:t>
            </a:r>
          </a:p>
        </p:txBody>
      </p:sp>
      <p:pic>
        <p:nvPicPr>
          <p:cNvPr id="8" name="Zástupný symbol pro obsah 6" descr="Z:\PROJEKTY\HUDEBNÍ VÝCHOVA\Obrázky\triangl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11960" y="2996952"/>
            <a:ext cx="3600000" cy="360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271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b="1" dirty="0"/>
              <a:t>Prstové </a:t>
            </a:r>
            <a:r>
              <a:rPr lang="cs-CZ" sz="1800" b="1" dirty="0" err="1"/>
              <a:t>činelky</a:t>
            </a:r>
            <a:r>
              <a:rPr lang="cs-CZ" sz="1800" dirty="0"/>
              <a:t> navlékneme na poslední články palce a prostředníku a při hře je obrátíme proti sobě. Můžeme je též držet za gumové návleky každou v jedné ruce a rozeznívat je úderem vzájemně o jejich okraje. Tak znějí mnohem lépe.</a:t>
            </a:r>
          </a:p>
        </p:txBody>
      </p:sp>
      <p:pic>
        <p:nvPicPr>
          <p:cNvPr id="5" name="Zástupný symbol pro obsah 6" descr="Z:\PROJEKTY\HUDEBNÍ VÝCHOVA\Obrázky\činel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23928" y="3068960"/>
            <a:ext cx="3600000" cy="360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624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rolničky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b="1" dirty="0" smtClean="0"/>
              <a:t>Rolničky</a:t>
            </a:r>
            <a:r>
              <a:rPr lang="cs-CZ" sz="1800" dirty="0" smtClean="0"/>
              <a:t> </a:t>
            </a:r>
            <a:r>
              <a:rPr lang="cs-CZ" sz="1800" dirty="0"/>
              <a:t>- několik rolniček je upevněno na dřevěné destičce. Třesením rukou vydávají charakteristický zvuk.</a:t>
            </a:r>
          </a:p>
        </p:txBody>
      </p:sp>
      <p:pic>
        <p:nvPicPr>
          <p:cNvPr id="5122" name="Picture 2" descr="Z:\PROJEKTY\HUDEBNÍ VÝCHOVA\Obrázky\rolničk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348880"/>
            <a:ext cx="36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265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Dřevěný blok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b="1" dirty="0"/>
              <a:t>Blok </a:t>
            </a:r>
            <a:r>
              <a:rPr lang="cs-CZ" sz="1800" dirty="0"/>
              <a:t>označovaný také jako dřevěný blok, dřevěný bubínek nebo </a:t>
            </a:r>
            <a:r>
              <a:rPr lang="cs-CZ" sz="1800" dirty="0" err="1"/>
              <a:t>woodblock</a:t>
            </a:r>
            <a:r>
              <a:rPr lang="cs-CZ" sz="1800" dirty="0"/>
              <a:t> je buď ve tvaru duté krabičky s vnitřním rezonančním otvorem, nebo trubičky (rourový bubínek). Rozeznívá de úderem dřevěné paličky do horní vypouklé desky.</a:t>
            </a:r>
          </a:p>
        </p:txBody>
      </p:sp>
      <p:pic>
        <p:nvPicPr>
          <p:cNvPr id="6146" name="Picture 2" descr="Z:\PROJEKTY\HUDEBNÍ VÝCHOVA\Obrázky\dřevěný bl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36912"/>
            <a:ext cx="36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09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kastaněty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dirty="0"/>
              <a:t>Při tradičním použití má tanečnice při tanci kastaněty navlečené provázkem na palci. Jedna mistička spočívá na dlani. Zvuk, který doprovází rytmus hudby i tance, pak vydává rychlé klapnutí prstů do druhé. Lze docílit i delší série rychle se opakujících úderů</a:t>
            </a:r>
            <a:r>
              <a:rPr lang="cs-CZ" sz="1800" dirty="0" smtClean="0"/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1800" dirty="0" smtClean="0">
                <a:hlinkClick r:id="rId2"/>
              </a:rPr>
              <a:t>Hra na kastaněty</a:t>
            </a:r>
            <a:endParaRPr lang="cs-CZ" sz="1800" dirty="0"/>
          </a:p>
        </p:txBody>
      </p:sp>
      <p:pic>
        <p:nvPicPr>
          <p:cNvPr id="7170" name="Picture 2" descr="Z:\PROJEKTY\HUDEBNÍ VÝCHOVA\Obrázky\kastanět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08920"/>
            <a:ext cx="36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57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 NA ORFFOVY 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Jak děti hrají na Orffovy hudební nástroje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8365" y="2276872"/>
            <a:ext cx="6400000" cy="3600000"/>
          </a:xfrm>
          <a:prstGeom prst="rect">
            <a:avLst/>
          </a:prstGeom>
          <a:noFill/>
          <a:ln w="9525">
            <a:solidFill>
              <a:schemeClr val="tx2">
                <a:alpha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021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4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hlinkClick r:id="rId3"/>
              </a:rPr>
              <a:t>http</a:t>
            </a:r>
            <a:r>
              <a:rPr lang="cs-CZ" sz="4000" dirty="0">
                <a:hlinkClick r:id="rId3"/>
              </a:rPr>
              <a:t>://</a:t>
            </a:r>
            <a:r>
              <a:rPr lang="cs-CZ" sz="4000" dirty="0" smtClean="0">
                <a:hlinkClick r:id="rId3"/>
              </a:rPr>
              <a:t>cs.wikipedia.org/wiki/Carl_Orff</a:t>
            </a:r>
            <a:endParaRPr lang="cs-CZ" sz="4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4000" u="sng" dirty="0">
                <a:hlinkClick r:id="rId4"/>
              </a:rPr>
              <a:t>http://</a:t>
            </a:r>
            <a:r>
              <a:rPr lang="cs-CZ" sz="4000" u="sng" dirty="0" smtClean="0">
                <a:hlinkClick r:id="rId4"/>
              </a:rPr>
              <a:t>www.muzikant.cz/bici-nastroje-5/perkuse-131/index.php</a:t>
            </a:r>
            <a:endParaRPr lang="cs-CZ" sz="4000" u="sng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4000" u="sng" dirty="0" smtClean="0">
                <a:hlinkClick r:id="rId5"/>
              </a:rPr>
              <a:t>http</a:t>
            </a:r>
            <a:r>
              <a:rPr lang="cs-CZ" sz="4000" u="sng" dirty="0">
                <a:hlinkClick r:id="rId5"/>
              </a:rPr>
              <a:t>://</a:t>
            </a:r>
            <a:r>
              <a:rPr lang="cs-CZ" sz="4000" u="sng" dirty="0" smtClean="0">
                <a:hlinkClick r:id="rId5"/>
              </a:rPr>
              <a:t>www.muzikant.cz/bici-nastroje-5/cinely-129/index.php</a:t>
            </a:r>
            <a:endParaRPr lang="cs-CZ" sz="4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>
                <a:hlinkClick r:id="rId6"/>
              </a:rPr>
              <a:t>http://eamos.pf.jcu.cz/amos/kat_hv/modules/low/kurz_text.php?identifik=kat_hv_6773_t&amp;id_kurz=&amp;id_kap=10&amp;id_teach=&amp;kod_kurzu=kat_hv_6773&amp;id_kap=10&amp;id_set_test=&amp;search=&amp;kat=&amp;</a:t>
            </a:r>
            <a:r>
              <a:rPr lang="cs-CZ" sz="4000" dirty="0" smtClean="0">
                <a:hlinkClick r:id="rId6"/>
              </a:rPr>
              <a:t>startpos=2</a:t>
            </a:r>
            <a:endParaRPr lang="cs-CZ" sz="4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>
                <a:hlinkClick r:id="rId7"/>
              </a:rPr>
              <a:t>http://</a:t>
            </a:r>
            <a:r>
              <a:rPr lang="cs-CZ" sz="4000" dirty="0" smtClean="0">
                <a:hlinkClick r:id="rId7"/>
              </a:rPr>
              <a:t>www.youtube.com/watch?v=WnP4D9mfBmo</a:t>
            </a:r>
            <a:endParaRPr lang="cs-CZ" sz="4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4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3600" dirty="0"/>
          </a:p>
          <a:p>
            <a:pPr marL="285750" indent="-285750">
              <a:buFont typeface="Arial" pitchFamily="34" charset="0"/>
              <a:buChar char="•"/>
            </a:pPr>
            <a:endParaRPr lang="cs-CZ" sz="4200" u="sng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0501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3346</TotalTime>
  <Words>552</Words>
  <Application>Microsoft Office PowerPoint</Application>
  <PresentationFormat>Předvádění na obrazovce (4:3)</PresentationFormat>
  <Paragraphs>95</Paragraphs>
  <Slides>14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HUDEBNÍ VÝCHOVA   ORFFOVY HUDEBNÍ NÁSTROJE </vt:lpstr>
      <vt:lpstr>Prezentace aplikace PowerPoint</vt:lpstr>
      <vt:lpstr>   CARL ORFF</vt:lpstr>
      <vt:lpstr>ORFFOVY HUDEBNÍ NÁSTROJE</vt:lpstr>
      <vt:lpstr>RÁMOVÝ BUBÍNEK</vt:lpstr>
      <vt:lpstr>OZVUČNÁ DŘÍVKA</vt:lpstr>
      <vt:lpstr>TAMBURÍNA</vt:lpstr>
      <vt:lpstr>TRIANGL</vt:lpstr>
      <vt:lpstr>ČINELY</vt:lpstr>
      <vt:lpstr>rolničky</vt:lpstr>
      <vt:lpstr>Dřevěný blok</vt:lpstr>
      <vt:lpstr>kastaněty</vt:lpstr>
      <vt:lpstr>HRA NA ORFFOVY HUDEBNÍ NÁSTROJE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24</cp:revision>
  <dcterms:created xsi:type="dcterms:W3CDTF">2011-07-10T07:30:38Z</dcterms:created>
  <dcterms:modified xsi:type="dcterms:W3CDTF">2013-01-30T17:32:25Z</dcterms:modified>
</cp:coreProperties>
</file>