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6.xml" ContentType="application/vnd.openxmlformats-officedocument.presentationml.notesSlide+xml"/>
  <Override PartName="/ppt/theme/themeOverride2.xml" ContentType="application/vnd.openxmlformats-officedocument.themeOverr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67" r:id="rId2"/>
    <p:sldId id="268" r:id="rId3"/>
    <p:sldId id="257" r:id="rId4"/>
    <p:sldId id="258" r:id="rId5"/>
    <p:sldId id="265" r:id="rId6"/>
    <p:sldId id="259" r:id="rId7"/>
    <p:sldId id="260" r:id="rId8"/>
    <p:sldId id="261" r:id="rId9"/>
    <p:sldId id="262" r:id="rId10"/>
    <p:sldId id="263" r:id="rId11"/>
    <p:sldId id="264" r:id="rId12"/>
    <p:sldId id="266" r:id="rId13"/>
  </p:sldIdLst>
  <p:sldSz cx="9144000" cy="6858000" type="screen4x3"/>
  <p:notesSz cx="6754813" cy="984567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1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27086" cy="492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26164" y="0"/>
            <a:ext cx="2927086" cy="492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CD2BE7-E7A6-4323-8136-1071FABC84B9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5988" y="738188"/>
            <a:ext cx="4922837" cy="36925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5482" y="4676696"/>
            <a:ext cx="5403850" cy="443055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351682"/>
            <a:ext cx="2927086" cy="492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26164" y="9351682"/>
            <a:ext cx="2927086" cy="492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B5C95D-8E41-4CA8-B1DD-C598511CC4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57111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8CC764-CF4A-44D7-9DC8-76ABAD7288F0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75041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B5C95D-8E41-4CA8-B1DD-C598511CC4C7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B5C95D-8E41-4CA8-B1DD-C598511CC4C7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B5C95D-8E41-4CA8-B1DD-C598511CC4C7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B5C95D-8E41-4CA8-B1DD-C598511CC4C7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B5C95D-8E41-4CA8-B1DD-C598511CC4C7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B5C95D-8E41-4CA8-B1DD-C598511CC4C7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B5C95D-8E41-4CA8-B1DD-C598511CC4C7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B5C95D-8E41-4CA8-B1DD-C598511CC4C7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B5C95D-8E41-4CA8-B1DD-C598511CC4C7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1.xml"/><Relationship Id="rId5" Type="http://schemas.openxmlformats.org/officeDocument/2006/relationships/image" Target="../media/image4.jpeg"/><Relationship Id="rId4" Type="http://schemas.openxmlformats.org/officeDocument/2006/relationships/hyperlink" Target="http://www.youtube.com/watch?v=bGtngo_cJGo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dw-Tz255GFg&amp;feature=related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lUNWtrY2hi4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auldance.cz/nabidky/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HUDEBNÍ VÝCHOVA</a:t>
            </a:r>
            <a:r>
              <a:rPr lang="cs-CZ" sz="31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40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HUDEBNÍ POJMY</a:t>
            </a:r>
            <a:r>
              <a:rPr lang="cs-CZ" sz="4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4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4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Zpracovala: Mgr. Iva Novotná</a:t>
            </a:r>
            <a:endParaRPr lang="cs-CZ" sz="20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529828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6978924"/>
              </p:ext>
            </p:extLst>
          </p:nvPr>
        </p:nvGraphicFramePr>
        <p:xfrm>
          <a:off x="479617" y="1772816"/>
          <a:ext cx="8229600" cy="452186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9016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12_HV_09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HUDEBNÍ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VÝCHOVA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Hudební pojmy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Iva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Novotná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hudebními pojmy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ve vývoji drogové situace v České republice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žák 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30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.,  31.10..2012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965263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000" b="1" dirty="0" smtClean="0"/>
              <a:t>HUDEBNÍ POJMY</a:t>
            </a:r>
            <a:br>
              <a:rPr lang="cs-CZ" sz="4000" b="1" dirty="0" smtClean="0"/>
            </a:b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4000" dirty="0" smtClean="0"/>
              <a:t>kánon</a:t>
            </a:r>
          </a:p>
          <a:p>
            <a:pPr>
              <a:buFont typeface="Wingdings" pitchFamily="2" charset="2"/>
              <a:buChar char="q"/>
            </a:pPr>
            <a:r>
              <a:rPr lang="cs-CZ" sz="4000" dirty="0" smtClean="0"/>
              <a:t>valčík</a:t>
            </a:r>
          </a:p>
          <a:p>
            <a:pPr>
              <a:buFont typeface="Wingdings" pitchFamily="2" charset="2"/>
              <a:buChar char="q"/>
            </a:pPr>
            <a:r>
              <a:rPr lang="cs-CZ" sz="4000" dirty="0" smtClean="0"/>
              <a:t>koncert</a:t>
            </a:r>
          </a:p>
          <a:p>
            <a:pPr>
              <a:buFont typeface="Wingdings" pitchFamily="2" charset="2"/>
              <a:buChar char="q"/>
            </a:pPr>
            <a:r>
              <a:rPr lang="cs-CZ" sz="4000" dirty="0" smtClean="0"/>
              <a:t>variace</a:t>
            </a:r>
          </a:p>
          <a:p>
            <a:pPr>
              <a:buFont typeface="Wingdings" pitchFamily="2" charset="2"/>
              <a:buChar char="q"/>
            </a:pPr>
            <a:r>
              <a:rPr lang="cs-CZ" sz="4000" dirty="0" smtClean="0"/>
              <a:t>partitura</a:t>
            </a:r>
          </a:p>
          <a:p>
            <a:pPr>
              <a:buFont typeface="Wingdings" pitchFamily="2" charset="2"/>
              <a:buChar char="q"/>
            </a:pPr>
            <a:r>
              <a:rPr lang="cs-CZ" sz="4000" dirty="0" smtClean="0"/>
              <a:t>komorní hudba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000" b="1" dirty="0" smtClean="0"/>
              <a:t>KÁNON</a:t>
            </a:r>
            <a:br>
              <a:rPr lang="cs-CZ" sz="4000" b="1" dirty="0" smtClean="0"/>
            </a:br>
            <a:endParaRPr lang="cs-CZ" sz="40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Kánon označuje </a:t>
            </a:r>
            <a:r>
              <a:rPr lang="cs-CZ" dirty="0" smtClean="0"/>
              <a:t>vícehlasou píseň, v níž se jednotlivé hlasy neliší v melodii a textu, avšak jsou navzájem časově posunuty o čtyři nebo osm </a:t>
            </a:r>
            <a:r>
              <a:rPr lang="cs-CZ" dirty="0" smtClean="0"/>
              <a:t>taktů.</a:t>
            </a: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Příklad: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Červená se, line záře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Bejvavalo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JINÉ MOŽNOSTI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Podobný efekt jako kánon vzniká při současném zpěvu dvou různých melodií. Všechny melodie ale musí mít stejný takt a stejnou harmonickou posloupnost.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Například lze současně zpívat tyto české </a:t>
            </a:r>
            <a:r>
              <a:rPr lang="cs-CZ" dirty="0" smtClean="0"/>
              <a:t>melodie.</a:t>
            </a:r>
            <a:endParaRPr lang="cs-CZ" dirty="0" smtClean="0"/>
          </a:p>
          <a:p>
            <a:pPr algn="ctr">
              <a:buFont typeface="Wingdings" pitchFamily="2" charset="2"/>
              <a:buChar char="ü"/>
            </a:pPr>
            <a:r>
              <a:rPr lang="cs-CZ" dirty="0" smtClean="0"/>
              <a:t>Jede jede </a:t>
            </a:r>
            <a:r>
              <a:rPr lang="cs-CZ" dirty="0" err="1" smtClean="0"/>
              <a:t>poštovský</a:t>
            </a:r>
            <a:r>
              <a:rPr lang="cs-CZ" dirty="0" smtClean="0"/>
              <a:t> panáček</a:t>
            </a:r>
          </a:p>
          <a:p>
            <a:pPr algn="ctr">
              <a:buFont typeface="Wingdings" pitchFamily="2" charset="2"/>
              <a:buChar char="ü"/>
            </a:pPr>
            <a:r>
              <a:rPr lang="cs-CZ" dirty="0" smtClean="0"/>
              <a:t>Já do lesa nepojedu</a:t>
            </a:r>
          </a:p>
          <a:p>
            <a:pPr algn="ctr">
              <a:buFont typeface="Wingdings" pitchFamily="2" charset="2"/>
              <a:buChar char="ü"/>
            </a:pPr>
            <a:r>
              <a:rPr lang="cs-CZ" dirty="0" smtClean="0"/>
              <a:t>Pásla ovečky</a:t>
            </a:r>
          </a:p>
          <a:p>
            <a:pPr algn="ctr">
              <a:buFont typeface="Wingdings" pitchFamily="2" charset="2"/>
              <a:buChar char="ü"/>
            </a:pPr>
            <a:r>
              <a:rPr lang="cs-CZ" dirty="0" smtClean="0"/>
              <a:t>Neviděli jste tu mé panenky</a:t>
            </a:r>
          </a:p>
          <a:p>
            <a:pPr algn="ctr">
              <a:buFont typeface="Wingdings" pitchFamily="2" charset="2"/>
              <a:buChar char="ü"/>
            </a:pPr>
            <a:r>
              <a:rPr lang="cs-CZ" dirty="0" smtClean="0"/>
              <a:t>Kudy </a:t>
            </a:r>
            <a:r>
              <a:rPr lang="cs-CZ" dirty="0" err="1" smtClean="0"/>
              <a:t>kudy</a:t>
            </a:r>
            <a:r>
              <a:rPr lang="cs-CZ" dirty="0" smtClean="0"/>
              <a:t> </a:t>
            </a:r>
            <a:r>
              <a:rPr lang="cs-CZ" dirty="0" err="1" smtClean="0"/>
              <a:t>kudy</a:t>
            </a:r>
            <a:r>
              <a:rPr lang="cs-CZ" dirty="0" smtClean="0"/>
              <a:t> cestička</a:t>
            </a:r>
          </a:p>
          <a:p>
            <a:pPr algn="ctr">
              <a:buFont typeface="Wingdings" pitchFamily="2" charset="2"/>
              <a:buChar char="ü"/>
            </a:pPr>
            <a:r>
              <a:rPr lang="cs-CZ" dirty="0" smtClean="0"/>
              <a:t>Oheň (červená se line záře...)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 anchor="b">
            <a:noAutofit/>
          </a:bodyPr>
          <a:lstStyle/>
          <a:p>
            <a:pPr algn="ctr">
              <a:lnSpc>
                <a:spcPct val="200000"/>
              </a:lnSpc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4000" b="1" dirty="0" smtClean="0"/>
              <a:t>VALČÍK</a:t>
            </a:r>
            <a:endParaRPr lang="cs-CZ" sz="4000" b="1" dirty="0"/>
          </a:p>
        </p:txBody>
      </p:sp>
      <p:sp>
        <p:nvSpPr>
          <p:cNvPr id="5" name="Zástupný symbol pro text 4"/>
          <p:cNvSpPr>
            <a:spLocks noGrp="1"/>
          </p:cNvSpPr>
          <p:nvPr>
            <p:ph idx="4294967295"/>
          </p:nvPr>
        </p:nvSpPr>
        <p:spPr>
          <a:xfrm>
            <a:off x="457200" y="1554163"/>
            <a:ext cx="8686800" cy="452596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/>
              <a:t>párový </a:t>
            </a:r>
            <a:r>
              <a:rPr lang="cs-CZ" sz="2000" dirty="0" smtClean="0"/>
              <a:t>tanec,</a:t>
            </a:r>
            <a:endParaRPr lang="cs-CZ" sz="2000" dirty="0" smtClean="0"/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je postupový, kolový tanec v 3/4 taktu, </a:t>
            </a:r>
          </a:p>
          <a:p>
            <a:pPr marL="0" indent="0">
              <a:buNone/>
            </a:pPr>
            <a:r>
              <a:rPr lang="cs-CZ" sz="2000" dirty="0" smtClean="0"/>
              <a:t>     důraz je kladen na první </a:t>
            </a:r>
            <a:r>
              <a:rPr lang="cs-CZ" sz="2000" dirty="0" smtClean="0"/>
              <a:t>dobu,</a:t>
            </a:r>
            <a:endParaRPr lang="cs-CZ" sz="2000" dirty="0" smtClean="0"/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vznikl v Alpách z lidového </a:t>
            </a:r>
            <a:r>
              <a:rPr lang="cs-CZ" sz="2000" dirty="0" smtClean="0"/>
              <a:t>tance,</a:t>
            </a:r>
            <a:endParaRPr lang="cs-CZ" sz="2000" dirty="0" smtClean="0"/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vrchol popularity byl v 90. letech 18. století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  <a:hlinkClick r:id="rId4"/>
              </a:rPr>
              <a:t>Valčík</a:t>
            </a:r>
            <a:endParaRPr lang="cs-CZ" sz="2000" dirty="0">
              <a:solidFill>
                <a:schemeClr val="accent6">
                  <a:lumMod val="75000"/>
                </a:schemeClr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2000" dirty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rgbClr val="C00000"/>
                </a:solidFill>
              </a:rPr>
              <a:t> </a:t>
            </a:r>
          </a:p>
          <a:p>
            <a:pPr marL="0" indent="0">
              <a:buNone/>
            </a:pPr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/>
          </a:p>
        </p:txBody>
      </p:sp>
      <p:pic>
        <p:nvPicPr>
          <p:cNvPr id="9" name="Obrázek 8" descr="http://t3.gstatic.com/images?q=tbn:ANd9GcQGO600DjHBQT7cU6ko46nr5arMt1d4UZJAEpkRIbLU0Jm1h1Ie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923928" y="3356992"/>
            <a:ext cx="4320000" cy="28747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4400" b="1" dirty="0"/>
              <a:t>KONCERT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6" name="Zástupný symbol pro obsah 5" descr="http://t0.gstatic.com/images?q=tbn:ANd9GcQaYEdwy3XwXZ9tFebnUVsphMGnSMSD7UkQDwGuMj5bfTyIYqgy"/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 bwMode="auto">
          <a:xfrm>
            <a:off x="3851920" y="2348879"/>
            <a:ext cx="4320000" cy="32358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text 4"/>
          <p:cNvSpPr>
            <a:spLocks noGrp="1"/>
          </p:cNvSpPr>
          <p:nvPr>
            <p:ph type="body" idx="4294967295"/>
          </p:nvPr>
        </p:nvSpPr>
        <p:spPr>
          <a:xfrm>
            <a:off x="611560" y="1556792"/>
            <a:ext cx="2808312" cy="385340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/>
              <a:t>umělecké představení hudební </a:t>
            </a:r>
            <a:r>
              <a:rPr lang="cs-CZ" sz="2000" dirty="0" smtClean="0"/>
              <a:t>povahy,</a:t>
            </a:r>
            <a:endParaRPr lang="cs-CZ" sz="2000" dirty="0" smtClean="0"/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vystoupení jednoho hudebního interpreta nebo </a:t>
            </a:r>
            <a:r>
              <a:rPr lang="cs-CZ" sz="2000" dirty="0" smtClean="0"/>
              <a:t>skladatele,</a:t>
            </a:r>
            <a:endParaRPr lang="cs-CZ" sz="2000" dirty="0" smtClean="0"/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vystoupení dvou a více umělců nebo celého </a:t>
            </a:r>
            <a:r>
              <a:rPr lang="cs-CZ" sz="2000" dirty="0" smtClean="0"/>
              <a:t>orchestru</a:t>
            </a:r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000" b="1" dirty="0" smtClean="0"/>
              <a:t>VARIACE</a:t>
            </a:r>
            <a:br>
              <a:rPr lang="cs-CZ" sz="4000" b="1" dirty="0" smtClean="0"/>
            </a:br>
            <a:endParaRPr lang="cs-CZ" sz="40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600" dirty="0"/>
              <a:t>V</a:t>
            </a:r>
            <a:r>
              <a:rPr lang="cs-CZ" sz="2600" dirty="0" smtClean="0"/>
              <a:t>ariace </a:t>
            </a:r>
            <a:r>
              <a:rPr lang="cs-CZ" sz="2600" dirty="0" smtClean="0"/>
              <a:t>znamená obměnu daného hudebního </a:t>
            </a:r>
            <a:r>
              <a:rPr lang="cs-CZ" sz="2600" dirty="0" smtClean="0"/>
              <a:t>tématu.</a:t>
            </a:r>
            <a:endParaRPr lang="cs-CZ" sz="2600" dirty="0" smtClean="0"/>
          </a:p>
          <a:p>
            <a:pPr>
              <a:buFont typeface="Wingdings" pitchFamily="2" charset="2"/>
              <a:buChar char="Ø"/>
            </a:pPr>
            <a:r>
              <a:rPr lang="cs-CZ" sz="2600" dirty="0"/>
              <a:t>T</a:t>
            </a:r>
            <a:r>
              <a:rPr lang="cs-CZ" sz="2600" dirty="0" smtClean="0"/>
              <a:t>éma </a:t>
            </a:r>
            <a:r>
              <a:rPr lang="cs-CZ" sz="2600" dirty="0" smtClean="0"/>
              <a:t>bývá různého původu - přejaté ze skladby jiného autora nebo z lidové hudby či vytvořené přímo autorem jako základ k variační práci. </a:t>
            </a:r>
          </a:p>
          <a:p>
            <a:pPr>
              <a:buFont typeface="Wingdings" pitchFamily="2" charset="2"/>
              <a:buChar char="Ø"/>
            </a:pPr>
            <a:r>
              <a:rPr lang="cs-CZ" sz="2600" dirty="0"/>
              <a:t>T</a:t>
            </a:r>
            <a:r>
              <a:rPr lang="cs-CZ" sz="2600" dirty="0" smtClean="0"/>
              <a:t>éma </a:t>
            </a:r>
            <a:r>
              <a:rPr lang="cs-CZ" sz="2600" dirty="0" smtClean="0"/>
              <a:t>nebývá příliš dlouhé. </a:t>
            </a:r>
          </a:p>
          <a:p>
            <a:pPr>
              <a:buFont typeface="Wingdings" pitchFamily="2" charset="2"/>
              <a:buChar char="Ø"/>
            </a:pPr>
            <a:r>
              <a:rPr lang="cs-CZ" sz="2600" dirty="0" smtClean="0"/>
              <a:t>Variace mívá </a:t>
            </a:r>
            <a:r>
              <a:rPr lang="cs-CZ" sz="2600" dirty="0" smtClean="0"/>
              <a:t>jednoduchou, ale výraznou melodii, prostou harmonii, nekomplikovaný rytmus a mírné tempo.</a:t>
            </a:r>
          </a:p>
          <a:p>
            <a:pPr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accent6">
                    <a:lumMod val="75000"/>
                  </a:schemeClr>
                </a:solidFill>
                <a:hlinkClick r:id="rId3"/>
              </a:rPr>
              <a:t>Vladimír Mišík</a:t>
            </a:r>
            <a:endParaRPr lang="cs-CZ" sz="2200" dirty="0" smtClean="0">
              <a:solidFill>
                <a:schemeClr val="accent6">
                  <a:lumMod val="75000"/>
                </a:schemeClr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220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Autofit/>
          </a:bodyPr>
          <a:lstStyle/>
          <a:p>
            <a:pPr algn="ctr"/>
            <a:r>
              <a:rPr lang="cs-CZ" sz="4000" b="1" dirty="0" smtClean="0"/>
              <a:t>PARTITURA</a:t>
            </a:r>
            <a:br>
              <a:rPr lang="cs-CZ" sz="4000" b="1" dirty="0" smtClean="0"/>
            </a:br>
            <a:endParaRPr lang="cs-CZ" sz="4000" b="1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4294967295"/>
          </p:nvPr>
        </p:nvSpPr>
        <p:spPr>
          <a:xfrm>
            <a:off x="251520" y="1484784"/>
            <a:ext cx="3960440" cy="446449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/>
              <a:t>Partitura je notový zápis </a:t>
            </a:r>
            <a:r>
              <a:rPr lang="cs-CZ" sz="2000" dirty="0" err="1" smtClean="0"/>
              <a:t>instru</a:t>
            </a:r>
            <a:r>
              <a:rPr lang="cs-CZ" sz="2000" dirty="0" smtClean="0"/>
              <a:t>-mentálních, vokálních i vokálně-instrumentálních hudebních skladeb. 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Pořadí hlasů je od vysokých k hlubokým. 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V orchestrální partituře jsou hlasy rozděleny podle nástrojových skupin.</a:t>
            </a:r>
          </a:p>
          <a:p>
            <a:pPr>
              <a:buFont typeface="Wingdings" pitchFamily="2" charset="2"/>
              <a:buChar char="Ø"/>
            </a:pPr>
            <a:endParaRPr lang="cs-CZ" sz="2000" dirty="0"/>
          </a:p>
        </p:txBody>
      </p:sp>
      <p:pic>
        <p:nvPicPr>
          <p:cNvPr id="6" name="Obrázek 5" descr="http://malotridka.wz.cz/hv/partitura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196752"/>
            <a:ext cx="4320000" cy="5059251"/>
          </a:xfrm>
          <a:prstGeom prst="rect">
            <a:avLst/>
          </a:prstGeom>
          <a:noFill/>
          <a:ln>
            <a:solidFill>
              <a:schemeClr val="accent1">
                <a:alpha val="85000"/>
              </a:schemeClr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000" b="1" dirty="0" smtClean="0"/>
              <a:t>KOMORNÍ HUDBA</a:t>
            </a:r>
            <a:br>
              <a:rPr lang="cs-CZ" sz="4000" b="1" dirty="0" smtClean="0"/>
            </a:b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komorní hudba je klasická hudba určená pro menší počet hudebních nástrojů (nejčastěji 2 až 9)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je vhodná pro hru v menších prostorách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charakteristické je pro ni určité soukromí a důvěrnost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err="1" smtClean="0">
                <a:solidFill>
                  <a:schemeClr val="accent6">
                    <a:lumMod val="75000"/>
                  </a:schemeClr>
                </a:solidFill>
                <a:hlinkClick r:id="rId3"/>
              </a:rPr>
              <a:t>Alžbětínská</a:t>
            </a: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  <a:hlinkClick r:id="rId3"/>
              </a:rPr>
              <a:t> serenáda</a:t>
            </a:r>
            <a:endParaRPr lang="cs-CZ" sz="2000" dirty="0" smtClean="0">
              <a:solidFill>
                <a:schemeClr val="accent6">
                  <a:lumMod val="75000"/>
                </a:schemeClr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200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anchor="ctr">
            <a:noAutofit/>
          </a:bodyPr>
          <a:lstStyle/>
          <a:p>
            <a:pPr algn="ctr"/>
            <a:r>
              <a:rPr lang="cs-CZ" sz="4000" b="1" dirty="0" smtClean="0"/>
              <a:t>TYPY KOMONÍCH SOUBORŮ</a:t>
            </a:r>
            <a:br>
              <a:rPr lang="cs-CZ" sz="4000" b="1" dirty="0" smtClean="0"/>
            </a:br>
            <a:endParaRPr lang="cs-CZ" sz="4000" b="1" dirty="0"/>
          </a:p>
        </p:txBody>
      </p:sp>
      <p:sp>
        <p:nvSpPr>
          <p:cNvPr id="6" name="Zástupný symbol pro text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800" dirty="0" smtClean="0"/>
              <a:t>DUO – klavír a housle</a:t>
            </a:r>
          </a:p>
          <a:p>
            <a:pPr>
              <a:buFont typeface="Wingdings" pitchFamily="2" charset="2"/>
              <a:buChar char="Ø"/>
            </a:pPr>
            <a:r>
              <a:rPr lang="cs-CZ" sz="1800" dirty="0" smtClean="0"/>
              <a:t>TRIO – housle, viola, violoncello</a:t>
            </a:r>
          </a:p>
          <a:p>
            <a:pPr>
              <a:buFont typeface="Wingdings" pitchFamily="2" charset="2"/>
              <a:buChar char="Ø"/>
            </a:pPr>
            <a:r>
              <a:rPr lang="cs-CZ" sz="1800" dirty="0" smtClean="0"/>
              <a:t>KVARTETO – housle, viola, violoncello, klavír</a:t>
            </a:r>
          </a:p>
          <a:p>
            <a:pPr>
              <a:buFont typeface="Wingdings" pitchFamily="2" charset="2"/>
              <a:buChar char="Ø"/>
            </a:pPr>
            <a:r>
              <a:rPr lang="cs-CZ" sz="1800" dirty="0" smtClean="0"/>
              <a:t>KVINTETO - klavír, hoboj, klarinet, fagot a lesní roh</a:t>
            </a:r>
          </a:p>
          <a:p>
            <a:pPr>
              <a:buFont typeface="Wingdings" pitchFamily="2" charset="2"/>
              <a:buChar char="Ø"/>
            </a:pPr>
            <a:r>
              <a:rPr lang="cs-CZ" sz="1800" dirty="0" smtClean="0"/>
              <a:t>SEXTETO</a:t>
            </a:r>
          </a:p>
          <a:p>
            <a:pPr>
              <a:buFont typeface="Wingdings" pitchFamily="2" charset="2"/>
              <a:buChar char="Ø"/>
            </a:pPr>
            <a:r>
              <a:rPr lang="cs-CZ" sz="1800" dirty="0" smtClean="0"/>
              <a:t>SEPTETO</a:t>
            </a:r>
          </a:p>
          <a:p>
            <a:pPr>
              <a:buFont typeface="Wingdings" pitchFamily="2" charset="2"/>
              <a:buChar char="Ø"/>
            </a:pPr>
            <a:r>
              <a:rPr lang="cs-CZ" sz="1800" dirty="0" smtClean="0"/>
              <a:t>OKTETO</a:t>
            </a:r>
          </a:p>
          <a:p>
            <a:pPr>
              <a:buFont typeface="Wingdings" pitchFamily="2" charset="2"/>
              <a:buChar char="Ø"/>
            </a:pPr>
            <a:r>
              <a:rPr lang="cs-CZ" sz="1800" dirty="0" smtClean="0"/>
              <a:t>NONETO</a:t>
            </a:r>
          </a:p>
          <a:p>
            <a:pPr>
              <a:buFont typeface="Wingdings" pitchFamily="2" charset="2"/>
              <a:buChar char="Ø"/>
            </a:pPr>
            <a:r>
              <a:rPr lang="cs-CZ" sz="1800" dirty="0" smtClean="0"/>
              <a:t>KOMORNÍ ORCHESTR</a:t>
            </a:r>
          </a:p>
          <a:p>
            <a:endParaRPr lang="cs-CZ" sz="1800" dirty="0"/>
          </a:p>
        </p:txBody>
      </p:sp>
      <p:pic>
        <p:nvPicPr>
          <p:cNvPr id="2050" name="Picture 2" descr="http://t2.gstatic.com/images?q=tbn:ANd9GcR68hyRznB_VTzSTa5R9Ny9jhWeLmxvpF3Peblq6WzY_DC3VTjS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895577" y="1346887"/>
            <a:ext cx="2524125" cy="1809751"/>
          </a:xfrm>
          <a:prstGeom prst="rect">
            <a:avLst/>
          </a:prstGeom>
          <a:noFill/>
        </p:spPr>
      </p:pic>
      <p:pic>
        <p:nvPicPr>
          <p:cNvPr id="8" name="Obrázek 7" descr="http://t2.gstatic.com/images?q=tbn:ANd9GcTQFllDQ5ztO_YaxdhRuN8mZO7Pae6FefMxBKbAsR8JlO5MKMBJ"/>
          <p:cNvPicPr/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868142" y="4725144"/>
            <a:ext cx="2809875" cy="1628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http://t0.gstatic.com/images?q=tbn:ANd9GcSUCMe76A4Az7B2gefB9fUGlVL8K3BmZmIsCbkNCbrYEDfK72AZsg"/>
          <p:cNvPicPr/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059832" y="3284984"/>
            <a:ext cx="2476500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680520"/>
          </a:xfrm>
        </p:spPr>
        <p:txBody>
          <a:bodyPr>
            <a:normAutofit fontScale="25000" lnSpcReduction="20000"/>
          </a:bodyPr>
          <a:lstStyle/>
          <a:p>
            <a:pPr marL="342900" indent="-34290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342900" indent="-34290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342900" indent="-34290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342900" indent="-34290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342900" indent="-34290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342900" indent="-34290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342900" indent="-34290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342900" indent="-34290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342900" indent="-34290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342900" indent="-34290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342900" indent="-34290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1800" u="sng" dirty="0" smtClean="0">
              <a:hlinkClick r:id="rId3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1800" u="sng" dirty="0">
              <a:hlinkClick r:id="rId3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1800" u="sng" dirty="0" smtClean="0">
              <a:hlinkClick r:id="rId3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1800" u="sng" dirty="0">
              <a:hlinkClick r:id="rId3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1800" u="sng" dirty="0" smtClean="0">
              <a:hlinkClick r:id="rId3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1800" u="sng" dirty="0">
              <a:hlinkClick r:id="rId3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1800" u="sng" dirty="0" smtClean="0">
              <a:hlinkClick r:id="rId3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1800" u="sng" dirty="0">
              <a:hlinkClick r:id="rId3"/>
            </a:endParaRPr>
          </a:p>
          <a:p>
            <a:pPr marL="571500" indent="-571500">
              <a:lnSpc>
                <a:spcPct val="170000"/>
              </a:lnSpc>
              <a:spcBef>
                <a:spcPts val="0"/>
              </a:spcBef>
              <a:buFont typeface="Arial" pitchFamily="34" charset="0"/>
              <a:buChar char="•"/>
            </a:pPr>
            <a:endParaRPr lang="cs-CZ" sz="4800" u="sng" dirty="0" smtClean="0">
              <a:solidFill>
                <a:schemeClr val="tx1"/>
              </a:solidFill>
            </a:endParaRPr>
          </a:p>
          <a:p>
            <a:pPr marL="571500" indent="-571500">
              <a:lnSpc>
                <a:spcPct val="170000"/>
              </a:lnSpc>
              <a:spcBef>
                <a:spcPts val="0"/>
              </a:spcBef>
              <a:buFont typeface="Arial" pitchFamily="34" charset="0"/>
              <a:buChar char="•"/>
            </a:pPr>
            <a:endParaRPr lang="cs-CZ" sz="4800" u="sng" dirty="0">
              <a:solidFill>
                <a:schemeClr val="tx1"/>
              </a:solidFill>
            </a:endParaRPr>
          </a:p>
          <a:p>
            <a:pPr marL="571500" indent="-571500">
              <a:lnSpc>
                <a:spcPct val="170000"/>
              </a:lnSpc>
              <a:spcBef>
                <a:spcPts val="0"/>
              </a:spcBef>
              <a:buFont typeface="Arial" pitchFamily="34" charset="0"/>
              <a:buChar char="•"/>
            </a:pPr>
            <a:endParaRPr lang="cs-CZ" sz="4800" u="sng" dirty="0" smtClean="0">
              <a:solidFill>
                <a:schemeClr val="tx1"/>
              </a:solidFill>
            </a:endParaRPr>
          </a:p>
          <a:p>
            <a:pPr marL="571500" indent="-571500">
              <a:lnSpc>
                <a:spcPct val="170000"/>
              </a:lnSpc>
              <a:spcBef>
                <a:spcPts val="0"/>
              </a:spcBef>
              <a:buFont typeface="Arial" pitchFamily="34" charset="0"/>
              <a:buChar char="•"/>
            </a:pPr>
            <a:endParaRPr lang="cs-CZ" sz="4800" u="sng" dirty="0">
              <a:solidFill>
                <a:schemeClr val="tx1"/>
              </a:solidFill>
            </a:endParaRPr>
          </a:p>
          <a:p>
            <a:pPr marL="571500" indent="-571500">
              <a:lnSpc>
                <a:spcPct val="17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cs-CZ" sz="4400" u="sng" dirty="0">
                <a:solidFill>
                  <a:schemeClr val="tx1"/>
                </a:solidFill>
              </a:rPr>
              <a:t>http://www.youtube.com/watch?v=bGtngo_cJGo</a:t>
            </a:r>
          </a:p>
          <a:p>
            <a:pPr marL="571500" indent="-571500">
              <a:lnSpc>
                <a:spcPct val="17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cs-CZ" sz="4400" u="sng" dirty="0" smtClean="0">
                <a:solidFill>
                  <a:schemeClr val="tx1"/>
                </a:solidFill>
              </a:rPr>
              <a:t>http</a:t>
            </a:r>
            <a:r>
              <a:rPr lang="cs-CZ" sz="4400" u="sng" dirty="0">
                <a:solidFill>
                  <a:schemeClr val="tx1"/>
                </a:solidFill>
              </a:rPr>
              <a:t>://www.pauldance.cz/nabidky/</a:t>
            </a:r>
            <a:endParaRPr lang="cs-CZ" sz="4400" dirty="0">
              <a:solidFill>
                <a:schemeClr val="tx1"/>
              </a:solidFill>
            </a:endParaRPr>
          </a:p>
          <a:p>
            <a:pPr marL="571500" indent="-571500">
              <a:lnSpc>
                <a:spcPct val="17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cs-CZ" sz="4400" u="sng" dirty="0" smtClean="0">
                <a:solidFill>
                  <a:schemeClr val="tx1"/>
                </a:solidFill>
              </a:rPr>
              <a:t>http</a:t>
            </a:r>
            <a:r>
              <a:rPr lang="cs-CZ" sz="4400" u="sng" dirty="0">
                <a:solidFill>
                  <a:schemeClr val="tx1"/>
                </a:solidFill>
              </a:rPr>
              <a:t>://chrudimdnes.cz/?</a:t>
            </a:r>
            <a:r>
              <a:rPr lang="cs-CZ" sz="4400" u="sng" dirty="0" smtClean="0">
                <a:solidFill>
                  <a:schemeClr val="tx1"/>
                </a:solidFill>
              </a:rPr>
              <a:t>m=20110125&amp;cat=7</a:t>
            </a:r>
          </a:p>
          <a:p>
            <a:pPr marL="571500" indent="-571500">
              <a:lnSpc>
                <a:spcPct val="17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cs-CZ" sz="4400" u="sng" dirty="0">
                <a:solidFill>
                  <a:schemeClr val="tx1"/>
                </a:solidFill>
              </a:rPr>
              <a:t>http://www.youtube.com/watch?v=dw-Tz255GFg&amp;feature=related</a:t>
            </a:r>
          </a:p>
          <a:p>
            <a:pPr marL="571500" indent="-571500">
              <a:lnSpc>
                <a:spcPct val="17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cs-CZ" sz="4400" u="sng" dirty="0">
                <a:solidFill>
                  <a:schemeClr val="tx1"/>
                </a:solidFill>
              </a:rPr>
              <a:t>http://www.google.cz/</a:t>
            </a:r>
            <a:r>
              <a:rPr lang="cs-CZ" sz="4400" u="sng" dirty="0" err="1">
                <a:solidFill>
                  <a:schemeClr val="tx1"/>
                </a:solidFill>
              </a:rPr>
              <a:t>search?hl</a:t>
            </a:r>
            <a:r>
              <a:rPr lang="cs-CZ" sz="4400" u="sng" dirty="0">
                <a:solidFill>
                  <a:schemeClr val="tx1"/>
                </a:solidFill>
              </a:rPr>
              <a:t>=</a:t>
            </a:r>
            <a:r>
              <a:rPr lang="cs-CZ" sz="4400" u="sng" dirty="0" err="1">
                <a:solidFill>
                  <a:schemeClr val="tx1"/>
                </a:solidFill>
              </a:rPr>
              <a:t>cs&amp;site</a:t>
            </a:r>
            <a:r>
              <a:rPr lang="cs-CZ" sz="4400" u="sng" dirty="0">
                <a:solidFill>
                  <a:schemeClr val="tx1"/>
                </a:solidFill>
              </a:rPr>
              <a:t>=</a:t>
            </a:r>
            <a:r>
              <a:rPr lang="cs-CZ" sz="4400" u="sng" dirty="0" err="1">
                <a:solidFill>
                  <a:schemeClr val="tx1"/>
                </a:solidFill>
              </a:rPr>
              <a:t>imghp&amp;tbm</a:t>
            </a:r>
            <a:r>
              <a:rPr lang="cs-CZ" sz="4400" u="sng" dirty="0">
                <a:solidFill>
                  <a:schemeClr val="tx1"/>
                </a:solidFill>
              </a:rPr>
              <a:t>=</a:t>
            </a:r>
            <a:r>
              <a:rPr lang="cs-CZ" sz="4400" u="sng" dirty="0" err="1">
                <a:solidFill>
                  <a:schemeClr val="tx1"/>
                </a:solidFill>
              </a:rPr>
              <a:t>isch&amp;source</a:t>
            </a:r>
            <a:r>
              <a:rPr lang="cs-CZ" sz="4400" u="sng" dirty="0">
                <a:solidFill>
                  <a:schemeClr val="tx1"/>
                </a:solidFill>
              </a:rPr>
              <a:t>=</a:t>
            </a:r>
            <a:r>
              <a:rPr lang="cs-CZ" sz="4400" u="sng" dirty="0" err="1">
                <a:solidFill>
                  <a:schemeClr val="tx1"/>
                </a:solidFill>
              </a:rPr>
              <a:t>hp&amp;biw</a:t>
            </a:r>
            <a:r>
              <a:rPr lang="cs-CZ" sz="4400" u="sng" dirty="0">
                <a:solidFill>
                  <a:schemeClr val="tx1"/>
                </a:solidFill>
              </a:rPr>
              <a:t>=1280&amp;bih=683&amp;q=</a:t>
            </a:r>
            <a:r>
              <a:rPr lang="cs-CZ" sz="4400" u="sng" dirty="0" err="1">
                <a:solidFill>
                  <a:schemeClr val="tx1"/>
                </a:solidFill>
              </a:rPr>
              <a:t>partitura&amp;oq</a:t>
            </a:r>
            <a:r>
              <a:rPr lang="cs-CZ" sz="4400" u="sng" dirty="0">
                <a:solidFill>
                  <a:schemeClr val="tx1"/>
                </a:solidFill>
              </a:rPr>
              <a:t>=</a:t>
            </a:r>
            <a:r>
              <a:rPr lang="cs-CZ" sz="4400" u="sng" dirty="0" err="1">
                <a:solidFill>
                  <a:schemeClr val="tx1"/>
                </a:solidFill>
              </a:rPr>
              <a:t>partitura&amp;gs_l</a:t>
            </a:r>
            <a:r>
              <a:rPr lang="cs-CZ" sz="4400" u="sng" dirty="0">
                <a:solidFill>
                  <a:schemeClr val="tx1"/>
                </a:solidFill>
              </a:rPr>
              <a:t>=img.3..0j0i24l9.1372.3826.0.5114.9.8.0.1.1.0.142.896.1j7.8.0...0.0...1ac.1.9VtgW-QIZoo#imgrc=sYikXH2K_yeWeM%3A%3BTu5oyfyzL_T0YM%3Bhttp%253A%252F%252Fmalotridka.wz.cz%252Fhv%252Fpartitura.jpg%3Bhttp%253A%252F%252Fmalotridka.wz.cz%252F18-hudebni-vychova%252Fsvetove-strany%252F%3B500%3B586</a:t>
            </a:r>
            <a:endParaRPr lang="cs-CZ" sz="4400" u="sng" dirty="0" smtClean="0">
              <a:solidFill>
                <a:schemeClr val="tx1"/>
              </a:solidFill>
            </a:endParaRPr>
          </a:p>
          <a:p>
            <a:pPr marL="571500" indent="-571500">
              <a:lnSpc>
                <a:spcPct val="17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cs-CZ" sz="4400" u="sng" dirty="0" smtClean="0">
                <a:solidFill>
                  <a:schemeClr val="tx1"/>
                </a:solidFill>
              </a:rPr>
              <a:t>http</a:t>
            </a:r>
            <a:r>
              <a:rPr lang="cs-CZ" sz="4400" u="sng" dirty="0">
                <a:solidFill>
                  <a:schemeClr val="tx1"/>
                </a:solidFill>
              </a:rPr>
              <a:t>://www.youtube.com/watch?v=lUNWtrY2hi4</a:t>
            </a:r>
          </a:p>
          <a:p>
            <a:pPr marL="571500" indent="-571500">
              <a:lnSpc>
                <a:spcPct val="17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cs-CZ" sz="4400" u="sng" dirty="0">
                <a:solidFill>
                  <a:schemeClr val="tx1"/>
                </a:solidFill>
              </a:rPr>
              <a:t>http://www.zusuh.cz/?</a:t>
            </a:r>
            <a:r>
              <a:rPr lang="cs-CZ" sz="4400" u="sng" dirty="0" smtClean="0">
                <a:solidFill>
                  <a:schemeClr val="tx1"/>
                </a:solidFill>
              </a:rPr>
              <a:t>topic=v-utery-13-10-2009-se-v-zus-konal-koncert-komorni-hudby</a:t>
            </a:r>
          </a:p>
          <a:p>
            <a:pPr marL="571500" indent="-571500">
              <a:lnSpc>
                <a:spcPct val="17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cs-CZ" sz="4400" u="sng" dirty="0">
                <a:solidFill>
                  <a:schemeClr val="tx1"/>
                </a:solidFill>
              </a:rPr>
              <a:t>http://</a:t>
            </a:r>
            <a:r>
              <a:rPr lang="cs-CZ" sz="4400" u="sng" dirty="0" smtClean="0">
                <a:solidFill>
                  <a:schemeClr val="tx1"/>
                </a:solidFill>
              </a:rPr>
              <a:t>www.superevent.cz/detail/janackuv-komorni-orchestr</a:t>
            </a:r>
          </a:p>
          <a:p>
            <a:pPr marL="571500" indent="-571500">
              <a:lnSpc>
                <a:spcPct val="17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cs-CZ" sz="4400" u="sng" dirty="0">
                <a:solidFill>
                  <a:schemeClr val="tx1"/>
                </a:solidFill>
              </a:rPr>
              <a:t>http://arco.ora.cz/kvarteto-praha.html</a:t>
            </a:r>
            <a:endParaRPr lang="cs-CZ" sz="4400" dirty="0">
              <a:solidFill>
                <a:schemeClr val="tx1"/>
              </a:solidFill>
            </a:endParaRPr>
          </a:p>
          <a:p>
            <a:pPr algn="l"/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342900" indent="-34290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342900" indent="-342900" algn="l">
              <a:buFont typeface="Arial" pitchFamily="34" charset="0"/>
              <a:buChar char="•"/>
            </a:pPr>
            <a:endParaRPr lang="cs-CZ" sz="48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lvl="0" algn="just">
              <a:lnSpc>
                <a:spcPct val="115000"/>
              </a:lnSpc>
              <a:spcAft>
                <a:spcPts val="1000"/>
              </a:spcAft>
              <a:buClrTx/>
              <a:buSzTx/>
            </a:pPr>
            <a:r>
              <a:rPr lang="cs-CZ" sz="4800" dirty="0">
                <a:solidFill>
                  <a:prstClr val="black"/>
                </a:solidFill>
                <a:latin typeface="Arial"/>
                <a:ea typeface="Times New Roman"/>
              </a:rPr>
              <a:t>„Materiál 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</a:t>
            </a:r>
            <a:r>
              <a:rPr lang="cs-CZ" sz="4800" dirty="0" smtClean="0">
                <a:solidFill>
                  <a:prstClr val="black"/>
                </a:solidFill>
                <a:latin typeface="Arial"/>
                <a:ea typeface="Times New Roman"/>
              </a:rPr>
              <a:t>."</a:t>
            </a: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08962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ppt/theme/themeOverride2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223</TotalTime>
  <Words>444</Words>
  <Application>Microsoft Office PowerPoint</Application>
  <PresentationFormat>Předvádění na obrazovce (4:3)</PresentationFormat>
  <Paragraphs>142</Paragraphs>
  <Slides>12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HUDEBNÍ VÝCHOVA  HUDEBNÍ POJMY </vt:lpstr>
      <vt:lpstr>Prezentace aplikace PowerPoint</vt:lpstr>
      <vt:lpstr>HUDEBNÍ POJMY </vt:lpstr>
      <vt:lpstr>KÁNON </vt:lpstr>
      <vt:lpstr>JINÉ MOŽNOSTI</vt:lpstr>
      <vt:lpstr>       VALČÍK</vt:lpstr>
      <vt:lpstr>KONCERT </vt:lpstr>
      <vt:lpstr>VARIACE </vt:lpstr>
      <vt:lpstr>PARTITURA </vt:lpstr>
      <vt:lpstr>KOMORNÍ HUDBA </vt:lpstr>
      <vt:lpstr>TYPY KOMONÍCH SOUBORŮ 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Ivuška</dc:creator>
  <cp:lastModifiedBy>Iva Novotná</cp:lastModifiedBy>
  <cp:revision>32</cp:revision>
  <cp:lastPrinted>2013-01-09T11:10:32Z</cp:lastPrinted>
  <dcterms:created xsi:type="dcterms:W3CDTF">2011-07-10T07:31:13Z</dcterms:created>
  <dcterms:modified xsi:type="dcterms:W3CDTF">2013-01-30T17:47:49Z</dcterms:modified>
</cp:coreProperties>
</file>